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GB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2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8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0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25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04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82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3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7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GB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30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GB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GB" altLang="ja-JP" smtClean="0"/>
              <a:t>Click to edit Master text styles</a:t>
            </a:r>
          </a:p>
          <a:p>
            <a:pPr lvl="1"/>
            <a:r>
              <a:rPr kumimoji="1" lang="en-GB" altLang="ja-JP" smtClean="0"/>
              <a:t>Second level</a:t>
            </a:r>
          </a:p>
          <a:p>
            <a:pPr lvl="2"/>
            <a:r>
              <a:rPr kumimoji="1" lang="en-GB" altLang="ja-JP" smtClean="0"/>
              <a:t>Third level</a:t>
            </a:r>
          </a:p>
          <a:p>
            <a:pPr lvl="3"/>
            <a:r>
              <a:rPr kumimoji="1" lang="en-GB" altLang="ja-JP" smtClean="0"/>
              <a:t>Fourth level</a:t>
            </a:r>
          </a:p>
          <a:p>
            <a:pPr lvl="4"/>
            <a:r>
              <a:rPr kumimoji="1" lang="en-GB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ACD1-AAEF-B84C-8A7A-AA238F66F6CD}" type="datetimeFigureOut">
              <a:rPr kumimoji="1" lang="ja-JP" altLang="en-US" smtClean="0"/>
              <a:t>20/05/17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C4ED-FC3A-9946-B6DF-5668666F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23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014" y="5436833"/>
            <a:ext cx="8424272" cy="1421167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GB" altLang="ja-JP" b="1" i="1" dirty="0" smtClean="0">
                <a:solidFill>
                  <a:srgbClr val="7B007C"/>
                </a:solidFill>
              </a:rPr>
              <a:t> The EAP Practitioner in the Academy: </a:t>
            </a:r>
            <a:br>
              <a:rPr kumimoji="1" lang="en-GB" altLang="ja-JP" b="1" i="1" dirty="0" smtClean="0">
                <a:solidFill>
                  <a:srgbClr val="7B007C"/>
                </a:solidFill>
              </a:rPr>
            </a:br>
            <a:r>
              <a:rPr kumimoji="1" lang="en-GB" altLang="ja-JP" b="1" i="1" dirty="0" smtClean="0">
                <a:solidFill>
                  <a:srgbClr val="7B007C"/>
                </a:solidFill>
              </a:rPr>
              <a:t>  A Watershed Moment?</a:t>
            </a:r>
            <a:endParaRPr kumimoji="1" lang="ja-JP" altLang="en-US" b="1" i="1" dirty="0">
              <a:solidFill>
                <a:srgbClr val="7B007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181"/>
            <a:ext cx="9189015" cy="4128185"/>
          </a:xfrm>
          <a:prstGeom prst="rect">
            <a:avLst/>
          </a:prstGeom>
        </p:spPr>
      </p:pic>
      <p:pic>
        <p:nvPicPr>
          <p:cNvPr id="6" name="Picture 5" descr="ELC logo jan 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5" y="119279"/>
            <a:ext cx="2631118" cy="12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8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5-20 at 07.23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6" y="768891"/>
            <a:ext cx="80391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4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GB" altLang="ja-JP" b="1" dirty="0" smtClean="0">
                <a:solidFill>
                  <a:srgbClr val="7B007C"/>
                </a:solidFill>
              </a:rPr>
              <a:t>Shape of the Day</a:t>
            </a:r>
            <a:endParaRPr kumimoji="1" lang="ja-JP" altLang="en-US" b="1" dirty="0">
              <a:solidFill>
                <a:srgbClr val="7B007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1417638"/>
            <a:ext cx="8880696" cy="5013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GB" altLang="ja-JP" sz="2800" b="1" dirty="0" smtClean="0"/>
              <a:t>10.40</a:t>
            </a:r>
            <a:r>
              <a:rPr kumimoji="1" lang="en-GB" altLang="ja-JP" sz="2800" b="1" dirty="0" smtClean="0">
                <a:solidFill>
                  <a:srgbClr val="7B007C"/>
                </a:solidFill>
              </a:rPr>
              <a:t>  </a:t>
            </a:r>
            <a:r>
              <a:rPr lang="en-GB" altLang="ja-JP" sz="2800" b="1" i="1" dirty="0">
                <a:solidFill>
                  <a:srgbClr val="7B007C"/>
                </a:solidFill>
              </a:rPr>
              <a:t>How the Game is Played: Focusing on </a:t>
            </a:r>
            <a:r>
              <a:rPr lang="en-GB" altLang="ja-JP" sz="2800" b="1" i="1" dirty="0" smtClean="0">
                <a:solidFill>
                  <a:srgbClr val="7B007C"/>
                </a:solidFill>
              </a:rPr>
              <a:t>					  		 Blended </a:t>
            </a:r>
            <a:r>
              <a:rPr lang="en-GB" altLang="ja-JP" sz="2800" b="1" i="1" dirty="0">
                <a:solidFill>
                  <a:srgbClr val="7B007C"/>
                </a:solidFill>
              </a:rPr>
              <a:t>EAP </a:t>
            </a:r>
            <a:r>
              <a:rPr lang="en-GB" altLang="ja-JP" sz="2800" b="1" i="1" dirty="0" smtClean="0">
                <a:solidFill>
                  <a:srgbClr val="7B007C"/>
                </a:solidFill>
              </a:rPr>
              <a:t>Professionals </a:t>
            </a:r>
            <a:r>
              <a:rPr lang="en-GB" altLang="ja-JP" sz="2800" b="1" dirty="0">
                <a:solidFill>
                  <a:srgbClr val="7B007C"/>
                </a:solidFill>
              </a:rPr>
              <a:t>–</a:t>
            </a:r>
            <a:r>
              <a:rPr lang="en-GB" altLang="ja-JP" sz="2800" b="1" dirty="0" smtClean="0"/>
              <a:t> </a:t>
            </a:r>
            <a:r>
              <a:rPr kumimoji="1" lang="en-GB" altLang="ja-JP" sz="2800" b="1" dirty="0" smtClean="0">
                <a:solidFill>
                  <a:srgbClr val="000000"/>
                </a:solidFill>
              </a:rPr>
              <a:t>Greg</a:t>
            </a:r>
          </a:p>
          <a:p>
            <a:pPr marL="0" indent="0">
              <a:buNone/>
            </a:pPr>
            <a:r>
              <a:rPr lang="en-GB" altLang="ja-JP" sz="2800" b="1" dirty="0" smtClean="0">
                <a:solidFill>
                  <a:srgbClr val="000000"/>
                </a:solidFill>
              </a:rPr>
              <a:t>11.20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  Questions</a:t>
            </a:r>
          </a:p>
          <a:p>
            <a:pPr marL="0" indent="0">
              <a:buNone/>
            </a:pPr>
            <a:r>
              <a:rPr kumimoji="1" lang="en-GB" altLang="ja-JP" sz="2800" b="1" dirty="0" smtClean="0">
                <a:solidFill>
                  <a:srgbClr val="000000"/>
                </a:solidFill>
              </a:rPr>
              <a:t>11.35</a:t>
            </a:r>
            <a:r>
              <a:rPr kumimoji="1" lang="en-GB" altLang="ja-JP" sz="2800" b="1" dirty="0" smtClean="0">
                <a:solidFill>
                  <a:srgbClr val="7B007C"/>
                </a:solidFill>
              </a:rPr>
              <a:t>  </a:t>
            </a:r>
            <a:r>
              <a:rPr lang="en-GB" altLang="ja-JP" sz="2800" b="1" i="1" dirty="0">
                <a:solidFill>
                  <a:srgbClr val="7B007C"/>
                </a:solidFill>
              </a:rPr>
              <a:t>EAP at a Watershed: Rethinking Practitioners’ </a:t>
            </a:r>
            <a:r>
              <a:rPr lang="en-GB" altLang="ja-JP" sz="2800" b="1" i="1" dirty="0" smtClean="0">
                <a:solidFill>
                  <a:srgbClr val="7B007C"/>
                </a:solidFill>
              </a:rPr>
              <a:t>		  		 Identity </a:t>
            </a:r>
            <a:r>
              <a:rPr lang="en-GB" altLang="ja-JP" sz="2800" b="1" i="1" dirty="0">
                <a:solidFill>
                  <a:srgbClr val="7B007C"/>
                </a:solidFill>
              </a:rPr>
              <a:t>and Agency in Neoliberal </a:t>
            </a:r>
            <a:r>
              <a:rPr lang="en-GB" altLang="ja-JP" sz="2800" b="1" i="1" dirty="0" smtClean="0">
                <a:solidFill>
                  <a:srgbClr val="7B007C"/>
                </a:solidFill>
              </a:rPr>
              <a:t>Times 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– </a:t>
            </a:r>
            <a:r>
              <a:rPr lang="en-GB" altLang="ja-JP" sz="2800" b="1" dirty="0" smtClean="0"/>
              <a:t>Alex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 </a:t>
            </a:r>
            <a:endParaRPr kumimoji="1" lang="en-GB" altLang="ja-JP" sz="2800" b="1" dirty="0" smtClean="0">
              <a:solidFill>
                <a:srgbClr val="7B007C"/>
              </a:solidFill>
            </a:endParaRPr>
          </a:p>
          <a:p>
            <a:pPr marL="0" indent="0">
              <a:buNone/>
            </a:pPr>
            <a:r>
              <a:rPr lang="en-GB" altLang="ja-JP" sz="2800" b="1" dirty="0" smtClean="0">
                <a:solidFill>
                  <a:srgbClr val="000000"/>
                </a:solidFill>
              </a:rPr>
              <a:t>12.15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  Questions</a:t>
            </a:r>
          </a:p>
          <a:p>
            <a:pPr marL="0" indent="0">
              <a:buNone/>
            </a:pPr>
            <a:r>
              <a:rPr kumimoji="1" lang="en-GB" altLang="ja-JP" sz="2800" b="1" dirty="0" smtClean="0">
                <a:solidFill>
                  <a:srgbClr val="000000"/>
                </a:solidFill>
              </a:rPr>
              <a:t>12.30 </a:t>
            </a:r>
            <a:r>
              <a:rPr kumimoji="1" lang="en-GB" altLang="ja-JP" sz="2800" b="1" dirty="0" smtClean="0">
                <a:solidFill>
                  <a:srgbClr val="7B007C"/>
                </a:solidFill>
              </a:rPr>
              <a:t> Lunch</a:t>
            </a:r>
          </a:p>
          <a:p>
            <a:pPr marL="0" indent="0">
              <a:buNone/>
            </a:pPr>
            <a:r>
              <a:rPr lang="en-GB" altLang="ja-JP" sz="2800" b="1" dirty="0" smtClean="0">
                <a:solidFill>
                  <a:srgbClr val="000000"/>
                </a:solidFill>
              </a:rPr>
              <a:t>13.45 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 Clarifying; Critiquing</a:t>
            </a:r>
          </a:p>
          <a:p>
            <a:pPr marL="0" indent="0">
              <a:buNone/>
            </a:pPr>
            <a:r>
              <a:rPr lang="en-GB" altLang="ja-JP" sz="2800" b="1" dirty="0" smtClean="0">
                <a:solidFill>
                  <a:srgbClr val="000000"/>
                </a:solidFill>
              </a:rPr>
              <a:t>14.30</a:t>
            </a:r>
            <a:r>
              <a:rPr lang="en-GB" altLang="ja-JP" sz="2800" b="1" dirty="0" smtClean="0">
                <a:solidFill>
                  <a:srgbClr val="7B007C"/>
                </a:solidFill>
              </a:rPr>
              <a:t>  Contributing</a:t>
            </a:r>
          </a:p>
          <a:p>
            <a:pPr marL="0" indent="0">
              <a:buNone/>
            </a:pPr>
            <a:r>
              <a:rPr kumimoji="1" lang="en-GB" altLang="ja-JP" sz="2800" b="1" dirty="0" smtClean="0">
                <a:solidFill>
                  <a:srgbClr val="000000"/>
                </a:solidFill>
              </a:rPr>
              <a:t>15.30</a:t>
            </a:r>
            <a:r>
              <a:rPr kumimoji="1" lang="en-GB" altLang="ja-JP" sz="2800" b="1" dirty="0" smtClean="0">
                <a:solidFill>
                  <a:srgbClr val="7B007C"/>
                </a:solidFill>
              </a:rPr>
              <a:t>  Resolutions &amp; Wrap-Up</a:t>
            </a:r>
            <a:endParaRPr kumimoji="1" lang="ja-JP" altLang="en-US" sz="2800" b="1" dirty="0">
              <a:solidFill>
                <a:srgbClr val="7B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4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GB" altLang="ja-JP" b="1" dirty="0" smtClean="0">
                <a:solidFill>
                  <a:srgbClr val="7B007C"/>
                </a:solidFill>
              </a:rPr>
              <a:t>Clarifying…</a:t>
            </a:r>
            <a:endParaRPr kumimoji="1" lang="ja-JP" altLang="en-US" b="1" dirty="0">
              <a:solidFill>
                <a:srgbClr val="7B007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7B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8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GB" altLang="ja-JP" b="1" dirty="0" smtClean="0">
                <a:solidFill>
                  <a:srgbClr val="7B007C"/>
                </a:solidFill>
              </a:rPr>
              <a:t>Critiquing…</a:t>
            </a:r>
            <a:endParaRPr kumimoji="1" lang="ja-JP" altLang="en-US" b="1" dirty="0">
              <a:solidFill>
                <a:srgbClr val="7B007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7B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1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GB" altLang="ja-JP" b="1" dirty="0" smtClean="0">
                <a:solidFill>
                  <a:srgbClr val="7B007C"/>
                </a:solidFill>
              </a:rPr>
              <a:t>Contributing…</a:t>
            </a:r>
            <a:endParaRPr kumimoji="1" lang="ja-JP" altLang="en-US" b="1" dirty="0">
              <a:solidFill>
                <a:srgbClr val="7B007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7B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1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299"/>
            <a:ext cx="8229600" cy="4344865"/>
          </a:xfrm>
        </p:spPr>
        <p:txBody>
          <a:bodyPr/>
          <a:lstStyle/>
          <a:p>
            <a:pPr marL="0" indent="0">
              <a:buNone/>
            </a:pPr>
            <a:endParaRPr kumimoji="1" lang="en-GB" altLang="ja-JP" b="1" dirty="0" smtClean="0">
              <a:solidFill>
                <a:srgbClr val="7B007C"/>
              </a:solidFill>
            </a:endParaRPr>
          </a:p>
          <a:p>
            <a:pPr marL="0" indent="0">
              <a:buNone/>
            </a:pPr>
            <a:endParaRPr lang="en-GB" altLang="ja-JP" b="1" dirty="0">
              <a:solidFill>
                <a:srgbClr val="7B007C"/>
              </a:solidFill>
            </a:endParaRPr>
          </a:p>
          <a:p>
            <a:pPr marL="0" indent="0" algn="ctr">
              <a:buNone/>
            </a:pPr>
            <a:r>
              <a:rPr kumimoji="1" lang="en-GB" altLang="ja-JP" b="1" dirty="0" smtClean="0">
                <a:solidFill>
                  <a:srgbClr val="7B007C"/>
                </a:solidFill>
              </a:rPr>
              <a:t>“Not everything that counts can be counted”</a:t>
            </a:r>
          </a:p>
          <a:p>
            <a:pPr marL="0" indent="0" algn="r">
              <a:buNone/>
            </a:pPr>
            <a:r>
              <a:rPr lang="en-GB" altLang="ja-JP" sz="2400" dirty="0" smtClean="0">
                <a:solidFill>
                  <a:srgbClr val="7B007C"/>
                </a:solidFill>
              </a:rPr>
              <a:t>Stefan </a:t>
            </a:r>
            <a:r>
              <a:rPr lang="en-GB" altLang="ja-JP" sz="2400" dirty="0" err="1" smtClean="0">
                <a:solidFill>
                  <a:srgbClr val="7B007C"/>
                </a:solidFill>
              </a:rPr>
              <a:t>Collini</a:t>
            </a:r>
            <a:r>
              <a:rPr lang="en-GB" altLang="ja-JP" sz="2400" dirty="0" smtClean="0">
                <a:solidFill>
                  <a:srgbClr val="7B007C"/>
                </a:solidFill>
              </a:rPr>
              <a:t>, </a:t>
            </a:r>
            <a:r>
              <a:rPr lang="en-GB" altLang="ja-JP" sz="2400" i="1" dirty="0" smtClean="0">
                <a:solidFill>
                  <a:srgbClr val="7B007C"/>
                </a:solidFill>
              </a:rPr>
              <a:t>What are Universities for?</a:t>
            </a:r>
            <a:r>
              <a:rPr lang="en-GB" altLang="ja-JP" sz="2400" dirty="0" smtClean="0">
                <a:solidFill>
                  <a:srgbClr val="7B007C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GB" altLang="ja-JP" sz="2400" dirty="0" smtClean="0">
                <a:solidFill>
                  <a:srgbClr val="7B007C"/>
                </a:solidFill>
              </a:rPr>
              <a:t>(2012, p120)</a:t>
            </a:r>
            <a:endParaRPr kumimoji="1" lang="ja-JP" altLang="en-US" sz="2400" dirty="0">
              <a:solidFill>
                <a:srgbClr val="7B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9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49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The EAP Practitioner in the Academy:    A Watershed Moment?</vt:lpstr>
      <vt:lpstr>PowerPoint Presentation</vt:lpstr>
      <vt:lpstr>Shape of the Day</vt:lpstr>
      <vt:lpstr>Clarifying…</vt:lpstr>
      <vt:lpstr>Critiquing…</vt:lpstr>
      <vt:lpstr>Contributing…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EAP Practitioner in the Academy:    A Watershed Moment?</dc:title>
  <dc:creator>Steve Kirk</dc:creator>
  <cp:lastModifiedBy>Steve Kirk</cp:lastModifiedBy>
  <cp:revision>10</cp:revision>
  <dcterms:created xsi:type="dcterms:W3CDTF">2017-05-20T05:53:15Z</dcterms:created>
  <dcterms:modified xsi:type="dcterms:W3CDTF">2017-05-20T06:48:02Z</dcterms:modified>
</cp:coreProperties>
</file>