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329" r:id="rId3"/>
    <p:sldId id="330" r:id="rId4"/>
    <p:sldId id="331" r:id="rId5"/>
    <p:sldId id="332" r:id="rId6"/>
    <p:sldId id="357" r:id="rId7"/>
    <p:sldId id="351" r:id="rId8"/>
    <p:sldId id="353" r:id="rId9"/>
    <p:sldId id="352" r:id="rId10"/>
    <p:sldId id="344" r:id="rId11"/>
    <p:sldId id="340" r:id="rId12"/>
    <p:sldId id="358" r:id="rId13"/>
    <p:sldId id="356" r:id="rId14"/>
    <p:sldId id="341" r:id="rId15"/>
    <p:sldId id="345" r:id="rId16"/>
    <p:sldId id="338" r:id="rId17"/>
    <p:sldId id="349" r:id="rId18"/>
    <p:sldId id="337" r:id="rId19"/>
    <p:sldId id="354" r:id="rId20"/>
    <p:sldId id="359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329"/>
            <p14:sldId id="330"/>
            <p14:sldId id="331"/>
            <p14:sldId id="332"/>
            <p14:sldId id="357"/>
            <p14:sldId id="351"/>
            <p14:sldId id="353"/>
            <p14:sldId id="352"/>
            <p14:sldId id="344"/>
            <p14:sldId id="340"/>
            <p14:sldId id="358"/>
            <p14:sldId id="356"/>
            <p14:sldId id="341"/>
            <p14:sldId id="345"/>
            <p14:sldId id="338"/>
            <p14:sldId id="349"/>
            <p14:sldId id="337"/>
            <p14:sldId id="354"/>
            <p14:sldId id="359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6E"/>
    <a:srgbClr val="005E60"/>
    <a:srgbClr val="38A159"/>
    <a:srgbClr val="112C0B"/>
    <a:srgbClr val="B92121"/>
    <a:srgbClr val="D92A2B"/>
    <a:srgbClr val="004648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5DE8C-C2B8-44D4-941B-DD5CAB9364A4}" v="1" dt="2020-07-07T09:45:00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771" autoAdjust="0"/>
  </p:normalViewPr>
  <p:slideViewPr>
    <p:cSldViewPr snapToGrid="0" snapToObjects="1">
      <p:cViewPr varScale="1">
        <p:scale>
          <a:sx n="54" d="100"/>
          <a:sy n="54" d="100"/>
        </p:scale>
        <p:origin x="95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2:0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2:22.78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1,'2103'27,"-1997"-23,533 11,-598-12,-1 1,0 2,0 1,45 16,-34-9,90 12,246-20,-215-10,2987 4,-3113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2:24.65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0 134,'0'0,"1"0,-1 0,0 0,0 0,0 0,0 0,0 0,1-1,-1 1,0 0,0 0,0 0,0 0,0 0,0 0,0-1,0 1,1 0,-1 0,0 0,0 0,0-1,0 1,0 0,0 0,0 0,0 0,0 0,0-1,0 1,0 0,0 0,0 0,0 0,0-1,0 1,0 0,0 0,-1 0,1 0,0-1,0 1,0 0,0 0,0 0,0 0,0 0,-1 0,1 0,0-1,0 1,0 0,0 0,0 0,0 0,-1 0,23-10,21 0,-1 3,71-3,98 8,-107 2,153-1,783-23,235 5,-857 21,1131-2,-1229-23,-26 1,509 23,-721 3,0 4,108 25,-105-16,1-3,90 1,-89-15,-51-1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2:26.65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47,'11'-1,"0"0,0-1,0 0,16-6,24-4,112-3,254 9,-248 8,298-3,604 5,-95 64,-889-60,582 7,-460-18,1174 2,-1257 8,-1 5,146 34,169 17,263-57,-396-10,-221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11.73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1,'1228'0,"-1164"1,0 2,0 4,-1 2,0 3,87 29,-94-20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13.32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0,'254'21,"-27"0,28-20,44 1,-114 17,-3 0,356-13,-483-6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16.37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92,'1'-2,"-1"0,1 1,-1-1,1 1,-1 0,1-1,0 1,0 0,-1-1,1 1,0 0,0 0,1-1,-1 1,0 0,0 0,0 1,1-1,-1 0,0 0,1 0,-1 1,1-1,-1 1,1-1,-1 1,2-1,48-8,-46 9,252-40,-119 29,166 9,-156 4,1372 0,-1481-2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19.14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92,'0'-3,"0"0,0 0,0 0,1 0,0 0,-1 1,1-1,0 0,0 0,1 1,-1-1,0 1,1-1,0 1,-1 0,1-1,0 1,2-2,1 0,0 1,0 0,0 0,0 0,0 1,0-1,1 1,8-2,10-1,-1 2,1 0,34 1,-49 2,765 1,-295 2,-106 4,-274 0,171 35,-213-30,-1-3,1-2,65 0,-86-8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21.46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3,'414'-2,"455"6,-71 68,-220-9,-493-48,-54-6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23.30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0,'1777'0,"-1728"0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26.27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90,'252'2,"280"-5,-312-18,17-1,99 1,160-3,83 25,-533-1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2:06.35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277 47,'727'-23,"-209"3,773 17,-658 6,-526-5,132 5,-208 1,1 2,-1 1,46 16,37 9,-86-27,-20-4,0 0,0 0,0 1,-1 0,1 0,0 1,-1 0,1 1,-1-1,0 1,9 7,-16-11,1 1,-1-1,1 1,-1-1,1 1,-1-1,1 1,-1-1,1 1,-1-1,0 1,1 0,-1-1,0 1,0 0,1-1,-1 1,0 0,0-1,0 1,0 0,0-1,0 1,0 0,0-1,0 1,0 0,0-1,0 1,-1 0,1-1,0 1,0 0,-1-1,1 1,0-1,-1 1,1 0,-1-1,1 1,-1-1,1 1,-1-1,-33 18,0-7,0-1,0-2,-1-1,-40 3,-159 1,173-10,-1058 1,1069-2,1-3,-1-2,1-2,0-2,1-2,0-3,-57-23,69 19,-2 3,0 1,0 2,-2 1,-54-7,-351-14,6 18,432 14,1 0,-1 1,1 0,-1 0,1 1,-1 0,1 0,0 0,0 1,-11 6,4 0,0 1,1 0,-15 17,16-18,1 0,-1-1,-1 0,0 0,0-1,0-1,-1 0,1-1,-2 0,1-1,-22 4,-13-1,-96 2,100-7,-297 1,307 1,34-5,-1 1,1 0,0 0,0 0,0 0,0 0,-1 0,1 0,0 0,0 0,0 0,0 0,0 0,-1 0,1 0,0 0,0 1,0-1,0 0,0 0,-1 0,1 0,0 0,0 0,0 0,0 0,0 0,0 1,-1-1,1 0,0 0,0 0,0 0,0 0,0 1,0-1,0 0,0 0,0 0,0 0,0 0,0 1,0-1,0 0,0 0,0 0,0 0,0 1,0-1,0 0,0 0,0 0,0 0,0 0,0 1,0-1,0 0,0 0,1 0,-1 0,0 0,0 0,0 1,0-1,0 0,1 0,47 18,-39-15,500 143,-371-116,251 23,130-52,-239-6,1703 5,-1933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31.05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46,'149'2,"162"-5,-161-17,-95 10,60-1,512 8,-323 5,-265-2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50.43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17,'1238'0,"-1217"0,0 0,34-7,-19-3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3:54.44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90,'9'-8,"1"0,0 0,1 1,0 1,0 0,1 0,-1 1,1 1,0 0,0 0,17-1,15-2,83 0,-85 6,735-2,-385 6,-56-3,-291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12:10:04.19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93,'0'-4,"1"1,0 0,0 0,0 0,0 0,0 0,1 0,-1 1,1-1,0 0,-1 1,1-1,1 1,-1-1,0 1,1 0,-1 0,1 0,-1 1,1-1,0 0,0 1,0 0,0 0,0 0,4-1,11-4,0 1,37-5,-52 10,96-9,192 9,-125 4,618-4,-744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12:10:09.05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3,'59'-1,"5"0,1 1,-2 4,1 3,83 18,-77-9,107 10,-14-4,24 23,18 2,-167-41,140 25,205 7,-321-37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12:10:12.54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1,'45'9,"-12"-1,85 6,202-3,-64-7,-197 3,-1 1,70 21,-72-15,0-2,93 7,-41-17,132 11,-171-4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12:10:19.18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2:12.03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0 133,'2189'0,"-1885"-22,-30 0,266 23,-522-2,0 2,0 0,0 0,0 2,0 0,0 1,24 9,-41-13,0 1,1-1,-1 1,0-1,0 1,1-1,-1 1,0 0,0-1,0 1,0 0,0 0,0 0,0 0,0 0,0 0,0 0,-1 0,1 1,0-1,-1 0,1 0,-1 1,1-1,-1 0,1 1,-1-1,0 0,0 1,0-1,0 1,0-1,0 0,0 1,0-1,-1 0,1 1,0-1,-1 0,1 1,-1-1,0 0,1 0,-1 0,0 1,-1 0,-3 5,-1-1,0 1,0-1,-1 0,0-1,-9 6,-5 2,0-2,-2 0,1-1,-1-1,-1-2,1 0,-1-1,-27 2,-200 10,239-18,-56 2,-24 2,-129-12,310 5,742 40,-804-35,15 1,-20 0,0-1,0-1,0-2,35-3,-33-7,-23 11,-1-1,0 1,1-1,-1 0,0 1,1-1,-1 1,0-1,0 0,0 1,0-1,1 0,-1 1,0-1,0 0,0 1,0-1,0 0,-1 1,1-1,0 0,0 1,0-1,-1 0,1 1,0-1,-1 0,1 1,0-1,-1 1,1-1,-1 1,1-1,-1 1,1-1,-1 1,1 0,-1-1,1 1,-1 0,0-1,1 1,-1 0,0-1,-34-21,-2 2,0 1,0 2,-65-20,-2-2,99 37,-13-4,1-2,-1 0,1-1,1-1,-25-18,40 27,0 1,0-1,0 1,0-1,0 0,0 1,1-1,-1 0,0 0,0 0,1 0,-1 0,1 0,-1 0,1 0,-1 0,1 0,0 0,-1 0,1 0,0 0,0 0,0 0,-1 0,1 0,0-1,1 1,-1 0,0 0,1-2,0 2,1-1,-1 1,1 0,-1 0,1 0,0 0,0 0,-1 0,1 1,0-1,0 0,0 1,0-1,0 1,2 0,10-2,0 1,0 1,18 2,-4 5,-28-7,0 0,0 1,1-1,-1 0,0 0,0 1,0-1,0 0,0 0,0 1,0-1,0 0,0 0,0 0,0 1,0-1,0 0,0 0,0 1,0-1,-1 0,1 0,0 0,0 1,0-1,0 0,0 0,0 0,-1 1,1-1,0 0,0 0,0 0,0 0,-1 1,1-1,0 0,0 0,0 0,-1 0,1 0,0 0,0 0,-1 0,1 0,0 0,0 0,-1 0,1 0,0 0,-62 13,-591 5,484-19,-107 2,-414-5,209-36,354 19,65 10,-105-5,-433 17,1097 43,-192-11,502-19,-504-17,-53 1,329 5,-484 1,-2 4,123 26,-203-30,1 1,-1 0,0 1,0 0,-1 1,16 12,25 13,79 27,-113-51,52 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0:58.10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1,'5235'0,"-5136"4,-1 6,100 21,96 11,82-38,-189-8,26 4,-173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1:00.55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0,'186'0,"6680"0,-6824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1:30.35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1 179,'523'2,"599"-6,-468-52,-110-11,138 13,8 54,-295 3,749-3,-1109 3,-1 1,0 2,0 1,0 1,-1 2,39 18,-26-11,94 22,-88-29,0 2,79 30,-95-28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1:40.99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0 107,'1'-1,"-1"0,0 0,0-1,1 1,-1 0,1 0,-1-1,1 1,0 0,-1 0,1 0,0 0,0 0,-1 0,1 0,0 0,0 0,0 1,0-1,0 0,1 0,-1 1,0-1,0 1,0-1,1 1,1-1,40-6,-34 6,393-12,-264 14,4638 1,-3388-2,-1330-4,0-1,61-15,-38 5,-45 7,-9-3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1:50.48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13 224,'330'10,"483"76,-467-44,576-4,-709-40,366 5,-170 29,157 31,-158-12,218-20,2-32,-217-2,-296 4,135-4,-192-3,-1-4,0-1,58-21,-115 31,51-20,-51 20,1 1,-1 0,1 0,-1-1,1 1,-1-1,1 1,-1 0,1-1,-1 1,0-1,1 1,-1-1,0 1,1-1,-1 1,0-1,0 1,0-1,1 0,-1 1,0-1,0 1,0-1,0 0,0 1,0-2,-1 1,0 0,0-1,0 1,0 0,0 0,-1 0,1 0,0 0,0 1,-1-1,1 0,-1 1,1-1,-1 1,1-1,-3 0,-214-58,-314-74,-662-78,1042 199,-218 11,153 5,141-3,-10 0,1-4,-94-14,78 3,-131-3,-105 18,155 1,-2246-1,2348 3,-81 13,-17 2,101-15,12-2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3:02:20.74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48,'0'-1,"1"-1,-1 1,0 0,1 0,-1-1,0 1,1 0,0 0,-1 0,1 0,0 0,-1 0,1 0,0 0,0 0,0 0,0 0,0 0,0 1,0-1,0 0,0 1,1-1,-1 1,0-1,0 1,0-1,2 1,45-8,-44 7,511-12,-342 14,1077 35,-864 4,448 21,1197-65,-1726-18,-19 0,62 0,24 0,-323 19,85-16,-63 8,-31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1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2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F275-6E6C-4ACA-BA07-6DC6C766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7B19-BB70-42F9-B51D-9165527B8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86E9C-0C3E-4F10-9030-6B2539FB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F6E0-B363-46B4-AC53-AA7422DB1EB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17CB1-BF2D-4F2F-ABFE-F7F94074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880CA-1E81-48B1-B97E-4BCDC5D9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98E-84B5-4178-88C1-21551DE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26/11/2021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lga.Burakov@nottingham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customXml" Target="../ink/ink10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6.png"/><Relationship Id="rId18" Type="http://schemas.openxmlformats.org/officeDocument/2006/relationships/customXml" Target="../ink/ink20.xml"/><Relationship Id="rId3" Type="http://schemas.openxmlformats.org/officeDocument/2006/relationships/image" Target="../media/image29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customXml" Target="../ink/ink17.xml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10" Type="http://schemas.openxmlformats.org/officeDocument/2006/relationships/customXml" Target="../ink/ink16.xml"/><Relationship Id="rId19" Type="http://schemas.openxmlformats.org/officeDocument/2006/relationships/image" Target="../media/image39.png"/><Relationship Id="rId4" Type="http://schemas.openxmlformats.org/officeDocument/2006/relationships/customXml" Target="../ink/ink13.xml"/><Relationship Id="rId9" Type="http://schemas.openxmlformats.org/officeDocument/2006/relationships/image" Target="../media/image34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zsrx_JjXVgU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44.jpg"/><Relationship Id="rId7" Type="http://schemas.openxmlformats.org/officeDocument/2006/relationships/image" Target="../media/image2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5" Type="http://schemas.openxmlformats.org/officeDocument/2006/relationships/image" Target="../media/image270.png"/><Relationship Id="rId4" Type="http://schemas.openxmlformats.org/officeDocument/2006/relationships/customXml" Target="../ink/ink24.xml"/><Relationship Id="rId9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c.ac.uk/guides/code-of-practice-for-learning-analytics" TargetMode="External"/><Relationship Id="rId2" Type="http://schemas.openxmlformats.org/officeDocument/2006/relationships/hyperlink" Target="https://www.jisc.ac.uk/reports/learning-analytics-in-higher-educ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-analytics.info/index.php/JLA/article/view/6386/73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br>
              <a:rPr lang="en-GB" dirty="0">
                <a:latin typeface="Verdana" pitchFamily="34" charset="0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30600" y="3416300"/>
            <a:ext cx="5245004" cy="825500"/>
          </a:xfrm>
        </p:spPr>
        <p:txBody>
          <a:bodyPr>
            <a:noAutofit/>
          </a:bodyPr>
          <a:lstStyle/>
          <a:p>
            <a:r>
              <a:rPr lang="en-GB" sz="3200" dirty="0"/>
              <a:t>Using Moodle and TEAMs learning analytics to support EAP learners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CELE, U of Nottingham</a:t>
            </a:r>
          </a:p>
          <a:p>
            <a:r>
              <a:rPr lang="en-GB" sz="2400" dirty="0" err="1"/>
              <a:t>Dr.</a:t>
            </a:r>
            <a:r>
              <a:rPr lang="en-GB" sz="2400" dirty="0"/>
              <a:t> Olga Burakov</a:t>
            </a:r>
          </a:p>
          <a:p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Olga.Burakov@nottingham.ac.uk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400" b="0" dirty="0">
                <a:solidFill>
                  <a:schemeClr val="tx1"/>
                </a:solidFill>
              </a:rPr>
              <a:t>LA as ‘a stick’: </a:t>
            </a:r>
            <a:r>
              <a:rPr lang="en-GB" sz="3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predictive &amp; interventionist uses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876300" y="1245704"/>
            <a:ext cx="92881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b="1" dirty="0">
                <a:latin typeface="+mj-lt"/>
              </a:rPr>
              <a:t>Activity completion 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095381B-0D50-4D9F-A7F8-A1390B70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938150"/>
            <a:ext cx="10460657" cy="47093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B45AD4-B55D-4948-AB56-78968488BB07}"/>
                  </a:ext>
                </a:extLst>
              </p14:cNvPr>
              <p14:cNvContentPartPr/>
              <p14:nvPr/>
            </p14:nvContentPartPr>
            <p14:xfrm>
              <a:off x="1008658" y="4729357"/>
              <a:ext cx="2427120" cy="3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B45AD4-B55D-4948-AB56-78968488BB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018" y="4621717"/>
                <a:ext cx="2534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003F73-029B-4501-A7D7-FF69B9903BE0}"/>
                  </a:ext>
                </a:extLst>
              </p14:cNvPr>
              <p14:cNvContentPartPr/>
              <p14:nvPr/>
            </p14:nvContentPartPr>
            <p14:xfrm>
              <a:off x="977338" y="5139397"/>
              <a:ext cx="25542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003F73-029B-4501-A7D7-FF69B9903B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338" y="5031397"/>
                <a:ext cx="2661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FC1106-FCD7-4EF3-A8E8-510DF7E3266F}"/>
                  </a:ext>
                </a:extLst>
              </p14:cNvPr>
              <p14:cNvContentPartPr/>
              <p14:nvPr/>
            </p14:nvContentPartPr>
            <p14:xfrm>
              <a:off x="1039618" y="5421997"/>
              <a:ext cx="2335680" cy="73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FC1106-FCD7-4EF3-A8E8-510DF7E326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978" y="5313997"/>
                <a:ext cx="24433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840178D-817A-4CC7-A2F2-E15EE2DF1785}"/>
                  </a:ext>
                </a:extLst>
              </p14:cNvPr>
              <p14:cNvContentPartPr/>
              <p14:nvPr/>
            </p14:nvContentPartPr>
            <p14:xfrm>
              <a:off x="945658" y="5857597"/>
              <a:ext cx="2577960" cy="38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840178D-817A-4CC7-A2F2-E15EE2DF17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1658" y="5749597"/>
                <a:ext cx="2685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0ABDBF-C24B-4438-80A4-C4045B373602}"/>
                  </a:ext>
                </a:extLst>
              </p14:cNvPr>
              <p14:cNvContentPartPr/>
              <p14:nvPr/>
            </p14:nvContentPartPr>
            <p14:xfrm>
              <a:off x="1051498" y="5957317"/>
              <a:ext cx="2511000" cy="20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0ABDBF-C24B-4438-80A4-C4045B3736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7858" y="5849317"/>
                <a:ext cx="2618640" cy="4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400" b="0" dirty="0">
                <a:solidFill>
                  <a:schemeClr val="tx1"/>
                </a:solidFill>
              </a:rPr>
              <a:t>LA as ‘a stick’: </a:t>
            </a:r>
            <a:r>
              <a:rPr lang="en-GB" sz="3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predictive &amp; interventionist uses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876300" y="1245704"/>
            <a:ext cx="92881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b="1" dirty="0">
                <a:latin typeface="+mj-lt"/>
              </a:rPr>
              <a:t>Activity completion 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1AB1D06-C77B-4D2A-96DD-3AB8D2B2C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676400"/>
            <a:ext cx="11296650" cy="39358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FB4EC6-AABC-4E57-9C87-E46E8F8AC49D}"/>
                  </a:ext>
                </a:extLst>
              </p14:cNvPr>
              <p14:cNvContentPartPr/>
              <p14:nvPr/>
            </p14:nvContentPartPr>
            <p14:xfrm>
              <a:off x="598978" y="2883637"/>
              <a:ext cx="2473920" cy="5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FB4EC6-AABC-4E57-9C87-E46E8F8AC4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78" y="2775637"/>
                <a:ext cx="25815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7E218A-A63C-4FF7-AC1C-416E6ACB4BDA}"/>
                  </a:ext>
                </a:extLst>
              </p14:cNvPr>
              <p14:cNvContentPartPr/>
              <p14:nvPr/>
            </p14:nvContentPartPr>
            <p14:xfrm>
              <a:off x="551098" y="3436237"/>
              <a:ext cx="2538360" cy="4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7E218A-A63C-4FF7-AC1C-416E6ACB4B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458" y="3328597"/>
                <a:ext cx="26460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F6B4B9-5D58-4DA3-A16D-4EE6FB15BBAC}"/>
                  </a:ext>
                </a:extLst>
              </p14:cNvPr>
              <p14:cNvContentPartPr/>
              <p14:nvPr/>
            </p14:nvContentPartPr>
            <p14:xfrm>
              <a:off x="472618" y="3719557"/>
              <a:ext cx="2633760" cy="48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F6B4B9-5D58-4DA3-A16D-4EE6FB15BB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618" y="3611917"/>
                <a:ext cx="2741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8AD80B-4D5D-4965-938E-814AFE709A72}"/>
                  </a:ext>
                </a:extLst>
              </p14:cNvPr>
              <p14:cNvContentPartPr/>
              <p14:nvPr/>
            </p14:nvContentPartPr>
            <p14:xfrm>
              <a:off x="425458" y="4050037"/>
              <a:ext cx="2804760" cy="81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8AD80B-4D5D-4965-938E-814AFE709A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1458" y="3942037"/>
                <a:ext cx="291240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2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400" b="0" dirty="0">
                <a:solidFill>
                  <a:schemeClr val="tx1"/>
                </a:solidFill>
              </a:rPr>
              <a:t>LA as ‘a carrot’: </a:t>
            </a:r>
            <a:r>
              <a:rPr lang="en-GB" altLang="en-US" sz="3400" b="0" dirty="0">
                <a:solidFill>
                  <a:schemeClr val="tx1"/>
                </a:solidFill>
                <a:latin typeface="+mj-lt"/>
              </a:rPr>
              <a:t>adaptive learning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174171" y="1001485"/>
            <a:ext cx="11611429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b="1" u="sng" dirty="0">
                <a:latin typeface="+mj-lt"/>
              </a:rPr>
              <a:t>Tutors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-Tracking engagement trends to see </a:t>
            </a:r>
            <a:r>
              <a:rPr lang="en-GB" altLang="en-US" sz="2400" u="sng" dirty="0">
                <a:latin typeface="+mj-lt"/>
              </a:rPr>
              <a:t>how</a:t>
            </a:r>
            <a:r>
              <a:rPr lang="en-GB" altLang="en-US" sz="2400" dirty="0">
                <a:latin typeface="+mj-lt"/>
              </a:rPr>
              <a:t> materials/tasks/videos are used to improve them: </a:t>
            </a:r>
            <a:r>
              <a:rPr lang="en-GB" altLang="en-US" sz="2400" b="1" dirty="0">
                <a:latin typeface="+mj-lt"/>
              </a:rPr>
              <a:t>feedback activities &amp; </a:t>
            </a:r>
            <a:r>
              <a:rPr lang="en-GB" altLang="en-US" sz="2400" b="1" dirty="0">
                <a:latin typeface="Arial"/>
              </a:rPr>
              <a:t>video ‘heat maps’ </a:t>
            </a:r>
            <a:endParaRPr lang="en-GB" altLang="en-US" sz="2400" b="1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r>
              <a:rPr lang="en-GB" altLang="en-US" sz="2400" b="1" u="sng" dirty="0">
                <a:latin typeface="+mj-lt"/>
              </a:rPr>
              <a:t>Students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-Tracking engagement to identify strengths and weaknesses through feedback activities and reflect on progress</a:t>
            </a:r>
            <a:endParaRPr lang="en-US" sz="2400" dirty="0">
              <a:latin typeface="+mj-lt"/>
            </a:endParaRPr>
          </a:p>
          <a:p>
            <a:pPr marL="109537">
              <a:defRPr/>
            </a:pPr>
            <a:r>
              <a:rPr lang="en-US" sz="2400" dirty="0">
                <a:latin typeface="+mj-lt"/>
              </a:rPr>
              <a:t>(Dietz-</a:t>
            </a:r>
            <a:r>
              <a:rPr lang="en-US" sz="2400" dirty="0" err="1">
                <a:latin typeface="+mj-lt"/>
              </a:rPr>
              <a:t>Uhler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 err="1">
                <a:latin typeface="+mj-lt"/>
              </a:rPr>
              <a:t>Hurn</a:t>
            </a:r>
            <a:r>
              <a:rPr lang="en-US" sz="2400" dirty="0">
                <a:latin typeface="+mj-lt"/>
              </a:rPr>
              <a:t> 2013; Selwyn, 2019, </a:t>
            </a:r>
            <a:r>
              <a:rPr lang="en-US" sz="2400" dirty="0" err="1">
                <a:latin typeface="+mj-lt"/>
              </a:rPr>
              <a:t>Ifenthaler</a:t>
            </a:r>
            <a:r>
              <a:rPr lang="en-US" sz="2400" dirty="0">
                <a:latin typeface="+mj-lt"/>
              </a:rPr>
              <a:t>, D and Yin-Kim </a:t>
            </a:r>
            <a:r>
              <a:rPr lang="en-US" sz="2400" dirty="0" err="1">
                <a:latin typeface="+mj-lt"/>
              </a:rPr>
              <a:t>Yau</a:t>
            </a:r>
            <a:r>
              <a:rPr lang="en-US" sz="2400" dirty="0">
                <a:latin typeface="+mj-lt"/>
              </a:rPr>
              <a:t> J., 2020)</a:t>
            </a: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2D9AEF5-37E4-4F46-A24A-0A4864724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3" y="2073699"/>
            <a:ext cx="7889172" cy="1829214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28FD7E1-16AB-4E9C-A5E7-AE688952C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5" y="2197218"/>
            <a:ext cx="3438041" cy="2463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1742C0-0537-4917-AF62-F8D0305A4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140" y="3766880"/>
            <a:ext cx="7017563" cy="16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b="0" dirty="0">
                <a:solidFill>
                  <a:schemeClr val="tx1"/>
                </a:solidFill>
              </a:rPr>
              <a:t>LA as ‘a carrot’: </a:t>
            </a:r>
            <a:r>
              <a:rPr lang="en-GB" altLang="en-US" sz="3100" b="0" dirty="0">
                <a:solidFill>
                  <a:schemeClr val="tx1"/>
                </a:solidFill>
                <a:latin typeface="+mj-lt"/>
              </a:rPr>
              <a:t>adaptive learning</a:t>
            </a: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F3142-B32B-4B64-A09A-ABDACB56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80686"/>
            <a:ext cx="10763250" cy="158115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6781EC-1571-4BC5-A1AA-F14A00DD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43" y="3145037"/>
            <a:ext cx="84312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200" b="0" dirty="0">
                <a:solidFill>
                  <a:schemeClr val="tx1"/>
                </a:solidFill>
              </a:rPr>
              <a:t>LA as ‘a carrot’: </a:t>
            </a:r>
            <a:r>
              <a:rPr lang="en-GB" altLang="en-US" sz="3200" b="0" dirty="0">
                <a:solidFill>
                  <a:schemeClr val="tx1"/>
                </a:solidFill>
                <a:latin typeface="+mj-lt"/>
              </a:rPr>
              <a:t>adaptive learning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876300" y="1245704"/>
            <a:ext cx="928811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b="1" dirty="0">
                <a:latin typeface="+mj-lt"/>
              </a:rPr>
              <a:t>Logs for individual students and tasks 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80A61-E856-4F90-A956-1AAA9FA8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038816"/>
            <a:ext cx="10511917" cy="41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200" b="0" dirty="0">
                <a:solidFill>
                  <a:schemeClr val="tx1"/>
                </a:solidFill>
              </a:rPr>
              <a:t>LA as ‘a carrot’: </a:t>
            </a:r>
            <a:r>
              <a:rPr lang="en-GB" altLang="en-US" sz="3200" b="0" dirty="0">
                <a:solidFill>
                  <a:schemeClr val="tx1"/>
                </a:solidFill>
                <a:latin typeface="+mj-lt"/>
              </a:rPr>
              <a:t>adaptive learning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433296" y="827793"/>
            <a:ext cx="1127973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b="1" dirty="0">
                <a:latin typeface="+mj-lt"/>
              </a:rPr>
              <a:t>Logs for individual students and tasks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32BA6539-37FD-4676-BC38-9DBEA2C72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2" y="1675677"/>
            <a:ext cx="10136015" cy="5182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0EBD98-FE8A-4482-A22F-BF18ED7B5003}"/>
                  </a:ext>
                </a:extLst>
              </p14:cNvPr>
              <p14:cNvContentPartPr/>
              <p14:nvPr/>
            </p14:nvContentPartPr>
            <p14:xfrm>
              <a:off x="6636898" y="2190997"/>
              <a:ext cx="631080" cy="3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0EBD98-FE8A-4482-A22F-BF18ED7B50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2898" y="2083357"/>
                <a:ext cx="7387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240AAB-4A27-4A83-9CAE-A9CDD7173581}"/>
                  </a:ext>
                </a:extLst>
              </p14:cNvPr>
              <p14:cNvContentPartPr/>
              <p14:nvPr/>
            </p14:nvContentPartPr>
            <p14:xfrm>
              <a:off x="6541858" y="2869237"/>
              <a:ext cx="718920" cy="3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240AAB-4A27-4A83-9CAE-A9CDD71735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8218" y="2761237"/>
                <a:ext cx="8265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17384E-7FAB-4434-99E5-277F1ED2A8F1}"/>
                  </a:ext>
                </a:extLst>
              </p14:cNvPr>
              <p14:cNvContentPartPr/>
              <p14:nvPr/>
            </p14:nvContentPartPr>
            <p14:xfrm>
              <a:off x="6306058" y="3576997"/>
              <a:ext cx="897480" cy="3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17384E-7FAB-4434-99E5-277F1ED2A8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2058" y="3468997"/>
                <a:ext cx="1005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08E61D-0E54-4D39-89EA-7583181AAB9A}"/>
                  </a:ext>
                </a:extLst>
              </p14:cNvPr>
              <p14:cNvContentPartPr/>
              <p14:nvPr/>
            </p14:nvContentPartPr>
            <p14:xfrm>
              <a:off x="6289858" y="4318237"/>
              <a:ext cx="914400" cy="34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08E61D-0E54-4D39-89EA-7583181AAB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6218" y="4210237"/>
                <a:ext cx="10220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2705AC-70B2-452B-9D69-053BBAF6F5D3}"/>
                  </a:ext>
                </a:extLst>
              </p14:cNvPr>
              <p14:cNvContentPartPr/>
              <p14:nvPr/>
            </p14:nvContentPartPr>
            <p14:xfrm>
              <a:off x="5706658" y="3876877"/>
              <a:ext cx="999000" cy="59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2705AC-70B2-452B-9D69-053BBAF6F5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2658" y="3769237"/>
                <a:ext cx="1106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336173-9EB7-45E4-A71C-41BBD0A6F00F}"/>
                  </a:ext>
                </a:extLst>
              </p14:cNvPr>
              <p14:cNvContentPartPr/>
              <p14:nvPr/>
            </p14:nvContentPartPr>
            <p14:xfrm>
              <a:off x="5659498" y="4051477"/>
              <a:ext cx="6580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336173-9EB7-45E4-A71C-41BBD0A6F00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05858" y="3943477"/>
                <a:ext cx="765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18E7BB-069B-4CA2-87BA-3C63852363E2}"/>
                  </a:ext>
                </a:extLst>
              </p14:cNvPr>
              <p14:cNvContentPartPr/>
              <p14:nvPr/>
            </p14:nvContentPartPr>
            <p14:xfrm>
              <a:off x="6226858" y="5043997"/>
              <a:ext cx="971280" cy="33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18E7BB-069B-4CA2-87BA-3C63852363E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72858" y="4936357"/>
                <a:ext cx="10789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D4E1D1-D004-4E74-A742-5790529A092F}"/>
                  </a:ext>
                </a:extLst>
              </p14:cNvPr>
              <p14:cNvContentPartPr/>
              <p14:nvPr/>
            </p14:nvContentPartPr>
            <p14:xfrm>
              <a:off x="7676938" y="4555117"/>
              <a:ext cx="630360" cy="17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D4E1D1-D004-4E74-A742-5790529A09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3298" y="4447477"/>
                <a:ext cx="7380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4BCA206-BD62-4A49-83A8-198A8FDD9AB2}"/>
                  </a:ext>
                </a:extLst>
              </p14:cNvPr>
              <p14:cNvContentPartPr/>
              <p14:nvPr/>
            </p14:nvContentPartPr>
            <p14:xfrm>
              <a:off x="5674978" y="6047317"/>
              <a:ext cx="493920" cy="6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4BCA206-BD62-4A49-83A8-198A8FDD9A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21338" y="5939317"/>
                <a:ext cx="6015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C8E581-220D-44B7-BD09-454E0FA471BD}"/>
                  </a:ext>
                </a:extLst>
              </p14:cNvPr>
              <p14:cNvContentPartPr/>
              <p14:nvPr/>
            </p14:nvContentPartPr>
            <p14:xfrm>
              <a:off x="6573538" y="6478237"/>
              <a:ext cx="689400" cy="32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C8E581-220D-44B7-BD09-454E0FA471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19898" y="6370597"/>
                <a:ext cx="79704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22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400" b="0" dirty="0">
                <a:solidFill>
                  <a:prstClr val="black"/>
                </a:solidFill>
                <a:latin typeface="Arial"/>
              </a:rPr>
              <a:t>LA as ‘a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carrot’: </a:t>
            </a:r>
            <a:r>
              <a:rPr kumimoji="0" lang="en-GB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adaptive learning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622852" y="980661"/>
            <a:ext cx="1012134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b="1" dirty="0">
                <a:latin typeface="+mj-lt"/>
              </a:rPr>
              <a:t>Activity report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2C35B05-27FF-4DF3-A350-CAF7EE4F7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1599944"/>
            <a:ext cx="9740348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873473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400" b="0" dirty="0">
                <a:solidFill>
                  <a:schemeClr val="tx1"/>
                </a:solidFill>
              </a:rPr>
              <a:t>LA as ‘a carrot’: increasing student motivation </a:t>
            </a:r>
            <a:br>
              <a:rPr lang="en-GB" altLang="en-US" sz="3400" b="0" dirty="0">
                <a:solidFill>
                  <a:schemeClr val="tx1"/>
                </a:solidFill>
                <a:latin typeface="+mj-lt"/>
              </a:rPr>
            </a:br>
            <a:endParaRPr lang="en-US" sz="3400" b="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-31750" y="1120675"/>
            <a:ext cx="11684000" cy="83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US" altLang="en-US" sz="2400" b="1" dirty="0">
                <a:latin typeface="+mj-lt"/>
              </a:rPr>
              <a:t>TEAMs Insights</a:t>
            </a:r>
          </a:p>
          <a:p>
            <a:pPr marL="109537">
              <a:defRPr/>
            </a:pPr>
            <a:r>
              <a:rPr lang="en-US" altLang="en-US" sz="2400" dirty="0">
                <a:latin typeface="+mj-lt"/>
              </a:rPr>
              <a:t>An app that can be added to a TEAM as a tab, </a:t>
            </a:r>
            <a:r>
              <a:rPr lang="en-US" sz="2400" b="0" i="0" dirty="0">
                <a:effectLst/>
                <a:latin typeface="Segoe UI" panose="020B0502040204020203" pitchFamily="34" charset="0"/>
              </a:rPr>
              <a:t>will surface and </a:t>
            </a:r>
            <a:r>
              <a:rPr lang="en-US" sz="2400" i="0" dirty="0">
                <a:effectLst/>
                <a:latin typeface="Segoe UI" panose="020B0502040204020203" pitchFamily="34" charset="0"/>
              </a:rPr>
              <a:t>make visible </a:t>
            </a:r>
            <a:r>
              <a:rPr lang="en-US" sz="2400" b="0" i="0" dirty="0">
                <a:effectLst/>
                <a:latin typeface="Segoe UI" panose="020B0502040204020203" pitchFamily="34" charset="0"/>
              </a:rPr>
              <a:t>activity data from all channels within a class team, but </a:t>
            </a:r>
            <a:r>
              <a:rPr lang="en-US" sz="2400" b="1" i="0" dirty="0">
                <a:effectLst/>
                <a:latin typeface="Segoe UI" panose="020B0502040204020203" pitchFamily="34" charset="0"/>
              </a:rPr>
              <a:t>c</a:t>
            </a:r>
            <a:r>
              <a:rPr lang="en-US" sz="2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an only be added as a tab to public channels </a:t>
            </a:r>
            <a:r>
              <a:rPr lang="en-US" sz="240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(e.g. General channel)</a:t>
            </a: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u="sng" dirty="0">
              <a:latin typeface="+mj-lt"/>
            </a:endParaRPr>
          </a:p>
          <a:p>
            <a:pPr marL="109537">
              <a:defRPr/>
            </a:pPr>
            <a:r>
              <a:rPr lang="en-US" altLang="en-US" sz="2400" u="sng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 on how to do this:</a:t>
            </a:r>
            <a:r>
              <a:rPr lang="en-US" altLang="en-US" sz="2400" u="sng" dirty="0">
                <a:solidFill>
                  <a:srgbClr val="0563C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2400" dirty="0">
                <a:solidFill>
                  <a:srgbClr val="0563C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https://www.youtube.com/watch?v=zsrx_JjXVgU</a:t>
            </a: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DD5EE62-6069-4075-B653-036D315F7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809470"/>
            <a:ext cx="8878539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100" b="0" dirty="0">
                <a:solidFill>
                  <a:schemeClr val="tx1"/>
                </a:solidFill>
              </a:rPr>
              <a:t>LA as ‘a carrot’: increasing student motivation</a:t>
            </a:r>
            <a:br>
              <a:rPr lang="en-GB" altLang="en-US" sz="31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755374" y="1020417"/>
            <a:ext cx="1041620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US" altLang="en-US" sz="2400" dirty="0">
                <a:latin typeface="+mj-lt"/>
              </a:rPr>
              <a:t>Insights’ tab makes student digital engagement visible and can help them with time-management issues (e.g. study habits, meeting attendance) </a:t>
            </a: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 </a:t>
            </a: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3ADA4-BFC3-4E7F-8BED-E8A87A29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8" y="2573802"/>
            <a:ext cx="9604512" cy="38402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976027-781B-4373-947D-E1B8B84808BC}"/>
                  </a:ext>
                </a:extLst>
              </p14:cNvPr>
              <p14:cNvContentPartPr/>
              <p14:nvPr/>
            </p14:nvContentPartPr>
            <p14:xfrm>
              <a:off x="7031098" y="3844974"/>
              <a:ext cx="551880" cy="33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976027-781B-4373-947D-E1B8B8480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7458" y="3737334"/>
                <a:ext cx="659520" cy="2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400" b="0" dirty="0">
                <a:solidFill>
                  <a:schemeClr val="tx1"/>
                </a:solidFill>
              </a:rPr>
              <a:t>LA as ‘a carrot’: increasing student motivation</a:t>
            </a:r>
            <a:br>
              <a:rPr lang="en-GB" altLang="en-US" sz="28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397565" y="993913"/>
            <a:ext cx="1118483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US" altLang="en-US" sz="2400" dirty="0">
                <a:latin typeface="+mj-lt"/>
              </a:rPr>
              <a:t>-shows student communication engagement (e.g. channel posts) and their ‘social network’ </a:t>
            </a: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US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 </a:t>
            </a: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D5A805-5630-40F9-8486-98950C15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12" y="3151333"/>
            <a:ext cx="3943350" cy="1790700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CDD29441-C62A-4AB0-9B75-3EBFDEC3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2" y="2119768"/>
            <a:ext cx="5867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4EAC32-0E82-49C4-943B-0AC663382A9F}"/>
                  </a:ext>
                </a:extLst>
              </p14:cNvPr>
              <p14:cNvContentPartPr/>
              <p14:nvPr/>
            </p14:nvContentPartPr>
            <p14:xfrm>
              <a:off x="10058338" y="4286694"/>
              <a:ext cx="693360" cy="9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4EAC32-0E82-49C4-943B-0AC663382A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4338" y="4179054"/>
                <a:ext cx="801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10132C-B26F-43F8-8B28-62B7E1548EF0}"/>
                  </a:ext>
                </a:extLst>
              </p14:cNvPr>
              <p14:cNvContentPartPr/>
              <p14:nvPr/>
            </p14:nvContentPartPr>
            <p14:xfrm>
              <a:off x="9884818" y="3909054"/>
              <a:ext cx="610200" cy="5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10132C-B26F-43F8-8B28-62B7E1548E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0818" y="3801414"/>
                <a:ext cx="7178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CC9BAE-910C-4272-AC10-CF4F8C0AD7BA}"/>
                  </a:ext>
                </a:extLst>
              </p14:cNvPr>
              <p14:cNvContentPartPr/>
              <p14:nvPr/>
            </p14:nvContentPartPr>
            <p14:xfrm>
              <a:off x="6479578" y="565901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CC9BAE-910C-4272-AC10-CF4F8C0AD7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5578" y="5551374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9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31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Outline</a:t>
            </a: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607" y="1396999"/>
            <a:ext cx="116822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dirty="0">
                <a:latin typeface="+mj-lt"/>
              </a:rPr>
              <a:t>1. Definition of learning analytics (LA)  &amp; a brief overview of the state of the field (e.g. Nottingham Trent University)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2. Using LA to support students: LA is not a neutral tool</a:t>
            </a:r>
          </a:p>
          <a:p>
            <a:pPr marL="452437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j-lt"/>
              </a:rPr>
              <a:t>LA as ‘a stick’: predictive &amp; interventionist uses (Moodle)</a:t>
            </a:r>
          </a:p>
          <a:p>
            <a:pPr marL="452437" indent="-342900">
              <a:buFont typeface="Arial" panose="020B0604020202020204" pitchFamily="34" charset="0"/>
              <a:buChar char="•"/>
              <a:defRPr/>
            </a:pPr>
            <a:endParaRPr lang="en-GB" altLang="en-US" sz="2400" b="1" dirty="0">
              <a:latin typeface="+mj-lt"/>
            </a:endParaRPr>
          </a:p>
          <a:p>
            <a:pPr marL="452437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j-lt"/>
              </a:rPr>
              <a:t>LA as ‘a carrot’: adaptive learning (Moodle) &amp; increasing student motivation (TEAMs)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3. Ethical considerations &amp; implications </a:t>
            </a:r>
          </a:p>
          <a:p>
            <a:pPr marL="566737" indent="-457200">
              <a:buFont typeface="Arial" charset="0"/>
              <a:buChar char="•"/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thical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considerations &amp; implications </a:t>
            </a:r>
            <a:endParaRPr lang="en-US" sz="3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397565" y="993913"/>
            <a:ext cx="111848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-Need for transparency and consent: LA not just tutor-facing but student-facing &amp; clarity about what we are measuring and why </a:t>
            </a:r>
          </a:p>
          <a:p>
            <a:endParaRPr lang="en-US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-Privacy concerns to do with use/storage of/ access to data 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(Big Brother HE?)</a:t>
            </a:r>
          </a:p>
          <a:p>
            <a:endParaRPr lang="en-US" sz="2400" dirty="0">
              <a:latin typeface="+mj-lt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+mj-lt"/>
              </a:rPr>
              <a:t>-Need to be critical: u</a:t>
            </a:r>
            <a:r>
              <a:rPr lang="en-US" sz="2400" dirty="0">
                <a:latin typeface="+mj-lt"/>
              </a:rPr>
              <a:t>se of LA  to benefit &amp; support students and not only as a ‘deficit model’/ a surveillance ‘stick’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-Need to </a:t>
            </a:r>
            <a:r>
              <a:rPr lang="en-US" sz="2400" dirty="0" err="1">
                <a:latin typeface="+mj-lt"/>
              </a:rPr>
              <a:t>minimise</a:t>
            </a:r>
            <a:r>
              <a:rPr lang="en-US" sz="2400" dirty="0">
                <a:latin typeface="+mj-lt"/>
              </a:rPr>
              <a:t> LA’s possible adverse effects: e.g. LA can never give a complete picture of a student (</a:t>
            </a:r>
            <a:r>
              <a:rPr lang="en-US" sz="2400" dirty="0" err="1">
                <a:latin typeface="+mj-lt"/>
              </a:rPr>
              <a:t>Sclater</a:t>
            </a:r>
            <a:r>
              <a:rPr lang="en-US" sz="2400" dirty="0">
                <a:latin typeface="+mj-lt"/>
              </a:rPr>
              <a:t>, 2018); can create a self-fulfilling prophecy (Dietz-</a:t>
            </a:r>
            <a:r>
              <a:rPr lang="en-US" sz="2400" dirty="0" err="1">
                <a:latin typeface="+mj-lt"/>
              </a:rPr>
              <a:t>Uhler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 err="1">
                <a:latin typeface="+mj-lt"/>
              </a:rPr>
              <a:t>Hurn</a:t>
            </a:r>
            <a:r>
              <a:rPr lang="en-US" sz="2400" dirty="0">
                <a:latin typeface="+mj-lt"/>
              </a:rPr>
              <a:t> 2013); can make students perform ‘to game the system’ (Selwyn 2019)</a:t>
            </a:r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5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BCEE-BDE7-4A4E-B38E-9E08D743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References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03432-8780-4C9E-AEDA-6C4054215A81}"/>
              </a:ext>
            </a:extLst>
          </p:cNvPr>
          <p:cNvSpPr txBox="1"/>
          <p:nvPr/>
        </p:nvSpPr>
        <p:spPr>
          <a:xfrm>
            <a:off x="318052" y="1060174"/>
            <a:ext cx="9780105" cy="861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Dietz-</a:t>
            </a:r>
            <a:r>
              <a:rPr lang="en-US" sz="1600" dirty="0" err="1">
                <a:latin typeface="+mj-lt"/>
              </a:rPr>
              <a:t>Uhler</a:t>
            </a:r>
            <a:r>
              <a:rPr lang="en-US" sz="1600" dirty="0">
                <a:latin typeface="+mj-lt"/>
              </a:rPr>
              <a:t>, B. and </a:t>
            </a:r>
            <a:r>
              <a:rPr lang="en-US" sz="1600" dirty="0" err="1">
                <a:latin typeface="+mj-lt"/>
              </a:rPr>
              <a:t>Hurn</a:t>
            </a:r>
            <a:r>
              <a:rPr lang="en-US" sz="1600" dirty="0">
                <a:latin typeface="+mj-lt"/>
              </a:rPr>
              <a:t> J. (2013). ‘Using learning analytics</a:t>
            </a:r>
          </a:p>
          <a:p>
            <a:r>
              <a:rPr lang="en-US" sz="1600" dirty="0">
                <a:latin typeface="+mj-lt"/>
              </a:rPr>
              <a:t> to predict (and improve) student success’. </a:t>
            </a:r>
            <a:r>
              <a:rPr lang="en-US" sz="1600" i="1" dirty="0">
                <a:latin typeface="+mj-lt"/>
              </a:rPr>
              <a:t>Journal of interactive online learning </a:t>
            </a:r>
            <a:r>
              <a:rPr lang="en-US" sz="1600" dirty="0">
                <a:latin typeface="+mj-lt"/>
              </a:rPr>
              <a:t>12.1. 17-26.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Ifenthaler</a:t>
            </a:r>
            <a:r>
              <a:rPr lang="en-US" sz="1600" dirty="0">
                <a:latin typeface="+mj-lt"/>
              </a:rPr>
              <a:t>, D and Yin-Kim </a:t>
            </a:r>
            <a:r>
              <a:rPr lang="en-US" sz="1600" dirty="0" err="1">
                <a:latin typeface="+mj-lt"/>
              </a:rPr>
              <a:t>Yau</a:t>
            </a:r>
            <a:r>
              <a:rPr lang="en-US" sz="1600" dirty="0">
                <a:latin typeface="+mj-lt"/>
              </a:rPr>
              <a:t> J., (2020). ‘Utilizing learning analytics to support study success in higher education: a systematic review’. </a:t>
            </a:r>
            <a:r>
              <a:rPr lang="en-US" sz="1600" i="1" dirty="0">
                <a:latin typeface="+mj-lt"/>
              </a:rPr>
              <a:t>Education Tech Research Dev </a:t>
            </a:r>
            <a:r>
              <a:rPr lang="en-US" sz="1600" dirty="0">
                <a:latin typeface="+mj-lt"/>
              </a:rPr>
              <a:t>68: 1961-1990.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Sclater</a:t>
            </a:r>
            <a:r>
              <a:rPr lang="en-US" sz="1600" dirty="0">
                <a:latin typeface="+mj-lt"/>
              </a:rPr>
              <a:t>, N, </a:t>
            </a:r>
            <a:r>
              <a:rPr lang="en-US" sz="1600" dirty="0" err="1">
                <a:latin typeface="+mj-lt"/>
              </a:rPr>
              <a:t>Peasgood</a:t>
            </a:r>
            <a:r>
              <a:rPr lang="en-US" sz="1600" dirty="0">
                <a:latin typeface="+mj-lt"/>
              </a:rPr>
              <a:t> A. and Mullan, J. (2018). ‘Learning analytics in HE: a review of UK and international practice.’ </a:t>
            </a:r>
            <a:r>
              <a:rPr lang="en-US" sz="1600" i="1" dirty="0">
                <a:latin typeface="+mj-lt"/>
              </a:rPr>
              <a:t>JISC report</a:t>
            </a:r>
            <a:r>
              <a:rPr lang="en-US" sz="1600" dirty="0">
                <a:latin typeface="+mj-lt"/>
              </a:rPr>
              <a:t>. Available online </a:t>
            </a:r>
            <a:r>
              <a:rPr lang="en-US" sz="1600" dirty="0">
                <a:latin typeface="+mj-lt"/>
                <a:hlinkClick r:id="rId2"/>
              </a:rPr>
              <a:t>https://www.jisc.ac.uk/reports/learning-analytics-in-higher-education</a:t>
            </a:r>
            <a:r>
              <a:rPr lang="en-US" sz="1600" dirty="0">
                <a:latin typeface="+mj-lt"/>
              </a:rPr>
              <a:t> [April 25, 2021]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Sclater</a:t>
            </a:r>
            <a:r>
              <a:rPr lang="en-US" sz="1600" dirty="0">
                <a:latin typeface="+mj-lt"/>
              </a:rPr>
              <a:t>, N. (2018). Code of practice for learning analytics. </a:t>
            </a:r>
            <a:r>
              <a:rPr lang="en-US" sz="1600" i="1" dirty="0">
                <a:latin typeface="+mj-lt"/>
              </a:rPr>
              <a:t>JISC</a:t>
            </a:r>
            <a:r>
              <a:rPr lang="en-US" sz="1600" dirty="0">
                <a:latin typeface="+mj-lt"/>
              </a:rPr>
              <a:t>. Available online </a:t>
            </a:r>
            <a:r>
              <a:rPr lang="en-US" sz="1600" dirty="0">
                <a:latin typeface="+mj-lt"/>
                <a:hlinkClick r:id="rId3"/>
              </a:rPr>
              <a:t>https://www.jisc.ac.uk/guides/code-of-practice-for-learning-analytics</a:t>
            </a:r>
            <a:r>
              <a:rPr lang="en-US" sz="1600" dirty="0">
                <a:latin typeface="+mj-lt"/>
              </a:rPr>
              <a:t> [April, 19, 2021]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Selwyn, N. (2019) ‘What’s the problem with learning analytics?’ Journal of learning analytics [online] 6(3), 11–19. Available from &lt; </a:t>
            </a:r>
            <a:r>
              <a:rPr lang="en-US" sz="1600" dirty="0">
                <a:latin typeface="+mj-lt"/>
                <a:hlinkClick r:id="rId4"/>
              </a:rPr>
              <a:t>https://learning-analytics.info/index.php/JLA/article/view/6386/7308</a:t>
            </a:r>
            <a:r>
              <a:rPr lang="en-US" sz="1600" dirty="0">
                <a:latin typeface="+mj-lt"/>
              </a:rPr>
              <a:t>&gt; [May 6</a:t>
            </a:r>
            <a:r>
              <a:rPr lang="en-US" sz="1600" baseline="30000" dirty="0">
                <a:latin typeface="+mj-lt"/>
              </a:rPr>
              <a:t>th</a:t>
            </a:r>
            <a:r>
              <a:rPr lang="en-US" sz="1600" dirty="0">
                <a:latin typeface="+mj-lt"/>
              </a:rPr>
              <a:t>, 2021]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Wong, B. (2017). ‘Learning analytics in higher education: an analysis of case studies’. </a:t>
            </a:r>
            <a:r>
              <a:rPr lang="en-US" sz="1600" i="1" dirty="0">
                <a:latin typeface="+mj-lt"/>
              </a:rPr>
              <a:t>Asian Association of Open Universities Journal </a:t>
            </a:r>
            <a:r>
              <a:rPr lang="en-US" sz="1600" dirty="0">
                <a:latin typeface="+mj-lt"/>
              </a:rPr>
              <a:t>12.1. 21-40. 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Whitehead, H. </a:t>
            </a:r>
            <a:r>
              <a:rPr lang="en-US" sz="1600" i="1" dirty="0">
                <a:latin typeface="+mj-lt"/>
              </a:rPr>
              <a:t>Faculty of Social Sciences’ Digital Demos and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DELTA </a:t>
            </a:r>
            <a:r>
              <a:rPr lang="en-US" altLang="en-US" sz="1600" i="1" dirty="0">
                <a:latin typeface="Arial"/>
              </a:rPr>
              <a:t>Learning Lab</a:t>
            </a:r>
            <a:r>
              <a:rPr lang="en-US" altLang="en-US" sz="1600" dirty="0">
                <a:latin typeface="Arial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 of Nottingham, 2021.</a:t>
            </a:r>
            <a:endParaRPr lang="en-US" sz="16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99DE1-21B1-42B3-9A10-A02FCC9B3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5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31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Learning analytics (LA)-a definition</a:t>
            </a: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876301" y="1245704"/>
            <a:ext cx="1031721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dirty="0">
                <a:latin typeface="+mj-lt"/>
              </a:rPr>
              <a:t>LA can be defined as the measurement, collection, analysis and reporting of data about the progress of learners and the contexts in which learning takes place.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Examples: VLEs, Library services (E-book platforms recording student engagement) 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r>
              <a:rPr lang="en-GB" altLang="en-US" sz="2400" dirty="0"/>
              <a:t>(</a:t>
            </a:r>
            <a:r>
              <a:rPr lang="en-US" sz="2400" dirty="0"/>
              <a:t>Dietz-</a:t>
            </a:r>
            <a:r>
              <a:rPr lang="en-US" sz="2400" dirty="0" err="1"/>
              <a:t>Uhler</a:t>
            </a:r>
            <a:r>
              <a:rPr lang="en-US" sz="2400" dirty="0"/>
              <a:t> and </a:t>
            </a:r>
            <a:r>
              <a:rPr lang="en-US" sz="2400" dirty="0" err="1"/>
              <a:t>Hurn</a:t>
            </a:r>
            <a:r>
              <a:rPr lang="en-US" sz="2400" dirty="0"/>
              <a:t> 2013; </a:t>
            </a:r>
            <a:r>
              <a:rPr lang="en-GB" altLang="en-US" sz="2400" dirty="0" err="1"/>
              <a:t>Sclater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Peasgood</a:t>
            </a:r>
            <a:r>
              <a:rPr lang="en-GB" altLang="en-US" sz="2400" dirty="0"/>
              <a:t>, and Mullan, 2016, </a:t>
            </a:r>
            <a:r>
              <a:rPr lang="en-US" sz="2400" dirty="0" err="1"/>
              <a:t>Ifenthaler</a:t>
            </a:r>
            <a:r>
              <a:rPr lang="en-US" sz="2400" dirty="0"/>
              <a:t> and Yin-Kim </a:t>
            </a:r>
            <a:r>
              <a:rPr lang="en-US" sz="2400" dirty="0" err="1"/>
              <a:t>Yau</a:t>
            </a:r>
            <a:r>
              <a:rPr lang="en-US" sz="2400" dirty="0"/>
              <a:t>, 2020</a:t>
            </a:r>
            <a:r>
              <a:rPr lang="en-GB" altLang="en-US" sz="2400" dirty="0"/>
              <a:t>)</a:t>
            </a: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3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The state of the field </a:t>
            </a: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331304" y="1046922"/>
            <a:ext cx="1170167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200" dirty="0">
                <a:latin typeface="+mj-lt"/>
              </a:rPr>
              <a:t>-widely used in the US and Australia; credited with </a:t>
            </a:r>
            <a:r>
              <a:rPr lang="en-GB" altLang="en-US" sz="2200" b="1" dirty="0">
                <a:latin typeface="+mj-lt"/>
              </a:rPr>
              <a:t>improving student retention rates</a:t>
            </a:r>
            <a:r>
              <a:rPr lang="en-GB" altLang="en-US" sz="2200" dirty="0">
                <a:latin typeface="+mj-lt"/>
              </a:rPr>
              <a:t> (U of New England), </a:t>
            </a:r>
            <a:r>
              <a:rPr lang="en-GB" altLang="en-US" sz="2200" b="1" dirty="0">
                <a:latin typeface="+mj-lt"/>
              </a:rPr>
              <a:t>identifying students at risk of failure </a:t>
            </a:r>
            <a:r>
              <a:rPr lang="en-GB" altLang="en-US" sz="2200" dirty="0">
                <a:latin typeface="+mj-lt"/>
              </a:rPr>
              <a:t>(NY Institute of Technology, U of Maryland) and </a:t>
            </a:r>
            <a:r>
              <a:rPr lang="en-GB" altLang="en-US" sz="2200" b="1" dirty="0">
                <a:latin typeface="+mj-lt"/>
              </a:rPr>
              <a:t>increasing student motivation </a:t>
            </a:r>
            <a:r>
              <a:rPr lang="en-GB" altLang="en-US" sz="2200" dirty="0">
                <a:latin typeface="+mj-lt"/>
              </a:rPr>
              <a:t>(Purdue U, U of Michigan).</a:t>
            </a:r>
          </a:p>
          <a:p>
            <a:pPr marL="109537">
              <a:defRPr/>
            </a:pPr>
            <a:endParaRPr lang="en-GB" altLang="en-US" sz="2200" dirty="0">
              <a:latin typeface="+mj-lt"/>
            </a:endParaRPr>
          </a:p>
          <a:p>
            <a:pPr marL="109537">
              <a:defRPr/>
            </a:pPr>
            <a:r>
              <a:rPr lang="en-GB" altLang="en-US" sz="2200" dirty="0">
                <a:latin typeface="+mj-lt"/>
              </a:rPr>
              <a:t>-</a:t>
            </a:r>
            <a:r>
              <a:rPr lang="en-GB" altLang="en-US" sz="2200" b="1" dirty="0">
                <a:latin typeface="+mj-lt"/>
              </a:rPr>
              <a:t>relatively new in the UK</a:t>
            </a:r>
            <a:r>
              <a:rPr lang="en-GB" altLang="en-US" sz="2200" dirty="0">
                <a:latin typeface="+mj-lt"/>
              </a:rPr>
              <a:t>: </a:t>
            </a:r>
            <a:r>
              <a:rPr lang="en-GB" altLang="en-US" sz="2200" b="1" dirty="0">
                <a:latin typeface="+mj-lt"/>
              </a:rPr>
              <a:t>Nottingham Trent University’s ‘Dashboard’</a:t>
            </a:r>
          </a:p>
          <a:p>
            <a:pPr marL="109537">
              <a:defRPr/>
            </a:pPr>
            <a:r>
              <a:rPr lang="en-GB" altLang="en-US" sz="2200" dirty="0"/>
              <a:t>-a university-wide project tracking student online engagement </a:t>
            </a:r>
          </a:p>
          <a:p>
            <a:pPr marL="109537">
              <a:defRPr/>
            </a:pPr>
            <a:r>
              <a:rPr lang="en-GB" altLang="en-US" sz="2200" dirty="0"/>
              <a:t>-student- and staff-facing data visualisation platform or dashboard</a:t>
            </a:r>
          </a:p>
          <a:p>
            <a:pPr marL="109537">
              <a:defRPr/>
            </a:pPr>
            <a:endParaRPr lang="en-GB" altLang="en-US" sz="2200" dirty="0"/>
          </a:p>
          <a:p>
            <a:pPr marL="109537">
              <a:defRPr/>
            </a:pPr>
            <a:r>
              <a:rPr lang="en-GB" altLang="en-US" sz="2200" b="1" u="sng" dirty="0"/>
              <a:t>‘Dashboard’ Results: No surprises/</a:t>
            </a:r>
            <a:r>
              <a:rPr lang="en-GB" altLang="en-US" sz="2200" b="1" u="sng" dirty="0">
                <a:solidFill>
                  <a:srgbClr val="005E60"/>
                </a:solidFill>
              </a:rPr>
              <a:t>Some surprises</a:t>
            </a:r>
          </a:p>
          <a:p>
            <a:pPr marL="109537">
              <a:defRPr/>
            </a:pPr>
            <a:r>
              <a:rPr lang="en-GB" altLang="en-US" sz="2200" dirty="0"/>
              <a:t>-strong link between online engagement and achievement (81% of students with a high average engagement graduated with a first)</a:t>
            </a:r>
          </a:p>
          <a:p>
            <a:pPr marL="109537">
              <a:defRPr/>
            </a:pPr>
            <a:r>
              <a:rPr lang="en-GB" altLang="en-US" sz="2200" dirty="0">
                <a:solidFill>
                  <a:srgbClr val="005E60"/>
                </a:solidFill>
              </a:rPr>
              <a:t>-27% of students reported changing </a:t>
            </a:r>
            <a:r>
              <a:rPr lang="en-GB" altLang="en-US" sz="2200">
                <a:solidFill>
                  <a:srgbClr val="005E60"/>
                </a:solidFill>
              </a:rPr>
              <a:t>their study behaviour </a:t>
            </a:r>
            <a:r>
              <a:rPr lang="en-GB" altLang="en-US" sz="2200" dirty="0">
                <a:solidFill>
                  <a:srgbClr val="005E60"/>
                </a:solidFill>
              </a:rPr>
              <a:t>after using the system</a:t>
            </a:r>
          </a:p>
          <a:p>
            <a:pPr marL="109537">
              <a:defRPr/>
            </a:pPr>
            <a:r>
              <a:rPr lang="en-GB" altLang="en-US" sz="2200" dirty="0">
                <a:solidFill>
                  <a:srgbClr val="005E60"/>
                </a:solidFill>
              </a:rPr>
              <a:t>-One third of tutors contacted students as a result of viewing their engagement data in the Dashboard</a:t>
            </a:r>
            <a:endParaRPr lang="en-GB" altLang="en-US" sz="2200" dirty="0">
              <a:latin typeface="+mj-lt"/>
            </a:endParaRPr>
          </a:p>
          <a:p>
            <a:pPr marL="109537"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GB" altLang="en-US" sz="2200" dirty="0" err="1">
                <a:solidFill>
                  <a:prstClr val="black"/>
                </a:solidFill>
                <a:latin typeface="Arial"/>
              </a:rPr>
              <a:t>Sclater</a:t>
            </a: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GB" altLang="en-US" sz="2200" dirty="0" err="1">
                <a:solidFill>
                  <a:prstClr val="black"/>
                </a:solidFill>
                <a:latin typeface="Arial"/>
              </a:rPr>
              <a:t>Peasgood</a:t>
            </a: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, and Mullan, 2016, </a:t>
            </a:r>
            <a:r>
              <a:rPr lang="en-GB" altLang="en-US" sz="2200" dirty="0" err="1">
                <a:solidFill>
                  <a:prstClr val="black"/>
                </a:solidFill>
                <a:latin typeface="Arial"/>
              </a:rPr>
              <a:t>Sclater</a:t>
            </a: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 2018, </a:t>
            </a:r>
            <a:r>
              <a:rPr lang="en-US" sz="2200" dirty="0" err="1"/>
              <a:t>Ifenthaler</a:t>
            </a:r>
            <a:r>
              <a:rPr lang="en-US" sz="2200" dirty="0"/>
              <a:t> and Yin-Kim </a:t>
            </a:r>
            <a:r>
              <a:rPr lang="en-US" sz="2200" dirty="0" err="1"/>
              <a:t>Yau</a:t>
            </a:r>
            <a:r>
              <a:rPr lang="en-US" sz="2200" dirty="0"/>
              <a:t>, 2020</a:t>
            </a: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)</a:t>
            </a:r>
            <a:endParaRPr lang="en-GB" alt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29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3100" b="0" dirty="0">
                <a:solidFill>
                  <a:schemeClr val="tx1"/>
                </a:solidFill>
              </a:rPr>
              <a:t>LA as ‘a stick’: </a:t>
            </a:r>
            <a:r>
              <a:rPr lang="en-GB" sz="31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predictive &amp; interventionist uses </a:t>
            </a:r>
            <a:endParaRPr lang="en-US" sz="3100" b="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141889" y="993227"/>
            <a:ext cx="12050111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b="1" u="sng" dirty="0">
                <a:latin typeface="+mj-lt"/>
              </a:rPr>
              <a:t>Tutors 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-an early alarm (evidence-based) system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-identify students who are not engaging and may be therefore at risk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-student differentiation and monitoring of specific student groups (e.g. high or low IELTS targets)</a:t>
            </a: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endParaRPr lang="en-GB" altLang="en-US" sz="2400" b="1" u="sng" dirty="0">
              <a:latin typeface="+mj-lt"/>
            </a:endParaRPr>
          </a:p>
          <a:p>
            <a:pPr marL="109537">
              <a:defRPr/>
            </a:pPr>
            <a:r>
              <a:rPr lang="en-GB" altLang="en-US" sz="2400" b="1" u="sng" dirty="0">
                <a:latin typeface="+mj-lt"/>
              </a:rPr>
              <a:t>Students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-can see own progress vs. peer progress &amp; course/tutor expectations 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-get/act on warnings/notifications</a:t>
            </a:r>
            <a:endParaRPr lang="en-US" sz="2400" dirty="0"/>
          </a:p>
          <a:p>
            <a:pPr marL="109537">
              <a:defRPr/>
            </a:pPr>
            <a:endParaRPr lang="en-US" sz="2400" dirty="0"/>
          </a:p>
          <a:p>
            <a:pPr marL="109537">
              <a:defRPr/>
            </a:pPr>
            <a:r>
              <a:rPr lang="en-US" sz="2400" dirty="0"/>
              <a:t>(Dietz-</a:t>
            </a:r>
            <a:r>
              <a:rPr lang="en-US" sz="2400" dirty="0" err="1"/>
              <a:t>Uhler</a:t>
            </a:r>
            <a:r>
              <a:rPr lang="en-US" sz="2400" dirty="0"/>
              <a:t> and </a:t>
            </a:r>
            <a:r>
              <a:rPr lang="en-US" sz="2400" dirty="0" err="1"/>
              <a:t>Hurn</a:t>
            </a:r>
            <a:r>
              <a:rPr lang="en-US" sz="2400" dirty="0"/>
              <a:t> 2013; </a:t>
            </a:r>
            <a:r>
              <a:rPr lang="en-US" sz="2400" dirty="0" err="1"/>
              <a:t>Ifenthaler</a:t>
            </a:r>
            <a:r>
              <a:rPr lang="en-US" sz="2400" dirty="0"/>
              <a:t> and Yin-Kim </a:t>
            </a:r>
            <a:r>
              <a:rPr lang="en-US" sz="2400" dirty="0" err="1"/>
              <a:t>Yau</a:t>
            </a:r>
            <a:r>
              <a:rPr lang="en-US" sz="2400" dirty="0"/>
              <a:t>, 2020)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677BD0-9F39-483A-9F28-87C47DA39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83" y="2971201"/>
            <a:ext cx="921783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2800" b="0" dirty="0">
                <a:solidFill>
                  <a:schemeClr val="tx1"/>
                </a:solidFill>
              </a:rPr>
              <a:t>Moodle &amp; LA functions </a:t>
            </a:r>
            <a:br>
              <a:rPr lang="en-GB" altLang="en-US" sz="28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1E775-618D-4B82-B245-6F635FCB3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7" y="933450"/>
            <a:ext cx="4028662" cy="55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400" b="0" dirty="0">
                <a:solidFill>
                  <a:schemeClr val="tx1"/>
                </a:solidFill>
              </a:rPr>
              <a:t>LA as ‘a stick’: </a:t>
            </a:r>
            <a:r>
              <a:rPr lang="en-GB" sz="3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predictive &amp; interventionist uses</a:t>
            </a:r>
            <a:br>
              <a:rPr lang="en-GB" altLang="en-US" sz="28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5A00B7-2016-4A71-9543-21302F0B0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3329463"/>
            <a:ext cx="9867900" cy="3164101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6A4FBB-6718-412D-80FC-3424BF984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3" y="980661"/>
            <a:ext cx="9321895" cy="21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400" b="0" dirty="0">
                <a:solidFill>
                  <a:schemeClr val="tx1"/>
                </a:solidFill>
              </a:rPr>
              <a:t>LA as ‘a stick’: </a:t>
            </a:r>
            <a:r>
              <a:rPr lang="en-GB" sz="3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predictive &amp; interventionist uses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101600" y="1030514"/>
            <a:ext cx="1195977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b="1" dirty="0">
                <a:latin typeface="+mj-lt"/>
              </a:rPr>
              <a:t>Module participation-</a:t>
            </a:r>
            <a:r>
              <a:rPr lang="en-GB" altLang="en-US" sz="2400" dirty="0">
                <a:latin typeface="+mj-lt"/>
              </a:rPr>
              <a:t>focus on forum posts (who posted, how many times)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 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4A9CB9-F3B6-48EC-8B1A-EBC2388E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209800"/>
            <a:ext cx="1179195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400" b="0" dirty="0">
                <a:solidFill>
                  <a:schemeClr val="tx1"/>
                </a:solidFill>
              </a:rPr>
              <a:t>LA as ‘a stick’: </a:t>
            </a:r>
            <a:r>
              <a:rPr lang="en-GB" sz="3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</a:rPr>
              <a:t>predictive &amp; interventionist uses</a:t>
            </a:r>
            <a:br>
              <a:rPr lang="en-GB" altLang="en-US" sz="3200" dirty="0">
                <a:latin typeface="+mj-lt"/>
              </a:rPr>
            </a:br>
            <a:endParaRPr lang="en-US" sz="31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397000"/>
            <a:ext cx="9867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>
              <a:defRPr/>
            </a:pPr>
            <a:endParaRPr lang="en-GB" altLang="en-US" sz="2800" dirty="0">
              <a:latin typeface="Verdana" pitchFamily="34" charset="0"/>
            </a:endParaRPr>
          </a:p>
          <a:p>
            <a:endParaRPr lang="en-GB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68211-E948-4594-BE25-CD8020C4C5C7}"/>
              </a:ext>
            </a:extLst>
          </p:cNvPr>
          <p:cNvSpPr txBox="1"/>
          <p:nvPr/>
        </p:nvSpPr>
        <p:spPr>
          <a:xfrm>
            <a:off x="101600" y="1030514"/>
            <a:ext cx="1195977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>
              <a:defRPr/>
            </a:pPr>
            <a:r>
              <a:rPr lang="en-GB" altLang="en-US" sz="2400" dirty="0">
                <a:latin typeface="+mj-lt"/>
              </a:rPr>
              <a:t>Module participation-focus on discussion forum posts</a:t>
            </a:r>
          </a:p>
          <a:p>
            <a:pPr marL="109537">
              <a:defRPr/>
            </a:pPr>
            <a:r>
              <a:rPr lang="en-GB" altLang="en-US" sz="2400" dirty="0">
                <a:latin typeface="+mj-lt"/>
              </a:rPr>
              <a:t> </a:t>
            </a: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sz="24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  <a:p>
            <a:pPr marL="109537">
              <a:defRPr/>
            </a:pPr>
            <a:endParaRPr lang="en-GB" altLang="en-US" sz="1800" dirty="0">
              <a:latin typeface="+mj-lt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3E610C-2792-4744-9046-A7BF9406C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61"/>
            <a:ext cx="12192000" cy="50268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0F8F60-59C4-41C8-A9E8-F6CF393041FA}"/>
                  </a:ext>
                </a:extLst>
              </p14:cNvPr>
              <p14:cNvContentPartPr/>
              <p14:nvPr/>
            </p14:nvContentPartPr>
            <p14:xfrm>
              <a:off x="1418338" y="621147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0F8F60-59C4-41C8-A9E8-F6CF393041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4338" y="61034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B8536A-2C5D-47FE-93B6-A75F92319C47}"/>
                  </a:ext>
                </a:extLst>
              </p14:cNvPr>
              <p14:cNvContentPartPr/>
              <p14:nvPr/>
            </p14:nvContentPartPr>
            <p14:xfrm>
              <a:off x="514738" y="6147037"/>
              <a:ext cx="1516680" cy="16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B8536A-2C5D-47FE-93B6-A75F92319C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098" y="6039397"/>
                <a:ext cx="16243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649142-4C15-4328-9E7E-77A7561A8322}"/>
                  </a:ext>
                </a:extLst>
              </p14:cNvPr>
              <p14:cNvContentPartPr/>
              <p14:nvPr/>
            </p14:nvContentPartPr>
            <p14:xfrm>
              <a:off x="582778" y="6557437"/>
              <a:ext cx="1341000" cy="12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649142-4C15-4328-9E7E-77A7561A83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778" y="6449797"/>
                <a:ext cx="1448640" cy="3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8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UoN  slides - Copy</Template>
  <TotalTime>1757</TotalTime>
  <Words>1203</Words>
  <Application>Microsoft Office PowerPoint</Application>
  <PresentationFormat>Widescreen</PresentationFormat>
  <Paragraphs>245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Ariel</vt:lpstr>
      <vt:lpstr>Calibri</vt:lpstr>
      <vt:lpstr>Georgia</vt:lpstr>
      <vt:lpstr>Segoe UI</vt:lpstr>
      <vt:lpstr>Verdana</vt:lpstr>
      <vt:lpstr>Office Theme</vt:lpstr>
      <vt:lpstr>    </vt:lpstr>
      <vt:lpstr> Outline</vt:lpstr>
      <vt:lpstr> Learning analytics (LA)-a definition</vt:lpstr>
      <vt:lpstr>The state of the field </vt:lpstr>
      <vt:lpstr> LA as ‘a stick’: predictive &amp; interventionist uses </vt:lpstr>
      <vt:lpstr>Moodle &amp; LA functions  </vt:lpstr>
      <vt:lpstr>LA as ‘a stick’: predictive &amp; interventionist uses </vt:lpstr>
      <vt:lpstr> LA as ‘a stick’: predictive &amp; interventionist uses </vt:lpstr>
      <vt:lpstr> LA as ‘a stick’: predictive &amp; interventionist uses </vt:lpstr>
      <vt:lpstr> LA as ‘a stick’: predictive &amp; interventionist uses </vt:lpstr>
      <vt:lpstr> LA as ‘a stick’: predictive &amp; interventionist uses </vt:lpstr>
      <vt:lpstr>LA as ‘a carrot’: adaptive learning </vt:lpstr>
      <vt:lpstr>LA as ‘a carrot’: adaptive learning</vt:lpstr>
      <vt:lpstr> LA as ‘a carrot’: adaptive learning </vt:lpstr>
      <vt:lpstr> LA as ‘a carrot’: adaptive learning </vt:lpstr>
      <vt:lpstr> LA as ‘a carrot’: adaptive learning </vt:lpstr>
      <vt:lpstr> LA as ‘a carrot’: increasing student motivation  </vt:lpstr>
      <vt:lpstr>LA as ‘a carrot’: increasing student motivation </vt:lpstr>
      <vt:lpstr>LA as ‘a carrot’: increasing student motivation </vt:lpstr>
      <vt:lpstr>Ethical considerations &amp; implications </vt:lpstr>
      <vt:lpstr> References 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Burakov</dc:creator>
  <cp:lastModifiedBy>W Rimmer</cp:lastModifiedBy>
  <cp:revision>135</cp:revision>
  <dcterms:created xsi:type="dcterms:W3CDTF">2019-06-18T07:29:44Z</dcterms:created>
  <dcterms:modified xsi:type="dcterms:W3CDTF">2021-11-26T13:39:58Z</dcterms:modified>
</cp:coreProperties>
</file>