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84" r:id="rId3"/>
    <p:sldId id="257" r:id="rId4"/>
    <p:sldId id="265" r:id="rId5"/>
    <p:sldId id="264" r:id="rId6"/>
    <p:sldId id="286" r:id="rId7"/>
    <p:sldId id="285" r:id="rId8"/>
    <p:sldId id="289" r:id="rId9"/>
    <p:sldId id="296" r:id="rId10"/>
    <p:sldId id="271" r:id="rId11"/>
    <p:sldId id="270" r:id="rId12"/>
    <p:sldId id="272" r:id="rId13"/>
    <p:sldId id="273" r:id="rId14"/>
    <p:sldId id="274" r:id="rId15"/>
    <p:sldId id="275" r:id="rId16"/>
    <p:sldId id="276" r:id="rId17"/>
    <p:sldId id="277" r:id="rId18"/>
    <p:sldId id="279" r:id="rId19"/>
    <p:sldId id="290" r:id="rId20"/>
    <p:sldId id="278" r:id="rId21"/>
    <p:sldId id="301" r:id="rId22"/>
    <p:sldId id="280" r:id="rId23"/>
    <p:sldId id="287" r:id="rId24"/>
    <p:sldId id="288" r:id="rId25"/>
    <p:sldId id="281" r:id="rId26"/>
    <p:sldId id="283" r:id="rId27"/>
    <p:sldId id="298" r:id="rId28"/>
    <p:sldId id="299" r:id="rId29"/>
    <p:sldId id="300" r:id="rId30"/>
    <p:sldId id="295" r:id="rId31"/>
    <p:sldId id="294"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ert Williams" initials="RW" lastIdx="2" clrIdx="0">
    <p:extLst>
      <p:ext uri="{19B8F6BF-5375-455C-9EA6-DF929625EA0E}">
        <p15:presenceInfo xmlns:p15="http://schemas.microsoft.com/office/powerpoint/2012/main" userId="S-1-5-21-1832502099-3190013980-3816544892-300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B5D87F-D233-4B24-BD90-AE1ACB32DBB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406882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5D87F-D233-4B24-BD90-AE1ACB32DBB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199571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5D87F-D233-4B24-BD90-AE1ACB32DBB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1138822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5D87F-D233-4B24-BD90-AE1ACB32DBB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61750-2F19-4BBF-82CB-A9C4E531A043}" type="slidenum">
              <a:rPr lang="en-GB" smtClean="0"/>
              <a:t>‹#›</a:t>
            </a:fld>
            <a:endParaRPr lang="en-GB"/>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747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5D87F-D233-4B24-BD90-AE1ACB32DBB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1987961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B5D87F-D233-4B24-BD90-AE1ACB32DBB3}"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1766936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B5D87F-D233-4B24-BD90-AE1ACB32DBB3}"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3870814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5D87F-D233-4B24-BD90-AE1ACB32DBB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1802904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5D87F-D233-4B24-BD90-AE1ACB32DBB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359027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5D87F-D233-4B24-BD90-AE1ACB32DBB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229104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5D87F-D233-4B24-BD90-AE1ACB32DBB3}" type="datetimeFigureOut">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187946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B5D87F-D233-4B24-BD90-AE1ACB32DBB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77737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B5D87F-D233-4B24-BD90-AE1ACB32DBB3}" type="datetimeFigureOut">
              <a:rPr lang="en-GB" smtClean="0"/>
              <a:t>12/12/2019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1446858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B5D87F-D233-4B24-BD90-AE1ACB32DBB3}" type="datetimeFigureOut">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6425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5D87F-D233-4B24-BD90-AE1ACB32DBB3}" type="datetimeFigureOut">
              <a:rPr lang="en-GB" smtClean="0"/>
              <a:t>12/12/2019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210980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5D87F-D233-4B24-BD90-AE1ACB32DBB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52828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5D87F-D233-4B24-BD90-AE1ACB32DBB3}" type="datetimeFigureOut">
              <a:rPr lang="en-GB" smtClean="0"/>
              <a:t>12/12/2019</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8B61750-2F19-4BBF-82CB-A9C4E531A043}" type="slidenum">
              <a:rPr lang="en-GB" smtClean="0"/>
              <a:t>‹#›</a:t>
            </a:fld>
            <a:endParaRPr lang="en-GB"/>
          </a:p>
        </p:txBody>
      </p:sp>
    </p:spTree>
    <p:extLst>
      <p:ext uri="{BB962C8B-B14F-4D97-AF65-F5344CB8AC3E}">
        <p14:creationId xmlns:p14="http://schemas.microsoft.com/office/powerpoint/2010/main" val="134435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6B5D87F-D233-4B24-BD90-AE1ACB32DBB3}" type="datetimeFigureOut">
              <a:rPr lang="en-GB" smtClean="0"/>
              <a:t>12/12/2019</a:t>
            </a:fld>
            <a:endParaRPr lang="en-GB"/>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8B61750-2F19-4BBF-82CB-A9C4E531A043}" type="slidenum">
              <a:rPr lang="en-GB" smtClean="0"/>
              <a:t>‹#›</a:t>
            </a:fld>
            <a:endParaRPr lang="en-GB"/>
          </a:p>
        </p:txBody>
      </p:sp>
    </p:spTree>
    <p:extLst>
      <p:ext uri="{BB962C8B-B14F-4D97-AF65-F5344CB8AC3E}">
        <p14:creationId xmlns:p14="http://schemas.microsoft.com/office/powerpoint/2010/main" val="1872656265"/>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englishagenda.britishcouncil.org/sites/default/files/attachments/mda2017_special_commendation_rupert_williams_university_of_stirling.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4391" y="1631517"/>
            <a:ext cx="9144000" cy="2387600"/>
          </a:xfrm>
        </p:spPr>
        <p:txBody>
          <a:bodyPr>
            <a:normAutofit fontScale="90000"/>
          </a:bodyPr>
          <a:lstStyle/>
          <a:p>
            <a:r>
              <a:rPr lang="en-US" dirty="0"/>
              <a:t>Speaking Test Development in English for Academic Purposes</a:t>
            </a:r>
            <a:endParaRPr lang="en-GB" dirty="0"/>
          </a:p>
        </p:txBody>
      </p:sp>
      <p:sp>
        <p:nvSpPr>
          <p:cNvPr id="3" name="Subtitle 2"/>
          <p:cNvSpPr>
            <a:spLocks noGrp="1"/>
          </p:cNvSpPr>
          <p:nvPr>
            <p:ph type="subTitle" idx="1"/>
          </p:nvPr>
        </p:nvSpPr>
        <p:spPr>
          <a:xfrm>
            <a:off x="2786436" y="4646386"/>
            <a:ext cx="9144000" cy="1655762"/>
          </a:xfrm>
        </p:spPr>
        <p:txBody>
          <a:bodyPr>
            <a:noAutofit/>
          </a:bodyPr>
          <a:lstStyle/>
          <a:p>
            <a:pPr algn="r"/>
            <a:r>
              <a:rPr lang="en-GB" sz="2800" dirty="0"/>
              <a:t>Rupert Williams</a:t>
            </a:r>
          </a:p>
          <a:p>
            <a:pPr algn="r"/>
            <a:r>
              <a:rPr lang="en-GB" sz="2800" dirty="0"/>
              <a:t>University of Dundee</a:t>
            </a:r>
          </a:p>
          <a:p>
            <a:pPr algn="r"/>
            <a:r>
              <a:rPr lang="en-GB" sz="2800" dirty="0"/>
              <a:t>RLWILLIAMS@DUNDEE.AC.UK</a:t>
            </a:r>
          </a:p>
        </p:txBody>
      </p:sp>
      <p:pic>
        <p:nvPicPr>
          <p:cNvPr id="1030" name="Picture 6" descr="Logo of University of Dund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891" y="36538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373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 y="0"/>
            <a:ext cx="12192000" cy="3924618"/>
          </a:xfrm>
        </p:spPr>
        <p:txBody>
          <a:bodyPr>
            <a:noAutofit/>
          </a:bodyPr>
          <a:lstStyle/>
          <a:p>
            <a:pPr marL="0" indent="0" algn="ctr">
              <a:buNone/>
            </a:pPr>
            <a:r>
              <a:rPr lang="en-US" sz="2800" b="1" dirty="0"/>
              <a:t>Country:</a:t>
            </a:r>
            <a:r>
              <a:rPr lang="en-US" sz="2800" dirty="0"/>
              <a:t> Guyana</a:t>
            </a:r>
          </a:p>
          <a:p>
            <a:pPr marL="0" indent="0" algn="ctr">
              <a:buNone/>
            </a:pPr>
            <a:r>
              <a:rPr lang="en-US" sz="2800" b="1" dirty="0"/>
              <a:t>Population</a:t>
            </a:r>
            <a:r>
              <a:rPr lang="en-US" sz="2800" dirty="0"/>
              <a:t>: 735, 555</a:t>
            </a:r>
          </a:p>
          <a:p>
            <a:pPr marL="0" indent="0" algn="ctr">
              <a:buNone/>
            </a:pPr>
            <a:r>
              <a:rPr lang="en-US" sz="2800" b="1" dirty="0"/>
              <a:t>Capital</a:t>
            </a:r>
            <a:r>
              <a:rPr lang="en-US" sz="2800" dirty="0"/>
              <a:t>: Georgetown</a:t>
            </a:r>
          </a:p>
          <a:p>
            <a:pPr marL="0" indent="0" algn="ctr">
              <a:buNone/>
            </a:pPr>
            <a:r>
              <a:rPr lang="en-US" sz="2800" b="1" dirty="0"/>
              <a:t>GDP</a:t>
            </a:r>
            <a:r>
              <a:rPr lang="en-US" sz="2800" dirty="0"/>
              <a:t>: $6.15 billion ($7,938 per capita)</a:t>
            </a:r>
          </a:p>
          <a:p>
            <a:pPr marL="0" indent="0">
              <a:buNone/>
            </a:pPr>
            <a:r>
              <a:rPr lang="en-US" sz="2800" b="1" dirty="0"/>
              <a:t>Main industries</a:t>
            </a:r>
            <a:r>
              <a:rPr lang="en-US" sz="2800" dirty="0"/>
              <a:t>: Agriculture (production of rice and sugar), bauxite mining, gold mining, timber and shrimp fishing.</a:t>
            </a:r>
          </a:p>
          <a:p>
            <a:pPr marL="0" indent="0">
              <a:buNone/>
            </a:pPr>
            <a:r>
              <a:rPr lang="en-US" sz="2800" dirty="0"/>
              <a:t>Guyana is situated in the northern part of South America and is the only nation on that continent where English is an official language. However, most people speak an English creole.</a:t>
            </a:r>
          </a:p>
          <a:p>
            <a:pPr marL="0" indent="0">
              <a:buNone/>
            </a:pPr>
            <a:r>
              <a:rPr lang="en-US" sz="2800" dirty="0"/>
              <a:t>The country was home to several native tribes before being </a:t>
            </a:r>
            <a:r>
              <a:rPr lang="en-US" sz="2800" dirty="0" err="1"/>
              <a:t>colonised</a:t>
            </a:r>
            <a:r>
              <a:rPr lang="en-US" sz="2800" dirty="0"/>
              <a:t> by the Dutch in 1616. It remained under Dutch control until the British took over in 1796. The country then became a plantation economy, that is, the economy relied on exporting a handful of crops. </a:t>
            </a:r>
          </a:p>
        </p:txBody>
      </p:sp>
    </p:spTree>
    <p:extLst>
      <p:ext uri="{BB962C8B-B14F-4D97-AF65-F5344CB8AC3E}">
        <p14:creationId xmlns:p14="http://schemas.microsoft.com/office/powerpoint/2010/main" val="2564890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537" y="451104"/>
            <a:ext cx="4942791" cy="6004560"/>
          </a:xfrm>
          <a:prstGeom prst="rect">
            <a:avLst/>
          </a:prstGeom>
        </p:spPr>
      </p:pic>
      <p:sp>
        <p:nvSpPr>
          <p:cNvPr id="6" name="TextBox 5"/>
          <p:cNvSpPr txBox="1"/>
          <p:nvPr/>
        </p:nvSpPr>
        <p:spPr>
          <a:xfrm>
            <a:off x="5644896" y="898839"/>
            <a:ext cx="6315456" cy="3046988"/>
          </a:xfrm>
          <a:prstGeom prst="rect">
            <a:avLst/>
          </a:prstGeom>
          <a:noFill/>
        </p:spPr>
        <p:txBody>
          <a:bodyPr wrap="square" rtlCol="0">
            <a:spAutoFit/>
          </a:bodyPr>
          <a:lstStyle/>
          <a:p>
            <a:r>
              <a:rPr lang="en-US" sz="3200" dirty="0" smtClean="0"/>
              <a:t>‘Topics </a:t>
            </a:r>
            <a:r>
              <a:rPr lang="en-US" sz="3200" dirty="0"/>
              <a:t>should require preparation and be able to be discussed with academic </a:t>
            </a:r>
            <a:r>
              <a:rPr lang="en-US" sz="3200" dirty="0" err="1"/>
              <a:t>rigour</a:t>
            </a:r>
            <a:r>
              <a:rPr lang="en-US" sz="3200" dirty="0" smtClean="0"/>
              <a:t>’</a:t>
            </a:r>
          </a:p>
          <a:p>
            <a:r>
              <a:rPr lang="en-US" sz="3200" dirty="0" smtClean="0"/>
              <a:t>(</a:t>
            </a:r>
            <a:r>
              <a:rPr lang="en-GB" sz="3200" dirty="0"/>
              <a:t>Alexander, Argent &amp; Spencer 2008</a:t>
            </a:r>
            <a:r>
              <a:rPr lang="en-US" sz="3200" dirty="0" smtClean="0"/>
              <a:t>) </a:t>
            </a:r>
            <a:endParaRPr lang="en-US" sz="3200" dirty="0"/>
          </a:p>
          <a:p>
            <a:endParaRPr lang="en-GB" sz="3200" dirty="0"/>
          </a:p>
        </p:txBody>
      </p:sp>
      <p:sp>
        <p:nvSpPr>
          <p:cNvPr id="8" name="Subtitle 4"/>
          <p:cNvSpPr txBox="1">
            <a:spLocks/>
          </p:cNvSpPr>
          <p:nvPr/>
        </p:nvSpPr>
        <p:spPr>
          <a:xfrm>
            <a:off x="5626608" y="3945827"/>
            <a:ext cx="6333744" cy="109086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smtClean="0"/>
              <a:t>‘A </a:t>
            </a:r>
            <a:r>
              <a:rPr lang="en-US" sz="3200" dirty="0"/>
              <a:t>text should not be too arcane to be mapped onto a </a:t>
            </a:r>
            <a:r>
              <a:rPr lang="en-US" sz="3200" dirty="0" smtClean="0"/>
              <a:t>student’s existing </a:t>
            </a:r>
            <a:r>
              <a:rPr lang="en-US" sz="3200" dirty="0"/>
              <a:t>knowledge, nor should it be too </a:t>
            </a:r>
            <a:r>
              <a:rPr lang="en-US" sz="3200" dirty="0" smtClean="0"/>
              <a:t>familiar’ </a:t>
            </a:r>
            <a:r>
              <a:rPr lang="en-US" sz="3200" dirty="0"/>
              <a:t>(Weir 2005)</a:t>
            </a:r>
            <a:endParaRPr lang="en-GB" sz="3200" dirty="0"/>
          </a:p>
        </p:txBody>
      </p:sp>
    </p:spTree>
    <p:extLst>
      <p:ext uri="{BB962C8B-B14F-4D97-AF65-F5344CB8AC3E}">
        <p14:creationId xmlns:p14="http://schemas.microsoft.com/office/powerpoint/2010/main" val="155515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537" y="451104"/>
            <a:ext cx="4942791" cy="6004560"/>
          </a:xfrm>
          <a:prstGeom prst="rect">
            <a:avLst/>
          </a:prstGeom>
        </p:spPr>
      </p:pic>
      <p:sp>
        <p:nvSpPr>
          <p:cNvPr id="6" name="TextBox 5"/>
          <p:cNvSpPr txBox="1"/>
          <p:nvPr/>
        </p:nvSpPr>
        <p:spPr>
          <a:xfrm>
            <a:off x="5705717" y="4290120"/>
            <a:ext cx="5657088" cy="1569660"/>
          </a:xfrm>
          <a:prstGeom prst="rect">
            <a:avLst/>
          </a:prstGeom>
          <a:noFill/>
        </p:spPr>
        <p:txBody>
          <a:bodyPr wrap="square" rtlCol="0">
            <a:spAutoFit/>
          </a:bodyPr>
          <a:lstStyle/>
          <a:p>
            <a:r>
              <a:rPr lang="en-US" sz="3200" dirty="0" smtClean="0"/>
              <a:t>Less common </a:t>
            </a:r>
            <a:r>
              <a:rPr lang="en-US" sz="3200" dirty="0"/>
              <a:t>words deliberately included to prompt questions (</a:t>
            </a:r>
            <a:r>
              <a:rPr lang="en-US" sz="3200" i="1" dirty="0"/>
              <a:t>bauxite, creole, aegis</a:t>
            </a:r>
            <a:r>
              <a:rPr lang="en-US" sz="3200" dirty="0"/>
              <a:t>)</a:t>
            </a:r>
            <a:endParaRPr lang="en-GB" sz="3200" dirty="0"/>
          </a:p>
        </p:txBody>
      </p:sp>
      <p:sp>
        <p:nvSpPr>
          <p:cNvPr id="4" name="TextBox 3"/>
          <p:cNvSpPr txBox="1"/>
          <p:nvPr/>
        </p:nvSpPr>
        <p:spPr>
          <a:xfrm>
            <a:off x="5705717" y="2869327"/>
            <a:ext cx="5657088" cy="584775"/>
          </a:xfrm>
          <a:prstGeom prst="rect">
            <a:avLst/>
          </a:prstGeom>
          <a:noFill/>
        </p:spPr>
        <p:txBody>
          <a:bodyPr wrap="square" rtlCol="0">
            <a:spAutoFit/>
          </a:bodyPr>
          <a:lstStyle/>
          <a:p>
            <a:r>
              <a:rPr lang="en-US" sz="3200" dirty="0" smtClean="0"/>
              <a:t>Lesser known countries </a:t>
            </a:r>
            <a:endParaRPr lang="en-GB" sz="3200" dirty="0"/>
          </a:p>
        </p:txBody>
      </p:sp>
      <p:sp>
        <p:nvSpPr>
          <p:cNvPr id="7" name="TextBox 6"/>
          <p:cNvSpPr txBox="1"/>
          <p:nvPr/>
        </p:nvSpPr>
        <p:spPr>
          <a:xfrm>
            <a:off x="5612199" y="954655"/>
            <a:ext cx="5657088" cy="1077218"/>
          </a:xfrm>
          <a:prstGeom prst="rect">
            <a:avLst/>
          </a:prstGeom>
          <a:noFill/>
        </p:spPr>
        <p:txBody>
          <a:bodyPr wrap="square" rtlCol="0">
            <a:spAutoFit/>
          </a:bodyPr>
          <a:lstStyle/>
          <a:p>
            <a:r>
              <a:rPr lang="en-US" sz="3200" dirty="0" smtClean="0"/>
              <a:t>Countries as meaningful and relevant for EGAP students</a:t>
            </a:r>
            <a:endParaRPr lang="en-GB" sz="3200" dirty="0"/>
          </a:p>
        </p:txBody>
      </p:sp>
    </p:spTree>
    <p:extLst>
      <p:ext uri="{BB962C8B-B14F-4D97-AF65-F5344CB8AC3E}">
        <p14:creationId xmlns:p14="http://schemas.microsoft.com/office/powerpoint/2010/main" val="207835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xmlns="" id="{CA8C9A2B-C5C3-4AE9-A407-B0CC4EF7F6BE}"/>
              </a:ext>
            </a:extLst>
          </p:cNvPr>
          <p:cNvSpPr txBox="1">
            <a:spLocks/>
          </p:cNvSpPr>
          <p:nvPr/>
        </p:nvSpPr>
        <p:spPr>
          <a:xfrm>
            <a:off x="162226" y="781535"/>
            <a:ext cx="12029774" cy="10279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2800" b="1" u="sng" dirty="0"/>
          </a:p>
          <a:p>
            <a:pPr algn="l"/>
            <a:r>
              <a:rPr lang="en-GB" sz="2800" dirty="0"/>
              <a:t>Turn to your partner. </a:t>
            </a:r>
            <a:r>
              <a:rPr lang="en-US" sz="2800" dirty="0"/>
              <a:t>Imagine you are both in the same class and are waiting for a lecture to begin. You do not know each other. Introduce yourself and get as much information as possible about your </a:t>
            </a:r>
            <a:r>
              <a:rPr lang="en-GB" sz="2800" dirty="0"/>
              <a:t>classmate.</a:t>
            </a:r>
          </a:p>
          <a:p>
            <a:pPr algn="l"/>
            <a:r>
              <a:rPr lang="en-US" sz="2800" dirty="0"/>
              <a:t>You have 3 minutes for this. Try to spend about </a:t>
            </a:r>
            <a:r>
              <a:rPr lang="en-US" sz="2800" b="1" dirty="0"/>
              <a:t>half the time </a:t>
            </a:r>
            <a:r>
              <a:rPr lang="en-US" sz="2800" dirty="0"/>
              <a:t>talking about you and the other half talking about your partner.</a:t>
            </a:r>
          </a:p>
          <a:p>
            <a:pPr algn="l"/>
            <a:r>
              <a:rPr lang="en-GB" sz="2800" dirty="0"/>
              <a:t>Possible topics include:</a:t>
            </a:r>
          </a:p>
          <a:p>
            <a:pPr algn="l"/>
            <a:r>
              <a:rPr lang="en-GB" sz="2800" dirty="0"/>
              <a:t>-Hometown/country of origin.</a:t>
            </a:r>
          </a:p>
          <a:p>
            <a:pPr algn="l"/>
            <a:r>
              <a:rPr lang="en-GB" sz="2800" dirty="0"/>
              <a:t>-Current studies.</a:t>
            </a:r>
          </a:p>
          <a:p>
            <a:pPr algn="l"/>
            <a:r>
              <a:rPr lang="en-GB" sz="2800" dirty="0"/>
              <a:t>-Today's weather.</a:t>
            </a:r>
          </a:p>
          <a:p>
            <a:pPr algn="l"/>
            <a:r>
              <a:rPr lang="en-GB" sz="2800" dirty="0"/>
              <a:t>-Hobbies and interests.</a:t>
            </a:r>
          </a:p>
          <a:p>
            <a:pPr algn="l"/>
            <a:r>
              <a:rPr lang="en-GB" sz="2800" dirty="0"/>
              <a:t>-Homework for the class.</a:t>
            </a:r>
          </a:p>
        </p:txBody>
      </p:sp>
      <p:sp>
        <p:nvSpPr>
          <p:cNvPr id="2" name="Rectangle 1"/>
          <p:cNvSpPr/>
          <p:nvPr/>
        </p:nvSpPr>
        <p:spPr>
          <a:xfrm>
            <a:off x="162226" y="291068"/>
            <a:ext cx="2388795" cy="646331"/>
          </a:xfrm>
          <a:prstGeom prst="rect">
            <a:avLst/>
          </a:prstGeom>
        </p:spPr>
        <p:txBody>
          <a:bodyPr wrap="none">
            <a:spAutoFit/>
          </a:bodyPr>
          <a:lstStyle/>
          <a:p>
            <a:r>
              <a:rPr lang="en-GB" sz="3600" b="1" u="sng" dirty="0"/>
              <a:t>Question 1</a:t>
            </a:r>
          </a:p>
        </p:txBody>
      </p:sp>
    </p:spTree>
    <p:extLst>
      <p:ext uri="{BB962C8B-B14F-4D97-AF65-F5344CB8AC3E}">
        <p14:creationId xmlns:p14="http://schemas.microsoft.com/office/powerpoint/2010/main" val="236305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146" y="1620993"/>
            <a:ext cx="10515600" cy="4351338"/>
          </a:xfrm>
        </p:spPr>
        <p:txBody>
          <a:bodyPr>
            <a:normAutofit/>
          </a:bodyPr>
          <a:lstStyle/>
          <a:p>
            <a:pPr>
              <a:buFont typeface="Arial" panose="020B0604020202020204" pitchFamily="34" charset="0"/>
              <a:buChar char="•"/>
            </a:pPr>
            <a:r>
              <a:rPr lang="en-GB" sz="3600" dirty="0">
                <a:effectLst/>
              </a:rPr>
              <a:t>Peer to peer </a:t>
            </a:r>
            <a:r>
              <a:rPr lang="en-GB" sz="3600" dirty="0" smtClean="0">
                <a:effectLst/>
              </a:rPr>
              <a:t>interaction</a:t>
            </a:r>
          </a:p>
          <a:p>
            <a:pPr>
              <a:buFont typeface="Arial" panose="020B0604020202020204" pitchFamily="34" charset="0"/>
              <a:buChar char="•"/>
            </a:pPr>
            <a:r>
              <a:rPr lang="en-GB" sz="3600" dirty="0" smtClean="0">
                <a:effectLst/>
              </a:rPr>
              <a:t>Role play </a:t>
            </a:r>
            <a:endParaRPr lang="en-GB" sz="3600" dirty="0">
              <a:effectLst/>
            </a:endParaRPr>
          </a:p>
          <a:p>
            <a:pPr>
              <a:buFont typeface="Arial" panose="020B0604020202020204" pitchFamily="34" charset="0"/>
              <a:buChar char="•"/>
            </a:pPr>
            <a:r>
              <a:rPr lang="en-GB" sz="3600" dirty="0">
                <a:effectLst/>
              </a:rPr>
              <a:t>Hughes (2003) ‘</a:t>
            </a:r>
            <a:r>
              <a:rPr lang="en-US" sz="3600" dirty="0">
                <a:effectLst/>
              </a:rPr>
              <a:t>it is especially important to make the initial stages of a test well within the capacities </a:t>
            </a:r>
            <a:r>
              <a:rPr lang="en-GB" sz="3600" dirty="0">
                <a:effectLst/>
              </a:rPr>
              <a:t>of all reasonable candidates’</a:t>
            </a:r>
          </a:p>
          <a:p>
            <a:pPr>
              <a:buFont typeface="Arial" panose="020B0604020202020204" pitchFamily="34" charset="0"/>
              <a:buChar char="•"/>
            </a:pPr>
            <a:r>
              <a:rPr lang="en-GB" sz="3600" dirty="0">
                <a:effectLst/>
              </a:rPr>
              <a:t>Informal language </a:t>
            </a:r>
          </a:p>
        </p:txBody>
      </p:sp>
      <p:sp>
        <p:nvSpPr>
          <p:cNvPr id="4" name="Subtitle 4">
            <a:extLst>
              <a:ext uri="{FF2B5EF4-FFF2-40B4-BE49-F238E27FC236}">
                <a16:creationId xmlns:a16="http://schemas.microsoft.com/office/drawing/2014/main" xmlns="" id="{CA8C9A2B-C5C3-4AE9-A407-B0CC4EF7F6BE}"/>
              </a:ext>
            </a:extLst>
          </p:cNvPr>
          <p:cNvSpPr txBox="1">
            <a:spLocks/>
          </p:cNvSpPr>
          <p:nvPr/>
        </p:nvSpPr>
        <p:spPr>
          <a:xfrm>
            <a:off x="284146" y="427136"/>
            <a:ext cx="11627438" cy="10279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b="1" u="sng" dirty="0"/>
              <a:t>Question </a:t>
            </a:r>
            <a:r>
              <a:rPr lang="en-GB" sz="3200" b="1" u="sng" dirty="0" smtClean="0"/>
              <a:t>1</a:t>
            </a:r>
          </a:p>
          <a:p>
            <a:pPr algn="l"/>
            <a:endParaRPr lang="en-GB" sz="3200" b="1" u="sng" dirty="0"/>
          </a:p>
        </p:txBody>
      </p:sp>
    </p:spTree>
    <p:extLst>
      <p:ext uri="{BB962C8B-B14F-4D97-AF65-F5344CB8AC3E}">
        <p14:creationId xmlns:p14="http://schemas.microsoft.com/office/powerpoint/2010/main" val="190120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499" y="1070381"/>
            <a:ext cx="11682984" cy="2540519"/>
          </a:xfrm>
        </p:spPr>
        <p:txBody>
          <a:bodyPr>
            <a:noAutofit/>
          </a:bodyPr>
          <a:lstStyle/>
          <a:p>
            <a:pPr marL="0" indent="0">
              <a:buNone/>
            </a:pPr>
            <a:r>
              <a:rPr lang="en-US" sz="2800" b="1" dirty="0" smtClean="0"/>
              <a:t>Candidate A: </a:t>
            </a:r>
            <a:r>
              <a:rPr lang="en-US" sz="2800" dirty="0" smtClean="0"/>
              <a:t>You were given some information about a country to read. You will now each make a short 2-minute presentation to the other candidate and examiner about this country. You should include any information you think is interesting or relevant. Try to structure your talk in a clear way, with an introduction, main part and a conclusion.</a:t>
            </a:r>
          </a:p>
          <a:p>
            <a:pPr marL="0" indent="0">
              <a:buNone/>
            </a:pPr>
            <a:endParaRPr lang="en-GB" sz="2800" b="1" dirty="0"/>
          </a:p>
        </p:txBody>
      </p:sp>
      <p:sp>
        <p:nvSpPr>
          <p:cNvPr id="2" name="Rectangle 1"/>
          <p:cNvSpPr/>
          <p:nvPr/>
        </p:nvSpPr>
        <p:spPr>
          <a:xfrm>
            <a:off x="267971" y="220579"/>
            <a:ext cx="2143536" cy="584775"/>
          </a:xfrm>
          <a:prstGeom prst="rect">
            <a:avLst/>
          </a:prstGeom>
        </p:spPr>
        <p:txBody>
          <a:bodyPr wrap="none">
            <a:spAutoFit/>
          </a:bodyPr>
          <a:lstStyle/>
          <a:p>
            <a:r>
              <a:rPr lang="en-GB" sz="3200" b="1" u="sng" dirty="0"/>
              <a:t>Question 2</a:t>
            </a:r>
            <a:endParaRPr lang="en-US" sz="2800" dirty="0"/>
          </a:p>
        </p:txBody>
      </p:sp>
      <p:sp>
        <p:nvSpPr>
          <p:cNvPr id="4" name="TextBox 3"/>
          <p:cNvSpPr txBox="1"/>
          <p:nvPr/>
        </p:nvSpPr>
        <p:spPr>
          <a:xfrm>
            <a:off x="122499" y="3792683"/>
            <a:ext cx="11481954" cy="2677656"/>
          </a:xfrm>
          <a:prstGeom prst="rect">
            <a:avLst/>
          </a:prstGeom>
          <a:noFill/>
        </p:spPr>
        <p:txBody>
          <a:bodyPr wrap="square" rtlCol="0">
            <a:spAutoFit/>
          </a:bodyPr>
          <a:lstStyle/>
          <a:p>
            <a:r>
              <a:rPr lang="en-US" sz="2800" b="1" dirty="0"/>
              <a:t>Candidate B</a:t>
            </a:r>
            <a:r>
              <a:rPr lang="en-US" sz="2800" dirty="0"/>
              <a:t>: You are going to listen to candidate A talk about a country. You must listen carefully and you may take notes. At the end of candidate A’s talk </a:t>
            </a:r>
            <a:r>
              <a:rPr lang="en-US" sz="2800" b="1" u="sng" dirty="0"/>
              <a:t>you must start a discussion about the country</a:t>
            </a:r>
            <a:r>
              <a:rPr lang="en-US" sz="2800" dirty="0"/>
              <a:t>. This could include asking a question, clarifying or checking any </a:t>
            </a:r>
            <a:r>
              <a:rPr lang="en-GB" sz="2800" dirty="0"/>
              <a:t>information, giving opinions, etc.</a:t>
            </a:r>
          </a:p>
          <a:p>
            <a:endParaRPr lang="en-GB" sz="2800" dirty="0"/>
          </a:p>
        </p:txBody>
      </p:sp>
    </p:spTree>
    <p:extLst>
      <p:ext uri="{BB962C8B-B14F-4D97-AF65-F5344CB8AC3E}">
        <p14:creationId xmlns:p14="http://schemas.microsoft.com/office/powerpoint/2010/main" val="391007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9899"/>
            <a:ext cx="11999976" cy="4351338"/>
          </a:xfrm>
        </p:spPr>
        <p:txBody>
          <a:bodyPr>
            <a:noAutofit/>
          </a:bodyPr>
          <a:lstStyle/>
          <a:p>
            <a:pPr>
              <a:buFont typeface="Arial" panose="020B0604020202020204" pitchFamily="34" charset="0"/>
              <a:buChar char="•"/>
            </a:pPr>
            <a:r>
              <a:rPr lang="en-GB" sz="3200" dirty="0"/>
              <a:t>Candidates may ask examiner </a:t>
            </a:r>
            <a:r>
              <a:rPr lang="en-GB" sz="3200" dirty="0" smtClean="0"/>
              <a:t>any questions </a:t>
            </a:r>
            <a:r>
              <a:rPr lang="en-GB" sz="3200" dirty="0"/>
              <a:t>about </a:t>
            </a:r>
            <a:r>
              <a:rPr lang="en-GB" sz="3200" dirty="0" smtClean="0"/>
              <a:t>text (negotiation of meaning) </a:t>
            </a:r>
            <a:endParaRPr lang="en-GB" sz="3200" dirty="0"/>
          </a:p>
          <a:p>
            <a:pPr>
              <a:buFont typeface="Arial" panose="020B0604020202020204" pitchFamily="34" charset="0"/>
              <a:buChar char="•"/>
            </a:pPr>
            <a:r>
              <a:rPr lang="en-GB" sz="3200" dirty="0"/>
              <a:t>Examiner listens to </a:t>
            </a:r>
            <a:r>
              <a:rPr lang="en-GB" sz="3200" i="1" dirty="0"/>
              <a:t>ad </a:t>
            </a:r>
            <a:r>
              <a:rPr lang="en-GB" sz="3200" i="1" dirty="0" smtClean="0"/>
              <a:t>lib </a:t>
            </a:r>
            <a:r>
              <a:rPr lang="en-GB" sz="3200" dirty="0"/>
              <a:t>presentation </a:t>
            </a:r>
            <a:r>
              <a:rPr lang="en-GB" sz="3200" dirty="0" smtClean="0"/>
              <a:t>a ‘prototypical </a:t>
            </a:r>
            <a:r>
              <a:rPr lang="en-GB" sz="3200" dirty="0"/>
              <a:t>academic communicative </a:t>
            </a:r>
            <a:r>
              <a:rPr lang="en-GB" sz="3200" dirty="0" smtClean="0"/>
              <a:t>event’ (De </a:t>
            </a:r>
            <a:r>
              <a:rPr lang="en-GB" sz="3200" dirty="0"/>
              <a:t>Chazal 2014) and </a:t>
            </a:r>
            <a:r>
              <a:rPr lang="en-GB" sz="3200" dirty="0" smtClean="0"/>
              <a:t>monologue. </a:t>
            </a:r>
            <a:endParaRPr lang="en-GB" sz="3200" dirty="0"/>
          </a:p>
          <a:p>
            <a:pPr>
              <a:buFont typeface="Arial" panose="020B0604020202020204" pitchFamily="34" charset="0"/>
              <a:buChar char="•"/>
            </a:pPr>
            <a:r>
              <a:rPr lang="en-US" sz="3200" dirty="0"/>
              <a:t>Candidate B is taking notes to instigate the </a:t>
            </a:r>
            <a:r>
              <a:rPr lang="en-US" sz="3200" dirty="0" smtClean="0"/>
              <a:t>discussion. Academic </a:t>
            </a:r>
            <a:r>
              <a:rPr lang="en-US" sz="3200" dirty="0"/>
              <a:t>speaking and listening are “two sides of the academic communication coin, in other words, totally inseparable in EAP’ </a:t>
            </a:r>
            <a:r>
              <a:rPr lang="en-US" sz="3200" dirty="0" smtClean="0"/>
              <a:t>(</a:t>
            </a:r>
            <a:r>
              <a:rPr lang="en-GB" sz="3200" dirty="0" smtClean="0"/>
              <a:t>De </a:t>
            </a:r>
            <a:r>
              <a:rPr lang="en-US" sz="3200" dirty="0"/>
              <a:t>Chazal </a:t>
            </a:r>
            <a:r>
              <a:rPr lang="en-US" sz="3200" dirty="0" smtClean="0"/>
              <a:t>2014</a:t>
            </a:r>
            <a:r>
              <a:rPr lang="en-US" sz="3200" dirty="0"/>
              <a:t>) </a:t>
            </a:r>
            <a:endParaRPr lang="en-US" sz="3200" dirty="0" smtClean="0"/>
          </a:p>
          <a:p>
            <a:pPr>
              <a:buFont typeface="Arial" panose="020B0604020202020204" pitchFamily="34" charset="0"/>
              <a:buChar char="•"/>
            </a:pPr>
            <a:r>
              <a:rPr lang="en-US" sz="3200" dirty="0" smtClean="0"/>
              <a:t>Examiner </a:t>
            </a:r>
            <a:r>
              <a:rPr lang="en-US" sz="3200" dirty="0"/>
              <a:t>enters discussion and at some point drops a ‘false assertion’ in to the conversation</a:t>
            </a:r>
            <a:endParaRPr lang="en-GB" sz="3200" dirty="0"/>
          </a:p>
          <a:p>
            <a:pPr>
              <a:buFont typeface="Arial" panose="020B0604020202020204" pitchFamily="34" charset="0"/>
              <a:buChar char="•"/>
            </a:pPr>
            <a:endParaRPr lang="en-GB" sz="3200" dirty="0"/>
          </a:p>
        </p:txBody>
      </p:sp>
      <p:sp>
        <p:nvSpPr>
          <p:cNvPr id="2" name="Rectangle 1"/>
          <p:cNvSpPr/>
          <p:nvPr/>
        </p:nvSpPr>
        <p:spPr>
          <a:xfrm>
            <a:off x="192024" y="257294"/>
            <a:ext cx="2388795" cy="646331"/>
          </a:xfrm>
          <a:prstGeom prst="rect">
            <a:avLst/>
          </a:prstGeom>
        </p:spPr>
        <p:txBody>
          <a:bodyPr wrap="none">
            <a:spAutoFit/>
          </a:bodyPr>
          <a:lstStyle/>
          <a:p>
            <a:r>
              <a:rPr lang="en-GB" sz="3600" b="1" u="sng" dirty="0"/>
              <a:t>Question 2</a:t>
            </a:r>
            <a:endParaRPr lang="en-US" sz="3200" dirty="0"/>
          </a:p>
        </p:txBody>
      </p:sp>
    </p:spTree>
    <p:extLst>
      <p:ext uri="{BB962C8B-B14F-4D97-AF65-F5344CB8AC3E}">
        <p14:creationId xmlns:p14="http://schemas.microsoft.com/office/powerpoint/2010/main" val="1922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84" y="182245"/>
            <a:ext cx="10515600" cy="1325563"/>
          </a:xfrm>
        </p:spPr>
        <p:txBody>
          <a:bodyPr/>
          <a:lstStyle/>
          <a:p>
            <a:r>
              <a:rPr lang="en-GB" dirty="0"/>
              <a:t>False assertion </a:t>
            </a:r>
          </a:p>
        </p:txBody>
      </p:sp>
      <p:sp>
        <p:nvSpPr>
          <p:cNvPr id="3" name="Content Placeholder 2"/>
          <p:cNvSpPr>
            <a:spLocks noGrp="1"/>
          </p:cNvSpPr>
          <p:nvPr>
            <p:ph idx="1"/>
          </p:nvPr>
        </p:nvSpPr>
        <p:spPr>
          <a:xfrm>
            <a:off x="252984" y="1694844"/>
            <a:ext cx="10515600" cy="1771840"/>
          </a:xfrm>
        </p:spPr>
        <p:txBody>
          <a:bodyPr>
            <a:normAutofit fontScale="92500" lnSpcReduction="10000"/>
          </a:bodyPr>
          <a:lstStyle/>
          <a:p>
            <a:pPr>
              <a:buFont typeface="Arial" panose="020B0604020202020204" pitchFamily="34" charset="0"/>
              <a:buChar char="•"/>
            </a:pPr>
            <a:r>
              <a:rPr lang="en-GB" sz="3200" dirty="0">
                <a:effectLst/>
              </a:rPr>
              <a:t>Examiner deliberately states an </a:t>
            </a:r>
            <a:r>
              <a:rPr lang="en-GB" sz="3200" dirty="0" smtClean="0">
                <a:effectLst/>
              </a:rPr>
              <a:t>inaccuracy, for example:</a:t>
            </a:r>
            <a:endParaRPr lang="en-GB" sz="3200" dirty="0">
              <a:effectLst/>
            </a:endParaRPr>
          </a:p>
          <a:p>
            <a:pPr marL="0" indent="0">
              <a:buNone/>
            </a:pPr>
            <a:r>
              <a:rPr lang="en-GB" sz="3200" dirty="0">
                <a:effectLst/>
              </a:rPr>
              <a:t>‘</a:t>
            </a:r>
            <a:r>
              <a:rPr lang="en-GB" sz="3200" i="1" dirty="0">
                <a:effectLst/>
              </a:rPr>
              <a:t>I’m surprised more than a million people live in Guyana</a:t>
            </a:r>
            <a:r>
              <a:rPr lang="en-GB" sz="3200" dirty="0">
                <a:effectLst/>
              </a:rPr>
              <a:t>’</a:t>
            </a:r>
          </a:p>
          <a:p>
            <a:pPr marL="0" indent="0">
              <a:buNone/>
            </a:pPr>
            <a:r>
              <a:rPr lang="en-GB" sz="3200" dirty="0">
                <a:effectLst/>
              </a:rPr>
              <a:t>‘</a:t>
            </a:r>
            <a:r>
              <a:rPr lang="en-GB" sz="3200" i="1" dirty="0">
                <a:effectLst/>
              </a:rPr>
              <a:t>Do you think the capital, Jamestown, would be interesting</a:t>
            </a:r>
            <a:r>
              <a:rPr lang="en-GB" sz="3200" dirty="0">
                <a:effectLst/>
              </a:rPr>
              <a:t>?’ </a:t>
            </a:r>
          </a:p>
          <a:p>
            <a:pPr marL="514350" indent="-514350">
              <a:buFont typeface="Arial" panose="020B0604020202020204" pitchFamily="34" charset="0"/>
              <a:buChar char="•"/>
            </a:pPr>
            <a:endParaRPr lang="en-GB" sz="3200" dirty="0">
              <a:effectLst/>
            </a:endParaRPr>
          </a:p>
          <a:p>
            <a:pPr marL="514350" indent="-514350">
              <a:buFont typeface="Arial" panose="020B0604020202020204" pitchFamily="34" charset="0"/>
              <a:buChar char="•"/>
            </a:pPr>
            <a:endParaRPr lang="en-GB" sz="3200" dirty="0">
              <a:effectLst/>
            </a:endParaRPr>
          </a:p>
        </p:txBody>
      </p:sp>
      <p:sp>
        <p:nvSpPr>
          <p:cNvPr id="4" name="TextBox 3"/>
          <p:cNvSpPr txBox="1"/>
          <p:nvPr/>
        </p:nvSpPr>
        <p:spPr>
          <a:xfrm>
            <a:off x="74953" y="4325112"/>
            <a:ext cx="11500104"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a:t>Candidates </a:t>
            </a:r>
            <a:r>
              <a:rPr lang="en-US" sz="3200" dirty="0" smtClean="0"/>
              <a:t>marked </a:t>
            </a:r>
            <a:r>
              <a:rPr lang="en-US" sz="3200" dirty="0"/>
              <a:t>on their ability to challenge the examiner, </a:t>
            </a:r>
            <a:r>
              <a:rPr lang="en-US" sz="3200" dirty="0" smtClean="0"/>
              <a:t>an </a:t>
            </a:r>
            <a:r>
              <a:rPr lang="en-US" sz="3200" dirty="0"/>
              <a:t>important skill in EAP (Jordan </a:t>
            </a:r>
            <a:r>
              <a:rPr lang="en-US" sz="3200" dirty="0" smtClean="0"/>
              <a:t>1997) </a:t>
            </a:r>
            <a:r>
              <a:rPr lang="en-US" sz="3200" dirty="0"/>
              <a:t>and showing an element of critical </a:t>
            </a:r>
            <a:r>
              <a:rPr lang="en-US" sz="3200" dirty="0" smtClean="0"/>
              <a:t>thinking. </a:t>
            </a:r>
            <a:endParaRPr lang="en-GB" sz="3200" dirty="0"/>
          </a:p>
        </p:txBody>
      </p:sp>
      <p:pic>
        <p:nvPicPr>
          <p:cNvPr id="5" name="Picture 4"/>
          <p:cNvPicPr>
            <a:picLocks noChangeAspect="1"/>
          </p:cNvPicPr>
          <p:nvPr/>
        </p:nvPicPr>
        <p:blipFill>
          <a:blip r:embed="rId2"/>
          <a:stretch>
            <a:fillRect/>
          </a:stretch>
        </p:blipFill>
        <p:spPr>
          <a:xfrm>
            <a:off x="10411968" y="0"/>
            <a:ext cx="1780032" cy="890016"/>
          </a:xfrm>
          <a:prstGeom prst="rect">
            <a:avLst/>
          </a:prstGeom>
        </p:spPr>
      </p:pic>
    </p:spTree>
    <p:extLst>
      <p:ext uri="{BB962C8B-B14F-4D97-AF65-F5344CB8AC3E}">
        <p14:creationId xmlns:p14="http://schemas.microsoft.com/office/powerpoint/2010/main" val="34821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2662526"/>
            <a:ext cx="12192000" cy="4351338"/>
          </a:xfrm>
        </p:spPr>
        <p:txBody>
          <a:bodyPr>
            <a:noAutofit/>
          </a:bodyPr>
          <a:lstStyle/>
          <a:p>
            <a:pPr marL="0" indent="0">
              <a:buNone/>
            </a:pPr>
            <a:r>
              <a:rPr lang="en-GB" sz="2800" b="1" dirty="0" smtClean="0"/>
              <a:t>Assignment</a:t>
            </a:r>
            <a:r>
              <a:rPr lang="en-GB" sz="2800" b="1" dirty="0"/>
              <a:t>:</a:t>
            </a:r>
          </a:p>
          <a:p>
            <a:pPr marL="0" indent="0">
              <a:buNone/>
            </a:pPr>
            <a:r>
              <a:rPr lang="en-US" sz="2800" dirty="0"/>
              <a:t>You will make a group presentation next month about </a:t>
            </a:r>
            <a:r>
              <a:rPr lang="en-US" sz="2800" dirty="0" smtClean="0"/>
              <a:t>Charles Dickens. Your presentation </a:t>
            </a:r>
            <a:r>
              <a:rPr lang="en-US" sz="2800" dirty="0"/>
              <a:t>must include a detailed biography of Dickens, an abridged bibliography, major themes that emerge within his oeuvre, your own critique (such as your </a:t>
            </a:r>
            <a:r>
              <a:rPr lang="en-US" sz="2800" dirty="0" err="1"/>
              <a:t>favourite</a:t>
            </a:r>
            <a:r>
              <a:rPr lang="en-US" sz="2800" dirty="0"/>
              <a:t> or least </a:t>
            </a:r>
            <a:r>
              <a:rPr lang="en-US" sz="2800" dirty="0" err="1"/>
              <a:t>favourite</a:t>
            </a:r>
            <a:r>
              <a:rPr lang="en-US" sz="2800" dirty="0"/>
              <a:t> novels) and some relevant pictures. You must use PowerPoint to deliver your presentation.</a:t>
            </a:r>
          </a:p>
          <a:p>
            <a:pPr marL="0" indent="0">
              <a:buNone/>
            </a:pPr>
            <a:r>
              <a:rPr lang="en-US" sz="2800" u="sng" dirty="0" smtClean="0"/>
              <a:t>You </a:t>
            </a:r>
            <a:r>
              <a:rPr lang="en-US" sz="2800" u="sng" dirty="0"/>
              <a:t>may ask the examiner any questions about the assignment now</a:t>
            </a:r>
            <a:r>
              <a:rPr lang="en-US" sz="2800" dirty="0"/>
              <a:t>.</a:t>
            </a:r>
          </a:p>
          <a:p>
            <a:pPr marL="0" indent="0">
              <a:buNone/>
            </a:pPr>
            <a:endParaRPr lang="en-US" sz="2800" dirty="0"/>
          </a:p>
        </p:txBody>
      </p:sp>
      <p:sp>
        <p:nvSpPr>
          <p:cNvPr id="2" name="Rectangle 1"/>
          <p:cNvSpPr/>
          <p:nvPr/>
        </p:nvSpPr>
        <p:spPr>
          <a:xfrm>
            <a:off x="121920" y="220579"/>
            <a:ext cx="2143536" cy="584775"/>
          </a:xfrm>
          <a:prstGeom prst="rect">
            <a:avLst/>
          </a:prstGeom>
        </p:spPr>
        <p:txBody>
          <a:bodyPr wrap="none">
            <a:spAutoFit/>
          </a:bodyPr>
          <a:lstStyle/>
          <a:p>
            <a:r>
              <a:rPr lang="en-GB" sz="3200" b="1" u="sng" dirty="0"/>
              <a:t>Question 3</a:t>
            </a:r>
          </a:p>
        </p:txBody>
      </p:sp>
      <p:sp>
        <p:nvSpPr>
          <p:cNvPr id="5" name="Rectangle 4"/>
          <p:cNvSpPr/>
          <p:nvPr/>
        </p:nvSpPr>
        <p:spPr>
          <a:xfrm>
            <a:off x="121920" y="937691"/>
            <a:ext cx="11993880" cy="1384995"/>
          </a:xfrm>
          <a:prstGeom prst="rect">
            <a:avLst/>
          </a:prstGeom>
        </p:spPr>
        <p:txBody>
          <a:bodyPr wrap="square">
            <a:spAutoFit/>
          </a:bodyPr>
          <a:lstStyle/>
          <a:p>
            <a:r>
              <a:rPr lang="en-US" sz="2800" dirty="0"/>
              <a:t>T</a:t>
            </a:r>
            <a:r>
              <a:rPr lang="en-US" sz="2800" dirty="0" smtClean="0"/>
              <a:t>alk </a:t>
            </a:r>
            <a:r>
              <a:rPr lang="en-US" sz="2800" dirty="0"/>
              <a:t>to your partner again. You are in the same class and must work together on an upcoming group assignment. Your assignment is below. Read this carefully.</a:t>
            </a:r>
          </a:p>
        </p:txBody>
      </p:sp>
    </p:spTree>
    <p:extLst>
      <p:ext uri="{BB962C8B-B14F-4D97-AF65-F5344CB8AC3E}">
        <p14:creationId xmlns:p14="http://schemas.microsoft.com/office/powerpoint/2010/main" val="24782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706" y="1871133"/>
            <a:ext cx="11810837" cy="4058751"/>
          </a:xfrm>
        </p:spPr>
        <p:txBody>
          <a:bodyPr>
            <a:normAutofit/>
          </a:bodyPr>
          <a:lstStyle/>
          <a:p>
            <a:pPr marL="0" indent="0">
              <a:buNone/>
            </a:pPr>
            <a:r>
              <a:rPr lang="en-US" sz="3200" dirty="0"/>
              <a:t>Now, you are going to talk to your partner about the assignment. You must:</a:t>
            </a:r>
          </a:p>
          <a:p>
            <a:pPr marL="0" indent="0">
              <a:buNone/>
            </a:pPr>
            <a:r>
              <a:rPr lang="en-US" sz="3200" dirty="0" smtClean="0"/>
              <a:t>- Decide </a:t>
            </a:r>
            <a:r>
              <a:rPr lang="en-US" sz="3200" dirty="0"/>
              <a:t>who will do each task.</a:t>
            </a:r>
          </a:p>
          <a:p>
            <a:pPr marL="0" indent="0">
              <a:buNone/>
            </a:pPr>
            <a:r>
              <a:rPr lang="en-US" sz="3200" dirty="0" smtClean="0"/>
              <a:t>- Talk </a:t>
            </a:r>
            <a:r>
              <a:rPr lang="en-US" sz="3200" dirty="0"/>
              <a:t>about where you might find the relevant information.</a:t>
            </a:r>
          </a:p>
          <a:p>
            <a:pPr marL="0" indent="0">
              <a:buNone/>
            </a:pPr>
            <a:r>
              <a:rPr lang="en-US" sz="3200" dirty="0" smtClean="0"/>
              <a:t>- Agree </a:t>
            </a:r>
            <a:r>
              <a:rPr lang="en-US" sz="3200" dirty="0"/>
              <a:t>on a suitable time and place to meet and discuss your progress.</a:t>
            </a:r>
          </a:p>
          <a:p>
            <a:endParaRPr lang="en-GB" sz="3200" dirty="0"/>
          </a:p>
        </p:txBody>
      </p:sp>
      <p:sp>
        <p:nvSpPr>
          <p:cNvPr id="4" name="Rectangle 3"/>
          <p:cNvSpPr/>
          <p:nvPr/>
        </p:nvSpPr>
        <p:spPr>
          <a:xfrm>
            <a:off x="161706" y="497417"/>
            <a:ext cx="2143536" cy="584775"/>
          </a:xfrm>
          <a:prstGeom prst="rect">
            <a:avLst/>
          </a:prstGeom>
        </p:spPr>
        <p:txBody>
          <a:bodyPr wrap="none">
            <a:spAutoFit/>
          </a:bodyPr>
          <a:lstStyle/>
          <a:p>
            <a:r>
              <a:rPr lang="en-GB" sz="3200" b="1" u="sng" dirty="0"/>
              <a:t>Question 3</a:t>
            </a:r>
          </a:p>
        </p:txBody>
      </p:sp>
      <p:pic>
        <p:nvPicPr>
          <p:cNvPr id="5" name="Picture 4"/>
          <p:cNvPicPr>
            <a:picLocks noChangeAspect="1"/>
          </p:cNvPicPr>
          <p:nvPr/>
        </p:nvPicPr>
        <p:blipFill>
          <a:blip r:embed="rId2"/>
          <a:stretch>
            <a:fillRect/>
          </a:stretch>
        </p:blipFill>
        <p:spPr>
          <a:xfrm>
            <a:off x="10411968" y="0"/>
            <a:ext cx="1780032" cy="890016"/>
          </a:xfrm>
          <a:prstGeom prst="rect">
            <a:avLst/>
          </a:prstGeom>
        </p:spPr>
      </p:pic>
    </p:spTree>
    <p:extLst>
      <p:ext uri="{BB962C8B-B14F-4D97-AF65-F5344CB8AC3E}">
        <p14:creationId xmlns:p14="http://schemas.microsoft.com/office/powerpoint/2010/main" val="166113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0869" y="300386"/>
            <a:ext cx="10515600" cy="1325563"/>
          </a:xfrm>
        </p:spPr>
        <p:txBody>
          <a:bodyPr>
            <a:normAutofit/>
          </a:bodyPr>
          <a:lstStyle/>
          <a:p>
            <a:r>
              <a:rPr lang="en-GB" sz="4400" b="1" u="sng" dirty="0" smtClean="0"/>
              <a:t>Contents</a:t>
            </a:r>
            <a:endParaRPr lang="en-GB" sz="4400" b="1" u="sng" dirty="0"/>
          </a:p>
        </p:txBody>
      </p:sp>
      <p:sp>
        <p:nvSpPr>
          <p:cNvPr id="3" name="Content Placeholder 2"/>
          <p:cNvSpPr>
            <a:spLocks noGrp="1"/>
          </p:cNvSpPr>
          <p:nvPr>
            <p:ph idx="1"/>
          </p:nvPr>
        </p:nvSpPr>
        <p:spPr>
          <a:xfrm>
            <a:off x="292054" y="2092187"/>
            <a:ext cx="10515600" cy="4351338"/>
          </a:xfrm>
        </p:spPr>
        <p:txBody>
          <a:bodyPr>
            <a:normAutofit/>
          </a:bodyPr>
          <a:lstStyle/>
          <a:p>
            <a:pPr>
              <a:buFont typeface="Arial" panose="020B0604020202020204" pitchFamily="34" charset="0"/>
              <a:buChar char="•"/>
            </a:pPr>
            <a:r>
              <a:rPr lang="en-GB" sz="3600" dirty="0" smtClean="0"/>
              <a:t>Overview of study</a:t>
            </a:r>
          </a:p>
          <a:p>
            <a:pPr>
              <a:buFont typeface="Arial" panose="020B0604020202020204" pitchFamily="34" charset="0"/>
              <a:buChar char="•"/>
            </a:pPr>
            <a:r>
              <a:rPr lang="en-GB" sz="3600" dirty="0" smtClean="0"/>
              <a:t>Overview of test </a:t>
            </a:r>
          </a:p>
          <a:p>
            <a:pPr>
              <a:buFont typeface="Arial" panose="020B0604020202020204" pitchFamily="34" charset="0"/>
              <a:buChar char="•"/>
            </a:pPr>
            <a:r>
              <a:rPr lang="en-GB" sz="3600" dirty="0" smtClean="0"/>
              <a:t>Student and teacher attitudes towards test</a:t>
            </a:r>
          </a:p>
          <a:p>
            <a:pPr>
              <a:buFont typeface="Arial" panose="020B0604020202020204" pitchFamily="34" charset="0"/>
              <a:buChar char="•"/>
            </a:pPr>
            <a:r>
              <a:rPr lang="en-GB" sz="3600" dirty="0" smtClean="0"/>
              <a:t>Reflections</a:t>
            </a:r>
            <a:endParaRPr lang="en-GB" sz="3600" dirty="0"/>
          </a:p>
        </p:txBody>
      </p:sp>
      <p:pic>
        <p:nvPicPr>
          <p:cNvPr id="4" name="Picture 3"/>
          <p:cNvPicPr>
            <a:picLocks noChangeAspect="1"/>
          </p:cNvPicPr>
          <p:nvPr/>
        </p:nvPicPr>
        <p:blipFill>
          <a:blip r:embed="rId2"/>
          <a:stretch>
            <a:fillRect/>
          </a:stretch>
        </p:blipFill>
        <p:spPr>
          <a:xfrm>
            <a:off x="10265664" y="0"/>
            <a:ext cx="1926336" cy="963168"/>
          </a:xfrm>
          <a:prstGeom prst="rect">
            <a:avLst/>
          </a:prstGeom>
        </p:spPr>
      </p:pic>
    </p:spTree>
    <p:extLst>
      <p:ext uri="{BB962C8B-B14F-4D97-AF65-F5344CB8AC3E}">
        <p14:creationId xmlns:p14="http://schemas.microsoft.com/office/powerpoint/2010/main" val="37608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944" y="1970561"/>
            <a:ext cx="10658856" cy="1197991"/>
          </a:xfrm>
        </p:spPr>
        <p:txBody>
          <a:bodyPr>
            <a:normAutofit/>
          </a:bodyPr>
          <a:lstStyle/>
          <a:p>
            <a:pPr marL="0" indent="0">
              <a:buNone/>
            </a:pPr>
            <a:r>
              <a:rPr lang="en-GB" sz="3200" dirty="0" smtClean="0">
                <a:solidFill>
                  <a:schemeClr val="tx1"/>
                </a:solidFill>
                <a:effectLst/>
              </a:rPr>
              <a:t>Speaking should involve </a:t>
            </a:r>
            <a:r>
              <a:rPr lang="en-US" sz="3200" dirty="0" smtClean="0">
                <a:solidFill>
                  <a:schemeClr val="tx1"/>
                </a:solidFill>
                <a:effectLst/>
              </a:rPr>
              <a:t>collaboration</a:t>
            </a:r>
            <a:r>
              <a:rPr lang="en-US" sz="3200" dirty="0">
                <a:solidFill>
                  <a:schemeClr val="tx1"/>
                </a:solidFill>
                <a:effectLst/>
              </a:rPr>
              <a:t>, negotiation, problem solving and is outcome </a:t>
            </a:r>
            <a:r>
              <a:rPr lang="en-US" sz="3200" dirty="0" smtClean="0">
                <a:solidFill>
                  <a:schemeClr val="tx1"/>
                </a:solidFill>
                <a:effectLst/>
              </a:rPr>
              <a:t>driven (de </a:t>
            </a:r>
            <a:r>
              <a:rPr lang="en-US" sz="3200" dirty="0">
                <a:solidFill>
                  <a:schemeClr val="tx1"/>
                </a:solidFill>
                <a:effectLst/>
              </a:rPr>
              <a:t>Chazal </a:t>
            </a:r>
            <a:r>
              <a:rPr lang="en-US" sz="3200" dirty="0" smtClean="0">
                <a:solidFill>
                  <a:schemeClr val="tx1"/>
                </a:solidFill>
                <a:effectLst/>
              </a:rPr>
              <a:t>2014)</a:t>
            </a:r>
            <a:endParaRPr lang="en-GB" sz="3200" dirty="0">
              <a:solidFill>
                <a:schemeClr val="tx1"/>
              </a:solidFill>
              <a:effectLst/>
            </a:endParaRPr>
          </a:p>
        </p:txBody>
      </p:sp>
      <p:sp>
        <p:nvSpPr>
          <p:cNvPr id="4" name="Content Placeholder 2"/>
          <p:cNvSpPr txBox="1">
            <a:spLocks/>
          </p:cNvSpPr>
          <p:nvPr/>
        </p:nvSpPr>
        <p:spPr>
          <a:xfrm>
            <a:off x="399288" y="3682809"/>
            <a:ext cx="10658856" cy="1197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dirty="0"/>
              <a:t>Peer to peer interaction</a:t>
            </a:r>
          </a:p>
        </p:txBody>
      </p:sp>
      <p:sp>
        <p:nvSpPr>
          <p:cNvPr id="5" name="Content Placeholder 2"/>
          <p:cNvSpPr txBox="1">
            <a:spLocks/>
          </p:cNvSpPr>
          <p:nvPr/>
        </p:nvSpPr>
        <p:spPr>
          <a:xfrm>
            <a:off x="399288" y="4880800"/>
            <a:ext cx="10658856" cy="1197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200" dirty="0" smtClean="0"/>
              <a:t>Less common </a:t>
            </a:r>
            <a:r>
              <a:rPr lang="en-GB" sz="3200" dirty="0"/>
              <a:t>words included </a:t>
            </a:r>
            <a:r>
              <a:rPr lang="en-GB" sz="3200" dirty="0" smtClean="0"/>
              <a:t>to encourage questions</a:t>
            </a:r>
            <a:endParaRPr lang="en-GB" sz="3200" dirty="0"/>
          </a:p>
        </p:txBody>
      </p:sp>
      <p:sp>
        <p:nvSpPr>
          <p:cNvPr id="6" name="Rectangle 5"/>
          <p:cNvSpPr/>
          <p:nvPr/>
        </p:nvSpPr>
        <p:spPr>
          <a:xfrm>
            <a:off x="313944" y="786791"/>
            <a:ext cx="2143536" cy="584775"/>
          </a:xfrm>
          <a:prstGeom prst="rect">
            <a:avLst/>
          </a:prstGeom>
        </p:spPr>
        <p:txBody>
          <a:bodyPr wrap="none">
            <a:spAutoFit/>
          </a:bodyPr>
          <a:lstStyle/>
          <a:p>
            <a:r>
              <a:rPr lang="en-GB" sz="3200" b="1" u="sng" dirty="0"/>
              <a:t>Question 3</a:t>
            </a:r>
          </a:p>
        </p:txBody>
      </p:sp>
      <p:pic>
        <p:nvPicPr>
          <p:cNvPr id="7" name="Picture 6"/>
          <p:cNvPicPr>
            <a:picLocks noChangeAspect="1"/>
          </p:cNvPicPr>
          <p:nvPr/>
        </p:nvPicPr>
        <p:blipFill>
          <a:blip r:embed="rId2"/>
          <a:stretch>
            <a:fillRect/>
          </a:stretch>
        </p:blipFill>
        <p:spPr>
          <a:xfrm>
            <a:off x="10411968" y="0"/>
            <a:ext cx="1780032" cy="890016"/>
          </a:xfrm>
          <a:prstGeom prst="rect">
            <a:avLst/>
          </a:prstGeom>
        </p:spPr>
      </p:pic>
    </p:spTree>
    <p:extLst>
      <p:ext uri="{BB962C8B-B14F-4D97-AF65-F5344CB8AC3E}">
        <p14:creationId xmlns:p14="http://schemas.microsoft.com/office/powerpoint/2010/main" val="4740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45790" y="207818"/>
            <a:ext cx="11689772" cy="6369627"/>
          </a:xfrm>
          <a:prstGeom prst="rect">
            <a:avLst/>
          </a:prstGeom>
        </p:spPr>
      </p:pic>
    </p:spTree>
    <p:extLst>
      <p:ext uri="{BB962C8B-B14F-4D97-AF65-F5344CB8AC3E}">
        <p14:creationId xmlns:p14="http://schemas.microsoft.com/office/powerpoint/2010/main" val="3262621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18" y="390144"/>
            <a:ext cx="10353762" cy="970450"/>
          </a:xfrm>
        </p:spPr>
        <p:txBody>
          <a:bodyPr/>
          <a:lstStyle/>
          <a:p>
            <a:r>
              <a:rPr lang="en-GB" dirty="0" smtClean="0"/>
              <a:t>Summary - theses </a:t>
            </a:r>
            <a:r>
              <a:rPr lang="en-GB" dirty="0"/>
              <a:t>of test</a:t>
            </a:r>
          </a:p>
        </p:txBody>
      </p:sp>
      <p:sp>
        <p:nvSpPr>
          <p:cNvPr id="3" name="Content Placeholder 2"/>
          <p:cNvSpPr>
            <a:spLocks noGrp="1"/>
          </p:cNvSpPr>
          <p:nvPr>
            <p:ph idx="1"/>
          </p:nvPr>
        </p:nvSpPr>
        <p:spPr>
          <a:xfrm>
            <a:off x="326136" y="2153094"/>
            <a:ext cx="10515600" cy="4351338"/>
          </a:xfrm>
        </p:spPr>
        <p:txBody>
          <a:bodyPr>
            <a:normAutofit/>
          </a:bodyPr>
          <a:lstStyle/>
          <a:p>
            <a:pPr>
              <a:buFont typeface="Arial" panose="020B0604020202020204" pitchFamily="34" charset="0"/>
              <a:buChar char="•"/>
            </a:pPr>
            <a:r>
              <a:rPr lang="en-GB" sz="3600" dirty="0"/>
              <a:t>Countries as content</a:t>
            </a:r>
          </a:p>
          <a:p>
            <a:pPr>
              <a:buFont typeface="Arial" panose="020B0604020202020204" pitchFamily="34" charset="0"/>
              <a:buChar char="•"/>
            </a:pPr>
            <a:r>
              <a:rPr lang="en-GB" sz="3600" dirty="0"/>
              <a:t>Inclusion of unusual words to stimulate questions</a:t>
            </a:r>
          </a:p>
          <a:p>
            <a:pPr>
              <a:buFont typeface="Arial" panose="020B0604020202020204" pitchFamily="34" charset="0"/>
              <a:buChar char="•"/>
            </a:pPr>
            <a:r>
              <a:rPr lang="en-GB" sz="3600" dirty="0"/>
              <a:t>Examiner making a false </a:t>
            </a:r>
            <a:r>
              <a:rPr lang="en-GB" sz="3600" dirty="0" smtClean="0"/>
              <a:t>assertion</a:t>
            </a:r>
          </a:p>
          <a:p>
            <a:pPr>
              <a:buFont typeface="Arial" panose="020B0604020202020204" pitchFamily="34" charset="0"/>
              <a:buChar char="•"/>
            </a:pPr>
            <a:r>
              <a:rPr lang="en-GB" sz="3600" dirty="0" smtClean="0"/>
              <a:t>Informal language</a:t>
            </a:r>
            <a:endParaRPr lang="en-GB" sz="3600" dirty="0"/>
          </a:p>
        </p:txBody>
      </p:sp>
      <p:pic>
        <p:nvPicPr>
          <p:cNvPr id="4" name="Picture 3"/>
          <p:cNvPicPr>
            <a:picLocks noChangeAspect="1"/>
          </p:cNvPicPr>
          <p:nvPr/>
        </p:nvPicPr>
        <p:blipFill>
          <a:blip r:embed="rId2"/>
          <a:stretch>
            <a:fillRect/>
          </a:stretch>
        </p:blipFill>
        <p:spPr>
          <a:xfrm>
            <a:off x="10411968" y="0"/>
            <a:ext cx="1780032" cy="890016"/>
          </a:xfrm>
          <a:prstGeom prst="rect">
            <a:avLst/>
          </a:prstGeom>
        </p:spPr>
      </p:pic>
    </p:spTree>
    <p:extLst>
      <p:ext uri="{BB962C8B-B14F-4D97-AF65-F5344CB8AC3E}">
        <p14:creationId xmlns:p14="http://schemas.microsoft.com/office/powerpoint/2010/main" val="206682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92" y="291083"/>
            <a:ext cx="10515600" cy="1325563"/>
          </a:xfrm>
        </p:spPr>
        <p:txBody>
          <a:bodyPr/>
          <a:lstStyle/>
          <a:p>
            <a:r>
              <a:rPr lang="en-GB" u="sng" dirty="0"/>
              <a:t>Research questions</a:t>
            </a:r>
          </a:p>
        </p:txBody>
      </p:sp>
      <p:sp>
        <p:nvSpPr>
          <p:cNvPr id="3" name="Content Placeholder 2"/>
          <p:cNvSpPr>
            <a:spLocks noGrp="1"/>
          </p:cNvSpPr>
          <p:nvPr>
            <p:ph idx="1"/>
          </p:nvPr>
        </p:nvSpPr>
        <p:spPr>
          <a:xfrm>
            <a:off x="313944" y="1445958"/>
            <a:ext cx="10515600" cy="4351338"/>
          </a:xfrm>
        </p:spPr>
        <p:txBody>
          <a:bodyPr>
            <a:normAutofit/>
          </a:bodyPr>
          <a:lstStyle/>
          <a:p>
            <a:pPr>
              <a:buFont typeface="Arial" panose="020B0604020202020204" pitchFamily="34" charset="0"/>
              <a:buChar char="•"/>
            </a:pPr>
            <a:endParaRPr lang="en-GB" sz="3600" dirty="0"/>
          </a:p>
          <a:p>
            <a:pPr>
              <a:buFont typeface="Arial" panose="020B0604020202020204" pitchFamily="34" charset="0"/>
              <a:buChar char="•"/>
            </a:pPr>
            <a:r>
              <a:rPr lang="en-GB" sz="3600" dirty="0"/>
              <a:t>What are EAP teachers’ attitudes towards the test?</a:t>
            </a:r>
          </a:p>
          <a:p>
            <a:pPr marL="571500" indent="-571500">
              <a:buFont typeface="Arial" panose="020B0604020202020204" pitchFamily="34" charset="0"/>
              <a:buChar char="•"/>
            </a:pPr>
            <a:endParaRPr lang="en-GB" sz="3600" dirty="0"/>
          </a:p>
          <a:p>
            <a:pPr>
              <a:buFont typeface="Arial" panose="020B0604020202020204" pitchFamily="34" charset="0"/>
              <a:buChar char="•"/>
            </a:pPr>
            <a:r>
              <a:rPr lang="en-GB" sz="3600" dirty="0"/>
              <a:t>What are EAP students’ attitudes towards the test?</a:t>
            </a:r>
          </a:p>
        </p:txBody>
      </p:sp>
      <p:sp>
        <p:nvSpPr>
          <p:cNvPr id="4" name="TextBox 3"/>
          <p:cNvSpPr txBox="1"/>
          <p:nvPr/>
        </p:nvSpPr>
        <p:spPr>
          <a:xfrm>
            <a:off x="1719072" y="4806172"/>
            <a:ext cx="8168640" cy="369332"/>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2"/>
          <a:stretch>
            <a:fillRect/>
          </a:stretch>
        </p:blipFill>
        <p:spPr>
          <a:xfrm>
            <a:off x="10411968" y="0"/>
            <a:ext cx="1780032" cy="890016"/>
          </a:xfrm>
          <a:prstGeom prst="rect">
            <a:avLst/>
          </a:prstGeom>
        </p:spPr>
      </p:pic>
    </p:spTree>
    <p:extLst>
      <p:ext uri="{BB962C8B-B14F-4D97-AF65-F5344CB8AC3E}">
        <p14:creationId xmlns:p14="http://schemas.microsoft.com/office/powerpoint/2010/main" val="347085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0422" y="-1104668"/>
            <a:ext cx="9144000" cy="2387600"/>
          </a:xfrm>
        </p:spPr>
        <p:txBody>
          <a:bodyPr>
            <a:normAutofit/>
          </a:bodyPr>
          <a:lstStyle/>
          <a:p>
            <a:r>
              <a:rPr lang="en-US" sz="4000" b="1" u="sng" dirty="0">
                <a:effectLst>
                  <a:outerShdw blurRad="38100" dist="38100" dir="2700000" algn="tl">
                    <a:srgbClr val="000000">
                      <a:alpha val="43137"/>
                    </a:srgbClr>
                  </a:outerShdw>
                </a:effectLst>
              </a:rPr>
              <a:t>Is the test any </a:t>
            </a:r>
            <a:r>
              <a:rPr lang="en-US" sz="4000" b="1" u="sng" dirty="0" smtClean="0">
                <a:effectLst>
                  <a:outerShdw blurRad="38100" dist="38100" dir="2700000" algn="tl">
                    <a:srgbClr val="000000">
                      <a:alpha val="43137"/>
                    </a:srgbClr>
                  </a:outerShdw>
                </a:effectLst>
              </a:rPr>
              <a:t>useful?</a:t>
            </a:r>
            <a:endParaRPr lang="en-GB" sz="4000" b="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0411968" y="0"/>
            <a:ext cx="1780032" cy="890016"/>
          </a:xfrm>
          <a:prstGeom prst="rect">
            <a:avLst/>
          </a:prstGeom>
        </p:spPr>
      </p:pic>
      <p:sp>
        <p:nvSpPr>
          <p:cNvPr id="7" name="Subtitle 4"/>
          <p:cNvSpPr txBox="1">
            <a:spLocks/>
          </p:cNvSpPr>
          <p:nvPr/>
        </p:nvSpPr>
        <p:spPr>
          <a:xfrm>
            <a:off x="459284" y="1879421"/>
            <a:ext cx="11256109" cy="63310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t>Six </a:t>
            </a:r>
            <a:r>
              <a:rPr lang="en-GB" sz="3200" dirty="0" smtClean="0"/>
              <a:t>criteria to determine the usefulness of a test </a:t>
            </a:r>
            <a:r>
              <a:rPr lang="en-GB" sz="3200" dirty="0"/>
              <a:t>(Bachman &amp; Palmer, 2009</a:t>
            </a:r>
            <a:r>
              <a:rPr lang="en-GB" sz="3200" dirty="0" smtClean="0"/>
              <a:t>)</a:t>
            </a:r>
            <a:endParaRPr lang="en-GB" sz="3200" dirty="0"/>
          </a:p>
        </p:txBody>
      </p:sp>
      <p:sp>
        <p:nvSpPr>
          <p:cNvPr id="3" name="TextBox 2">
            <a:extLst>
              <a:ext uri="{FF2B5EF4-FFF2-40B4-BE49-F238E27FC236}">
                <a16:creationId xmlns:a16="http://schemas.microsoft.com/office/drawing/2014/main" xmlns="" id="{5488FD68-ABA0-47C8-8548-95A4A4049213}"/>
              </a:ext>
            </a:extLst>
          </p:cNvPr>
          <p:cNvSpPr txBox="1"/>
          <p:nvPr/>
        </p:nvSpPr>
        <p:spPr>
          <a:xfrm>
            <a:off x="459284" y="3189375"/>
            <a:ext cx="9806380" cy="3046988"/>
          </a:xfrm>
          <a:prstGeom prst="rect">
            <a:avLst/>
          </a:prstGeom>
          <a:noFill/>
        </p:spPr>
        <p:txBody>
          <a:bodyPr wrap="square" rtlCol="0">
            <a:spAutoFit/>
          </a:bodyPr>
          <a:lstStyle/>
          <a:p>
            <a:pPr marL="514350" indent="-514350">
              <a:buFont typeface="+mj-lt"/>
              <a:buAutoNum type="arabicPeriod"/>
            </a:pPr>
            <a:r>
              <a:rPr lang="en-GB" sz="3200" dirty="0"/>
              <a:t>Reliability</a:t>
            </a:r>
          </a:p>
          <a:p>
            <a:pPr marL="514350" indent="-514350">
              <a:buFont typeface="+mj-lt"/>
              <a:buAutoNum type="arabicPeriod"/>
            </a:pPr>
            <a:r>
              <a:rPr lang="en-GB" sz="3200" dirty="0"/>
              <a:t>Validity</a:t>
            </a:r>
          </a:p>
          <a:p>
            <a:pPr marL="514350" indent="-514350">
              <a:buFont typeface="+mj-lt"/>
              <a:buAutoNum type="arabicPeriod"/>
            </a:pPr>
            <a:r>
              <a:rPr lang="en-GB" sz="3200" dirty="0"/>
              <a:t>Authenticity</a:t>
            </a:r>
          </a:p>
          <a:p>
            <a:pPr marL="514350" indent="-514350">
              <a:buFont typeface="+mj-lt"/>
              <a:buAutoNum type="arabicPeriod"/>
            </a:pPr>
            <a:r>
              <a:rPr lang="en-GB" sz="3200" dirty="0"/>
              <a:t>Impact</a:t>
            </a:r>
          </a:p>
          <a:p>
            <a:pPr marL="514350" indent="-514350">
              <a:buFont typeface="+mj-lt"/>
              <a:buAutoNum type="arabicPeriod"/>
            </a:pPr>
            <a:r>
              <a:rPr lang="en-GB" sz="3200" dirty="0"/>
              <a:t>Practicality</a:t>
            </a:r>
          </a:p>
          <a:p>
            <a:pPr marL="514350" indent="-514350">
              <a:buFont typeface="+mj-lt"/>
              <a:buAutoNum type="arabicPeriod"/>
            </a:pPr>
            <a:r>
              <a:rPr lang="en-GB" sz="3200" dirty="0" err="1"/>
              <a:t>Interactiveness</a:t>
            </a:r>
            <a:endParaRPr lang="en-GB" sz="3200" dirty="0"/>
          </a:p>
        </p:txBody>
      </p:sp>
    </p:spTree>
    <p:extLst>
      <p:ext uri="{BB962C8B-B14F-4D97-AF65-F5344CB8AC3E}">
        <p14:creationId xmlns:p14="http://schemas.microsoft.com/office/powerpoint/2010/main" val="13073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7487" y="3773305"/>
            <a:ext cx="11984736" cy="2060447"/>
          </a:xfrm>
        </p:spPr>
        <p:txBody>
          <a:bodyPr>
            <a:normAutofit/>
          </a:bodyPr>
          <a:lstStyle/>
          <a:p>
            <a:pPr marL="0" indent="0">
              <a:buNone/>
            </a:pPr>
            <a:r>
              <a:rPr lang="en-US" sz="2800" i="1" dirty="0">
                <a:solidFill>
                  <a:schemeClr val="tx1"/>
                </a:solidFill>
              </a:rPr>
              <a:t>“Students </a:t>
            </a:r>
            <a:r>
              <a:rPr lang="en-US" sz="2800" i="1" dirty="0" err="1">
                <a:solidFill>
                  <a:schemeClr val="tx1"/>
                </a:solidFill>
              </a:rPr>
              <a:t>specialising</a:t>
            </a:r>
            <a:r>
              <a:rPr lang="en-US" sz="2800" i="1" dirty="0">
                <a:solidFill>
                  <a:schemeClr val="tx1"/>
                </a:solidFill>
              </a:rPr>
              <a:t> in pure/applied sciences will be disadvantaged. This tends to be overlooked by test developers, who, due to their disciplinary background, tend not to be comfortable with or knowledgeable about what would suit science/engineering/medical/etc. students.” </a:t>
            </a:r>
            <a:r>
              <a:rPr lang="en-GB" sz="2800" dirty="0">
                <a:solidFill>
                  <a:schemeClr val="tx1"/>
                </a:solidFill>
              </a:rPr>
              <a:t>(Teacher respondent 8).</a:t>
            </a:r>
          </a:p>
        </p:txBody>
      </p:sp>
      <p:pic>
        <p:nvPicPr>
          <p:cNvPr id="6" name="Picture 5"/>
          <p:cNvPicPr>
            <a:picLocks noChangeAspect="1"/>
          </p:cNvPicPr>
          <p:nvPr/>
        </p:nvPicPr>
        <p:blipFill>
          <a:blip r:embed="rId2"/>
          <a:stretch>
            <a:fillRect/>
          </a:stretch>
        </p:blipFill>
        <p:spPr>
          <a:xfrm>
            <a:off x="665017" y="1001545"/>
            <a:ext cx="10667723" cy="2605035"/>
          </a:xfrm>
          <a:prstGeom prst="rect">
            <a:avLst/>
          </a:prstGeom>
        </p:spPr>
      </p:pic>
      <p:sp>
        <p:nvSpPr>
          <p:cNvPr id="7" name="Rectangle 6"/>
          <p:cNvSpPr/>
          <p:nvPr/>
        </p:nvSpPr>
        <p:spPr>
          <a:xfrm>
            <a:off x="279168" y="5657578"/>
            <a:ext cx="11167872" cy="954107"/>
          </a:xfrm>
          <a:prstGeom prst="rect">
            <a:avLst/>
          </a:prstGeom>
        </p:spPr>
        <p:txBody>
          <a:bodyPr wrap="square">
            <a:spAutoFit/>
          </a:bodyPr>
          <a:lstStyle/>
          <a:p>
            <a:r>
              <a:rPr lang="en-US" sz="2800" i="1" dirty="0"/>
              <a:t>“I understand the reasons for choosing countries but I'm not sure it's especially </a:t>
            </a:r>
            <a:r>
              <a:rPr lang="en-GB" sz="2800" i="1" dirty="0"/>
              <a:t>academic.” </a:t>
            </a:r>
            <a:r>
              <a:rPr lang="en-GB" sz="2800" dirty="0"/>
              <a:t>(Teacher respondent 10)</a:t>
            </a:r>
          </a:p>
        </p:txBody>
      </p:sp>
      <p:sp>
        <p:nvSpPr>
          <p:cNvPr id="2" name="TextBox 1"/>
          <p:cNvSpPr txBox="1"/>
          <p:nvPr/>
        </p:nvSpPr>
        <p:spPr>
          <a:xfrm>
            <a:off x="154476" y="223612"/>
            <a:ext cx="9924705" cy="584775"/>
          </a:xfrm>
          <a:prstGeom prst="rect">
            <a:avLst/>
          </a:prstGeom>
          <a:noFill/>
        </p:spPr>
        <p:txBody>
          <a:bodyPr wrap="square" rtlCol="0">
            <a:spAutoFit/>
          </a:bodyPr>
          <a:lstStyle/>
          <a:p>
            <a:r>
              <a:rPr lang="en-GB" sz="3200" b="1" u="sng" dirty="0" smtClean="0"/>
              <a:t>Teacher attitudes </a:t>
            </a:r>
            <a:r>
              <a:rPr lang="en-GB" sz="3200" b="1" u="sng" dirty="0" smtClean="0"/>
              <a:t>- Countries as content</a:t>
            </a:r>
            <a:endParaRPr lang="en-GB" sz="3200" b="1" u="sng" dirty="0"/>
          </a:p>
        </p:txBody>
      </p:sp>
    </p:spTree>
    <p:extLst>
      <p:ext uri="{BB962C8B-B14F-4D97-AF65-F5344CB8AC3E}">
        <p14:creationId xmlns:p14="http://schemas.microsoft.com/office/powerpoint/2010/main" val="259279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936" y="4156634"/>
            <a:ext cx="11841480" cy="1653731"/>
          </a:xfrm>
        </p:spPr>
        <p:txBody>
          <a:bodyPr>
            <a:normAutofit/>
          </a:bodyPr>
          <a:lstStyle/>
          <a:p>
            <a:pPr marL="0" indent="0">
              <a:buNone/>
            </a:pPr>
            <a:r>
              <a:rPr lang="en-US" sz="3200" dirty="0"/>
              <a:t>“</a:t>
            </a:r>
            <a:r>
              <a:rPr lang="en-US" sz="3200" i="1" dirty="0"/>
              <a:t>I worry that…Students from countries where challenging others is less acceptable may be at a disadvantage here</a:t>
            </a:r>
            <a:r>
              <a:rPr lang="en-US" sz="3200" dirty="0"/>
              <a:t>”. (Teacher respondent 4).</a:t>
            </a:r>
            <a:endParaRPr lang="en-GB" sz="3200" dirty="0"/>
          </a:p>
        </p:txBody>
      </p:sp>
      <p:pic>
        <p:nvPicPr>
          <p:cNvPr id="4" name="Picture 3"/>
          <p:cNvPicPr>
            <a:picLocks noChangeAspect="1"/>
          </p:cNvPicPr>
          <p:nvPr/>
        </p:nvPicPr>
        <p:blipFill>
          <a:blip r:embed="rId2"/>
          <a:stretch>
            <a:fillRect/>
          </a:stretch>
        </p:blipFill>
        <p:spPr>
          <a:xfrm>
            <a:off x="622623" y="1335556"/>
            <a:ext cx="10504793" cy="2821078"/>
          </a:xfrm>
          <a:prstGeom prst="rect">
            <a:avLst/>
          </a:prstGeom>
        </p:spPr>
      </p:pic>
      <p:sp>
        <p:nvSpPr>
          <p:cNvPr id="5" name="Rectangle 4"/>
          <p:cNvSpPr/>
          <p:nvPr/>
        </p:nvSpPr>
        <p:spPr>
          <a:xfrm>
            <a:off x="175260" y="5469521"/>
            <a:ext cx="11399520" cy="1077218"/>
          </a:xfrm>
          <a:prstGeom prst="rect">
            <a:avLst/>
          </a:prstGeom>
        </p:spPr>
        <p:txBody>
          <a:bodyPr wrap="square">
            <a:spAutoFit/>
          </a:bodyPr>
          <a:lstStyle/>
          <a:p>
            <a:r>
              <a:rPr lang="en-US" sz="3200" i="1" dirty="0"/>
              <a:t>“I think this is problematic. It seems contrived to me and it doesn't really reflect an authentic situation”. </a:t>
            </a:r>
            <a:r>
              <a:rPr lang="en-US" sz="3200" dirty="0"/>
              <a:t>(Teacher respondent 10).</a:t>
            </a:r>
            <a:endParaRPr lang="en-GB" sz="3200" dirty="0"/>
          </a:p>
        </p:txBody>
      </p:sp>
      <p:sp>
        <p:nvSpPr>
          <p:cNvPr id="6" name="TextBox 5"/>
          <p:cNvSpPr txBox="1"/>
          <p:nvPr/>
        </p:nvSpPr>
        <p:spPr>
          <a:xfrm>
            <a:off x="154477" y="223612"/>
            <a:ext cx="7264632" cy="584775"/>
          </a:xfrm>
          <a:prstGeom prst="rect">
            <a:avLst/>
          </a:prstGeom>
          <a:noFill/>
        </p:spPr>
        <p:txBody>
          <a:bodyPr wrap="square" rtlCol="0">
            <a:spAutoFit/>
          </a:bodyPr>
          <a:lstStyle/>
          <a:p>
            <a:r>
              <a:rPr lang="en-GB" sz="3200" b="1" u="sng" dirty="0" smtClean="0"/>
              <a:t>Teacher attitudes – False assertion</a:t>
            </a:r>
            <a:endParaRPr lang="en-GB" sz="3200" b="1" u="sng" dirty="0"/>
          </a:p>
        </p:txBody>
      </p:sp>
    </p:spTree>
    <p:extLst>
      <p:ext uri="{BB962C8B-B14F-4D97-AF65-F5344CB8AC3E}">
        <p14:creationId xmlns:p14="http://schemas.microsoft.com/office/powerpoint/2010/main" val="37427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2420" y="1353312"/>
            <a:ext cx="11643360" cy="3631592"/>
          </a:xfrm>
          <a:prstGeom prst="rect">
            <a:avLst/>
          </a:prstGeom>
        </p:spPr>
      </p:pic>
      <p:sp>
        <p:nvSpPr>
          <p:cNvPr id="3" name="TextBox 2"/>
          <p:cNvSpPr txBox="1"/>
          <p:nvPr/>
        </p:nvSpPr>
        <p:spPr>
          <a:xfrm>
            <a:off x="232420" y="317130"/>
            <a:ext cx="7264632" cy="584775"/>
          </a:xfrm>
          <a:prstGeom prst="rect">
            <a:avLst/>
          </a:prstGeom>
          <a:noFill/>
        </p:spPr>
        <p:txBody>
          <a:bodyPr wrap="square" rtlCol="0">
            <a:spAutoFit/>
          </a:bodyPr>
          <a:lstStyle/>
          <a:p>
            <a:r>
              <a:rPr lang="en-GB" sz="3200" b="1" u="sng" dirty="0" smtClean="0"/>
              <a:t>Student attitudes – False assertion</a:t>
            </a:r>
            <a:endParaRPr lang="en-GB" sz="3200" b="1" u="sng" dirty="0"/>
          </a:p>
        </p:txBody>
      </p:sp>
    </p:spTree>
    <p:extLst>
      <p:ext uri="{BB962C8B-B14F-4D97-AF65-F5344CB8AC3E}">
        <p14:creationId xmlns:p14="http://schemas.microsoft.com/office/powerpoint/2010/main" val="344486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9667" y="1312929"/>
            <a:ext cx="11887729" cy="3689350"/>
          </a:xfrm>
          <a:prstGeom prst="rect">
            <a:avLst/>
          </a:prstGeom>
        </p:spPr>
      </p:pic>
      <p:sp>
        <p:nvSpPr>
          <p:cNvPr id="5" name="TextBox 4"/>
          <p:cNvSpPr txBox="1"/>
          <p:nvPr/>
        </p:nvSpPr>
        <p:spPr>
          <a:xfrm>
            <a:off x="510262" y="5126970"/>
            <a:ext cx="11021568" cy="1569660"/>
          </a:xfrm>
          <a:prstGeom prst="rect">
            <a:avLst/>
          </a:prstGeom>
          <a:noFill/>
        </p:spPr>
        <p:txBody>
          <a:bodyPr wrap="square" rtlCol="0">
            <a:spAutoFit/>
          </a:bodyPr>
          <a:lstStyle/>
          <a:p>
            <a:r>
              <a:rPr lang="en-US" sz="3200" i="1" dirty="0"/>
              <a:t>“2 parts (pre </a:t>
            </a:r>
            <a:r>
              <a:rPr lang="en-US" sz="3200" i="1" dirty="0" err="1"/>
              <a:t>lect</a:t>
            </a:r>
            <a:r>
              <a:rPr lang="en-US" sz="3200" i="1" dirty="0"/>
              <a:t>; and discuss work to do) while useful for students are parts </a:t>
            </a:r>
            <a:r>
              <a:rPr lang="en-US" sz="3200" i="1" dirty="0" smtClean="0"/>
              <a:t>that wouldn't </a:t>
            </a:r>
            <a:r>
              <a:rPr lang="en-US" sz="3200" i="1" dirty="0"/>
              <a:t>be part of academic classroom discourse or assessment”. </a:t>
            </a:r>
            <a:r>
              <a:rPr lang="en-US" sz="3200" dirty="0"/>
              <a:t>(</a:t>
            </a:r>
            <a:r>
              <a:rPr lang="en-US" sz="3200" dirty="0" smtClean="0"/>
              <a:t>Teacher </a:t>
            </a:r>
            <a:r>
              <a:rPr lang="en-GB" sz="3200" dirty="0" smtClean="0"/>
              <a:t>respondent </a:t>
            </a:r>
            <a:r>
              <a:rPr lang="en-GB" sz="3200" dirty="0"/>
              <a:t>6).</a:t>
            </a:r>
          </a:p>
        </p:txBody>
      </p:sp>
      <p:sp>
        <p:nvSpPr>
          <p:cNvPr id="6" name="TextBox 5"/>
          <p:cNvSpPr txBox="1"/>
          <p:nvPr/>
        </p:nvSpPr>
        <p:spPr>
          <a:xfrm>
            <a:off x="154477" y="223612"/>
            <a:ext cx="7264632" cy="584775"/>
          </a:xfrm>
          <a:prstGeom prst="rect">
            <a:avLst/>
          </a:prstGeom>
          <a:noFill/>
        </p:spPr>
        <p:txBody>
          <a:bodyPr wrap="square" rtlCol="0">
            <a:spAutoFit/>
          </a:bodyPr>
          <a:lstStyle/>
          <a:p>
            <a:r>
              <a:rPr lang="en-GB" sz="3200" b="1" u="sng" dirty="0" smtClean="0"/>
              <a:t>Teacher attitudes – Informal language</a:t>
            </a:r>
            <a:endParaRPr lang="en-GB" sz="3200" b="1" u="sng" dirty="0"/>
          </a:p>
        </p:txBody>
      </p:sp>
    </p:spTree>
    <p:extLst>
      <p:ext uri="{BB962C8B-B14F-4D97-AF65-F5344CB8AC3E}">
        <p14:creationId xmlns:p14="http://schemas.microsoft.com/office/powerpoint/2010/main" val="320416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4657" y="1336373"/>
            <a:ext cx="11412816" cy="3545667"/>
          </a:xfrm>
          <a:prstGeom prst="rect">
            <a:avLst/>
          </a:prstGeom>
        </p:spPr>
      </p:pic>
      <p:sp>
        <p:nvSpPr>
          <p:cNvPr id="5" name="TextBox 4"/>
          <p:cNvSpPr txBox="1"/>
          <p:nvPr/>
        </p:nvSpPr>
        <p:spPr>
          <a:xfrm>
            <a:off x="611401" y="5162594"/>
            <a:ext cx="11314176" cy="1200329"/>
          </a:xfrm>
          <a:prstGeom prst="rect">
            <a:avLst/>
          </a:prstGeom>
          <a:noFill/>
        </p:spPr>
        <p:txBody>
          <a:bodyPr wrap="square" rtlCol="0">
            <a:spAutoFit/>
          </a:bodyPr>
          <a:lstStyle/>
          <a:p>
            <a:r>
              <a:rPr lang="en-US" sz="3600" dirty="0"/>
              <a:t>“</a:t>
            </a:r>
            <a:r>
              <a:rPr lang="en-US" sz="3600" i="1" dirty="0"/>
              <a:t>It is helpful to prepare for the university study</a:t>
            </a:r>
            <a:r>
              <a:rPr lang="en-US" sz="3600" dirty="0"/>
              <a:t>”. (Student respondent A).</a:t>
            </a:r>
            <a:endParaRPr lang="en-GB" sz="3600" dirty="0"/>
          </a:p>
        </p:txBody>
      </p:sp>
      <p:sp>
        <p:nvSpPr>
          <p:cNvPr id="6" name="TextBox 5"/>
          <p:cNvSpPr txBox="1"/>
          <p:nvPr/>
        </p:nvSpPr>
        <p:spPr>
          <a:xfrm>
            <a:off x="154477" y="317130"/>
            <a:ext cx="7264632" cy="584775"/>
          </a:xfrm>
          <a:prstGeom prst="rect">
            <a:avLst/>
          </a:prstGeom>
          <a:noFill/>
        </p:spPr>
        <p:txBody>
          <a:bodyPr wrap="square" rtlCol="0">
            <a:spAutoFit/>
          </a:bodyPr>
          <a:lstStyle/>
          <a:p>
            <a:r>
              <a:rPr lang="en-GB" sz="3200" b="1" u="sng" dirty="0" smtClean="0"/>
              <a:t>Student attitudes – Informal language</a:t>
            </a:r>
            <a:endParaRPr lang="en-GB" sz="3200" b="1" u="sng" dirty="0"/>
          </a:p>
        </p:txBody>
      </p:sp>
    </p:spTree>
    <p:extLst>
      <p:ext uri="{BB962C8B-B14F-4D97-AF65-F5344CB8AC3E}">
        <p14:creationId xmlns:p14="http://schemas.microsoft.com/office/powerpoint/2010/main" val="38079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7281" y="-1193800"/>
            <a:ext cx="9144000" cy="2387600"/>
          </a:xfrm>
        </p:spPr>
        <p:txBody>
          <a:bodyPr>
            <a:normAutofit/>
          </a:bodyPr>
          <a:lstStyle/>
          <a:p>
            <a:r>
              <a:rPr lang="en-US" sz="4000" b="1" u="sng" dirty="0" smtClean="0">
                <a:effectLst>
                  <a:outerShdw blurRad="38100" dist="38100" dir="2700000" algn="tl">
                    <a:srgbClr val="000000">
                      <a:alpha val="43137"/>
                    </a:srgbClr>
                  </a:outerShdw>
                </a:effectLst>
              </a:rPr>
              <a:t>The test</a:t>
            </a:r>
            <a:endParaRPr lang="en-GB" sz="4000" b="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0265664" y="0"/>
            <a:ext cx="1926336" cy="963168"/>
          </a:xfrm>
          <a:prstGeom prst="rect">
            <a:avLst/>
          </a:prstGeom>
        </p:spPr>
      </p:pic>
      <p:sp>
        <p:nvSpPr>
          <p:cNvPr id="6" name="Subtitle 4"/>
          <p:cNvSpPr txBox="1">
            <a:spLocks/>
          </p:cNvSpPr>
          <p:nvPr/>
        </p:nvSpPr>
        <p:spPr>
          <a:xfrm>
            <a:off x="0" y="4604300"/>
            <a:ext cx="1196166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a:t>Test </a:t>
            </a:r>
            <a:r>
              <a:rPr lang="en-GB" sz="3200" dirty="0" smtClean="0"/>
              <a:t>development an </a:t>
            </a:r>
            <a:r>
              <a:rPr lang="en-GB" sz="3200" dirty="0"/>
              <a:t>essential </a:t>
            </a:r>
            <a:r>
              <a:rPr lang="en-GB" sz="3200" dirty="0" smtClean="0"/>
              <a:t>skill </a:t>
            </a:r>
            <a:r>
              <a:rPr lang="en-GB" sz="3200" dirty="0"/>
              <a:t>for EAP tutors (</a:t>
            </a:r>
            <a:r>
              <a:rPr lang="en-GB" sz="3200" dirty="0" smtClean="0"/>
              <a:t>BALEAP 2008)</a:t>
            </a:r>
            <a:endParaRPr lang="en-GB" sz="3200" dirty="0"/>
          </a:p>
        </p:txBody>
      </p:sp>
      <p:sp>
        <p:nvSpPr>
          <p:cNvPr id="7" name="Subtitle 4"/>
          <p:cNvSpPr txBox="1">
            <a:spLocks/>
          </p:cNvSpPr>
          <p:nvPr/>
        </p:nvSpPr>
        <p:spPr>
          <a:xfrm>
            <a:off x="0" y="5729196"/>
            <a:ext cx="1196166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a:t>Development of formative speaking tests </a:t>
            </a:r>
            <a:r>
              <a:rPr lang="en-GB" sz="3200" dirty="0" smtClean="0"/>
              <a:t>an </a:t>
            </a:r>
            <a:r>
              <a:rPr lang="en-GB" sz="3200" dirty="0"/>
              <a:t>ongoing process (Schmitt &amp; Hamp-Lyons 2015)</a:t>
            </a:r>
          </a:p>
        </p:txBody>
      </p:sp>
      <p:sp>
        <p:nvSpPr>
          <p:cNvPr id="8" name="Subtitle 4"/>
          <p:cNvSpPr txBox="1">
            <a:spLocks/>
          </p:cNvSpPr>
          <p:nvPr/>
        </p:nvSpPr>
        <p:spPr>
          <a:xfrm>
            <a:off x="230332" y="1848331"/>
            <a:ext cx="10193111" cy="8278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smtClean="0"/>
              <a:t>A diagnostic (formative) speaking test for postgraduate EGAP students</a:t>
            </a:r>
            <a:endParaRPr lang="en-GB" sz="3200" dirty="0"/>
          </a:p>
        </p:txBody>
      </p:sp>
      <p:sp>
        <p:nvSpPr>
          <p:cNvPr id="10" name="Subtitle 4"/>
          <p:cNvSpPr txBox="1">
            <a:spLocks/>
          </p:cNvSpPr>
          <p:nvPr/>
        </p:nvSpPr>
        <p:spPr>
          <a:xfrm>
            <a:off x="0" y="3027015"/>
            <a:ext cx="11961668"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smtClean="0"/>
              <a:t>Global summative tests often do not prepare students for university study (Alexander, Argent &amp; Spencer 2008; </a:t>
            </a:r>
            <a:r>
              <a:rPr lang="en-GB" sz="3200" dirty="0"/>
              <a:t>Schmitt </a:t>
            </a:r>
            <a:r>
              <a:rPr lang="en-GB" sz="3200" dirty="0" smtClean="0"/>
              <a:t>&amp; Hamp-Lyons 2015)</a:t>
            </a:r>
            <a:endParaRPr lang="en-GB" sz="3200" dirty="0"/>
          </a:p>
        </p:txBody>
      </p:sp>
    </p:spTree>
    <p:extLst>
      <p:ext uri="{BB962C8B-B14F-4D97-AF65-F5344CB8AC3E}">
        <p14:creationId xmlns:p14="http://schemas.microsoft.com/office/powerpoint/2010/main" val="263569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5581" y="312017"/>
            <a:ext cx="10353762" cy="970450"/>
          </a:xfrm>
        </p:spPr>
        <p:txBody>
          <a:bodyPr/>
          <a:lstStyle/>
          <a:p>
            <a:r>
              <a:rPr lang="en-GB" b="1" u="sng" dirty="0" smtClean="0"/>
              <a:t>Reflections/findings</a:t>
            </a:r>
            <a:endParaRPr lang="en-GB" b="1" u="sng" dirty="0"/>
          </a:p>
        </p:txBody>
      </p:sp>
      <p:sp>
        <p:nvSpPr>
          <p:cNvPr id="3" name="Content Placeholder 2"/>
          <p:cNvSpPr>
            <a:spLocks noGrp="1"/>
          </p:cNvSpPr>
          <p:nvPr>
            <p:ph idx="1"/>
          </p:nvPr>
        </p:nvSpPr>
        <p:spPr>
          <a:xfrm>
            <a:off x="273714" y="1448565"/>
            <a:ext cx="8120477" cy="413343"/>
          </a:xfrm>
        </p:spPr>
        <p:txBody>
          <a:bodyPr>
            <a:noAutofit/>
          </a:bodyPr>
          <a:lstStyle/>
          <a:p>
            <a:pPr>
              <a:buFont typeface="Arial" panose="020B0604020202020204" pitchFamily="34" charset="0"/>
              <a:buChar char="•"/>
            </a:pPr>
            <a:r>
              <a:rPr lang="en-GB" sz="3600" dirty="0" smtClean="0"/>
              <a:t>False assertion needs rethinking</a:t>
            </a:r>
            <a:endParaRPr lang="en-GB" sz="3600" dirty="0"/>
          </a:p>
        </p:txBody>
      </p:sp>
      <p:sp>
        <p:nvSpPr>
          <p:cNvPr id="4" name="Content Placeholder 2"/>
          <p:cNvSpPr txBox="1">
            <a:spLocks/>
          </p:cNvSpPr>
          <p:nvPr/>
        </p:nvSpPr>
        <p:spPr>
          <a:xfrm>
            <a:off x="273714" y="2124451"/>
            <a:ext cx="11363550" cy="41334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Font typeface="Arial" panose="020B0604020202020204" pitchFamily="34" charset="0"/>
              <a:buChar char="•"/>
            </a:pPr>
            <a:r>
              <a:rPr lang="en-GB" sz="3600" dirty="0" smtClean="0"/>
              <a:t>Grading procedure needs work – creative construct needs creative grading </a:t>
            </a:r>
            <a:endParaRPr lang="en-GB" sz="3600" dirty="0"/>
          </a:p>
        </p:txBody>
      </p:sp>
      <p:sp>
        <p:nvSpPr>
          <p:cNvPr id="5" name="Content Placeholder 2"/>
          <p:cNvSpPr txBox="1">
            <a:spLocks/>
          </p:cNvSpPr>
          <p:nvPr/>
        </p:nvSpPr>
        <p:spPr>
          <a:xfrm>
            <a:off x="210299" y="3326469"/>
            <a:ext cx="10473534" cy="41334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Font typeface="Arial" panose="020B0604020202020204" pitchFamily="34" charset="0"/>
              <a:buChar char="•"/>
            </a:pPr>
            <a:r>
              <a:rPr lang="en-GB" sz="3600" dirty="0" smtClean="0"/>
              <a:t>Countries not relevant in some contexts</a:t>
            </a:r>
            <a:endParaRPr lang="en-GB" sz="3600" dirty="0"/>
          </a:p>
        </p:txBody>
      </p:sp>
      <p:sp>
        <p:nvSpPr>
          <p:cNvPr id="6" name="Content Placeholder 2"/>
          <p:cNvSpPr txBox="1">
            <a:spLocks/>
          </p:cNvSpPr>
          <p:nvPr/>
        </p:nvSpPr>
        <p:spPr>
          <a:xfrm>
            <a:off x="210299" y="4941832"/>
            <a:ext cx="11790270" cy="41334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Font typeface="Arial" panose="020B0604020202020204" pitchFamily="34" charset="0"/>
              <a:buChar char="•"/>
            </a:pPr>
            <a:r>
              <a:rPr lang="en-GB" sz="3600" dirty="0" smtClean="0"/>
              <a:t>Test design ‘useful’ in the sense ideas can be adapted to local contexts and test design process increases teachers’ testing literacy</a:t>
            </a:r>
            <a:endParaRPr lang="en-GB" sz="3600" dirty="0"/>
          </a:p>
        </p:txBody>
      </p:sp>
      <p:sp>
        <p:nvSpPr>
          <p:cNvPr id="7" name="Content Placeholder 2"/>
          <p:cNvSpPr txBox="1">
            <a:spLocks/>
          </p:cNvSpPr>
          <p:nvPr/>
        </p:nvSpPr>
        <p:spPr>
          <a:xfrm>
            <a:off x="210299" y="4126786"/>
            <a:ext cx="10473534" cy="413343"/>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Font typeface="Arial" panose="020B0604020202020204" pitchFamily="34" charset="0"/>
              <a:buChar char="•"/>
            </a:pPr>
            <a:r>
              <a:rPr lang="en-GB" sz="3600" dirty="0" smtClean="0"/>
              <a:t>Question 3 could link better to Question 2</a:t>
            </a:r>
            <a:endParaRPr lang="en-GB" sz="3600" dirty="0"/>
          </a:p>
        </p:txBody>
      </p:sp>
    </p:spTree>
    <p:extLst>
      <p:ext uri="{BB962C8B-B14F-4D97-AF65-F5344CB8AC3E}">
        <p14:creationId xmlns:p14="http://schemas.microsoft.com/office/powerpoint/2010/main" val="145141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835" y="0"/>
            <a:ext cx="10353762" cy="970450"/>
          </a:xfrm>
        </p:spPr>
        <p:txBody>
          <a:bodyPr/>
          <a:lstStyle/>
          <a:p>
            <a:r>
              <a:rPr lang="en-GB" dirty="0" smtClean="0"/>
              <a:t>References</a:t>
            </a:r>
            <a:endParaRPr lang="en-GB" dirty="0"/>
          </a:p>
        </p:txBody>
      </p:sp>
      <p:sp>
        <p:nvSpPr>
          <p:cNvPr id="3" name="Content Placeholder 2"/>
          <p:cNvSpPr>
            <a:spLocks noGrp="1"/>
          </p:cNvSpPr>
          <p:nvPr>
            <p:ph idx="1"/>
          </p:nvPr>
        </p:nvSpPr>
        <p:spPr>
          <a:xfrm>
            <a:off x="79717" y="1080178"/>
            <a:ext cx="12112283" cy="5412063"/>
          </a:xfrm>
        </p:spPr>
        <p:txBody>
          <a:bodyPr>
            <a:normAutofit fontScale="85000" lnSpcReduction="20000"/>
          </a:bodyPr>
          <a:lstStyle/>
          <a:p>
            <a:pPr marL="36900" indent="0">
              <a:buNone/>
            </a:pPr>
            <a:r>
              <a:rPr lang="en-GB" dirty="0" smtClean="0"/>
              <a:t>Dissertation report available at </a:t>
            </a:r>
            <a:r>
              <a:rPr lang="en-GB" dirty="0">
                <a:hlinkClick r:id="rId2"/>
              </a:rPr>
              <a:t>https://</a:t>
            </a:r>
            <a:r>
              <a:rPr lang="en-GB" dirty="0" smtClean="0">
                <a:hlinkClick r:id="rId2"/>
              </a:rPr>
              <a:t>englishagenda.britishcouncil.org/sites/default/files/attachments/mda2017_special_commendation_rupert_williams_university_of_stirling.pdf</a:t>
            </a:r>
            <a:endParaRPr lang="en-GB" dirty="0" smtClean="0"/>
          </a:p>
          <a:p>
            <a:pPr marL="36900" indent="0">
              <a:buNone/>
            </a:pPr>
            <a:r>
              <a:rPr lang="en-US" b="1" dirty="0"/>
              <a:t>Alexander, O., Argent, S. &amp; Spencer, J. (2008). </a:t>
            </a:r>
            <a:r>
              <a:rPr lang="en-US" i="1" dirty="0"/>
              <a:t>EAP essentials: A teacher’s guide to</a:t>
            </a:r>
          </a:p>
          <a:p>
            <a:pPr marL="36900" indent="0">
              <a:buNone/>
            </a:pPr>
            <a:r>
              <a:rPr lang="en-US" i="1" dirty="0"/>
              <a:t>principles and practice</a:t>
            </a:r>
            <a:r>
              <a:rPr lang="en-US" dirty="0"/>
              <a:t>. London: Garnet Education</a:t>
            </a:r>
            <a:r>
              <a:rPr lang="en-US" dirty="0" smtClean="0"/>
              <a:t>.</a:t>
            </a:r>
          </a:p>
          <a:p>
            <a:pPr marL="36900" indent="0">
              <a:buNone/>
            </a:pPr>
            <a:r>
              <a:rPr lang="en-GB" b="1" dirty="0"/>
              <a:t>Bachman, L.F., &amp; Palmer, A.S. (2009). </a:t>
            </a:r>
            <a:r>
              <a:rPr lang="en-GB" i="1" dirty="0"/>
              <a:t>Language testing in practice</a:t>
            </a:r>
            <a:r>
              <a:rPr lang="en-GB" dirty="0"/>
              <a:t>. Oxford: Oxford</a:t>
            </a:r>
          </a:p>
          <a:p>
            <a:pPr marL="36900" indent="0">
              <a:buNone/>
            </a:pPr>
            <a:r>
              <a:rPr lang="en-GB" dirty="0"/>
              <a:t>University Press.</a:t>
            </a:r>
            <a:endParaRPr lang="en-GB" dirty="0" smtClean="0"/>
          </a:p>
          <a:p>
            <a:pPr marL="36900" indent="0">
              <a:buNone/>
            </a:pPr>
            <a:r>
              <a:rPr lang="en-US" b="1" dirty="0"/>
              <a:t>BALEAP. (2008). </a:t>
            </a:r>
            <a:r>
              <a:rPr lang="en-US" i="1" dirty="0"/>
              <a:t>Competency framework for teachers of English for academic purposes</a:t>
            </a:r>
            <a:r>
              <a:rPr lang="en-US" dirty="0"/>
              <a:t>.</a:t>
            </a:r>
          </a:p>
          <a:p>
            <a:pPr marL="36900" indent="0">
              <a:buNone/>
            </a:pPr>
            <a:r>
              <a:rPr lang="en-GB" dirty="0"/>
              <a:t>Available at: https://www.baleap.org/wp-content/uploads/2016/04/teap-competencyframework.</a:t>
            </a:r>
          </a:p>
          <a:p>
            <a:pPr marL="36900" indent="0">
              <a:buNone/>
            </a:pPr>
            <a:r>
              <a:rPr lang="en-GB" dirty="0"/>
              <a:t>pdf. [Accessed 14/05/2016].</a:t>
            </a:r>
            <a:endParaRPr lang="en-GB" dirty="0" smtClean="0"/>
          </a:p>
          <a:p>
            <a:pPr marL="36900" indent="0">
              <a:buNone/>
            </a:pPr>
            <a:r>
              <a:rPr lang="en-US" b="1" dirty="0"/>
              <a:t>De Chazal, E. (2014). </a:t>
            </a:r>
            <a:r>
              <a:rPr lang="en-US" i="1" dirty="0"/>
              <a:t>English for academic purposes</a:t>
            </a:r>
            <a:r>
              <a:rPr lang="en-US" dirty="0"/>
              <a:t>. Oxford: Oxford University Press</a:t>
            </a:r>
            <a:r>
              <a:rPr lang="en-US" dirty="0" smtClean="0"/>
              <a:t>.</a:t>
            </a:r>
          </a:p>
          <a:p>
            <a:pPr marL="36900" indent="0">
              <a:buNone/>
            </a:pPr>
            <a:r>
              <a:rPr lang="en-US" b="1" dirty="0"/>
              <a:t>Jordan, R.R (1997)</a:t>
            </a:r>
            <a:r>
              <a:rPr lang="en-US" dirty="0"/>
              <a:t>. </a:t>
            </a:r>
            <a:r>
              <a:rPr lang="en-US" i="1" dirty="0"/>
              <a:t>English for academic </a:t>
            </a:r>
            <a:r>
              <a:rPr lang="en-US" i="1" dirty="0" smtClean="0"/>
              <a:t>purposes: </a:t>
            </a:r>
            <a:r>
              <a:rPr lang="en-US" i="1" dirty="0"/>
              <a:t>A guide and resource book for teachers</a:t>
            </a:r>
            <a:r>
              <a:rPr lang="en-US" dirty="0"/>
              <a:t>.</a:t>
            </a:r>
          </a:p>
          <a:p>
            <a:pPr marL="36900" indent="0">
              <a:buNone/>
            </a:pPr>
            <a:r>
              <a:rPr lang="en-GB" dirty="0"/>
              <a:t>Cambridge: Cambridge University Press.</a:t>
            </a:r>
            <a:endParaRPr lang="en-GB" dirty="0" smtClean="0"/>
          </a:p>
          <a:p>
            <a:pPr marL="36900" indent="0">
              <a:buNone/>
            </a:pPr>
            <a:r>
              <a:rPr lang="en-US" b="1" dirty="0"/>
              <a:t>Schmitt, D., &amp; Hamp-Lyons, L. (2015). </a:t>
            </a:r>
            <a:r>
              <a:rPr lang="en-US" i="1" dirty="0"/>
              <a:t>The need for teacher knowledge in assessment.</a:t>
            </a:r>
          </a:p>
          <a:p>
            <a:pPr marL="36900" indent="0">
              <a:buNone/>
            </a:pPr>
            <a:r>
              <a:rPr lang="en-US" dirty="0"/>
              <a:t>Journal of English for Academic Purposes. Vol 18, June 2015, pp3-8.</a:t>
            </a:r>
            <a:endParaRPr lang="en-GB" dirty="0" smtClean="0"/>
          </a:p>
          <a:p>
            <a:pPr marL="36900" indent="0">
              <a:buNone/>
            </a:pPr>
            <a:r>
              <a:rPr lang="en-US" b="1" dirty="0"/>
              <a:t>Weir, </a:t>
            </a:r>
            <a:r>
              <a:rPr lang="en-US" b="1" dirty="0" smtClean="0"/>
              <a:t>C.J. </a:t>
            </a:r>
            <a:r>
              <a:rPr lang="en-US" b="1" dirty="0"/>
              <a:t>(2005).</a:t>
            </a:r>
            <a:r>
              <a:rPr lang="en-US" dirty="0"/>
              <a:t> </a:t>
            </a:r>
            <a:r>
              <a:rPr lang="en-US" i="1" dirty="0"/>
              <a:t>Language testing and validation: An evidence based approach. </a:t>
            </a:r>
            <a:r>
              <a:rPr lang="en-US" dirty="0"/>
              <a:t>London:</a:t>
            </a:r>
          </a:p>
          <a:p>
            <a:pPr marL="36900" indent="0">
              <a:buNone/>
            </a:pPr>
            <a:r>
              <a:rPr lang="en-GB" dirty="0"/>
              <a:t>Palgrave Macmillan.</a:t>
            </a:r>
          </a:p>
        </p:txBody>
      </p:sp>
    </p:spTree>
    <p:extLst>
      <p:ext uri="{BB962C8B-B14F-4D97-AF65-F5344CB8AC3E}">
        <p14:creationId xmlns:p14="http://schemas.microsoft.com/office/powerpoint/2010/main" val="4107855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0277" y="445008"/>
            <a:ext cx="10353762" cy="970450"/>
          </a:xfrm>
        </p:spPr>
        <p:txBody>
          <a:bodyPr/>
          <a:lstStyle/>
          <a:p>
            <a:r>
              <a:rPr lang="en-GB" dirty="0" smtClean="0"/>
              <a:t>Thanks for listening!</a:t>
            </a:r>
            <a:endParaRPr lang="en-GB" dirty="0"/>
          </a:p>
        </p:txBody>
      </p:sp>
      <p:pic>
        <p:nvPicPr>
          <p:cNvPr id="5" name="Picture 4"/>
          <p:cNvPicPr>
            <a:picLocks noChangeAspect="1"/>
          </p:cNvPicPr>
          <p:nvPr/>
        </p:nvPicPr>
        <p:blipFill>
          <a:blip r:embed="rId2"/>
          <a:stretch>
            <a:fillRect/>
          </a:stretch>
        </p:blipFill>
        <p:spPr>
          <a:xfrm>
            <a:off x="3825839" y="1755734"/>
            <a:ext cx="4342638" cy="3256979"/>
          </a:xfrm>
          <a:prstGeom prst="rect">
            <a:avLst/>
          </a:prstGeom>
        </p:spPr>
      </p:pic>
      <p:pic>
        <p:nvPicPr>
          <p:cNvPr id="4" name="Picture 3"/>
          <p:cNvPicPr>
            <a:picLocks noChangeAspect="1"/>
          </p:cNvPicPr>
          <p:nvPr/>
        </p:nvPicPr>
        <p:blipFill>
          <a:blip r:embed="rId3"/>
          <a:stretch>
            <a:fillRect/>
          </a:stretch>
        </p:blipFill>
        <p:spPr>
          <a:xfrm>
            <a:off x="10411968" y="0"/>
            <a:ext cx="1780032" cy="890016"/>
          </a:xfrm>
          <a:prstGeom prst="rect">
            <a:avLst/>
          </a:prstGeom>
        </p:spPr>
      </p:pic>
    </p:spTree>
    <p:extLst>
      <p:ext uri="{BB962C8B-B14F-4D97-AF65-F5344CB8AC3E}">
        <p14:creationId xmlns:p14="http://schemas.microsoft.com/office/powerpoint/2010/main" val="573758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0568" y="-105043"/>
            <a:ext cx="10515600" cy="1325563"/>
          </a:xfrm>
        </p:spPr>
        <p:txBody>
          <a:bodyPr/>
          <a:lstStyle/>
          <a:p>
            <a:r>
              <a:rPr lang="en-GB" b="1" u="sng" dirty="0" smtClean="0"/>
              <a:t>Overview of study</a:t>
            </a:r>
            <a:endParaRPr lang="en-GB" b="1" u="sng" dirty="0"/>
          </a:p>
        </p:txBody>
      </p:sp>
      <p:pic>
        <p:nvPicPr>
          <p:cNvPr id="5" name="Content Placeholder 4"/>
          <p:cNvPicPr>
            <a:picLocks noGrp="1" noChangeAspect="1"/>
          </p:cNvPicPr>
          <p:nvPr>
            <p:ph idx="1"/>
          </p:nvPr>
        </p:nvPicPr>
        <p:blipFill rotWithShape="1">
          <a:blip r:embed="rId2"/>
          <a:srcRect l="29368" t="14675" r="28495" b="4996"/>
          <a:stretch/>
        </p:blipFill>
        <p:spPr>
          <a:xfrm>
            <a:off x="7729728" y="189254"/>
            <a:ext cx="4282951" cy="5562365"/>
          </a:xfrm>
          <a:prstGeom prst="rect">
            <a:avLst/>
          </a:prstGeom>
        </p:spPr>
      </p:pic>
      <p:sp>
        <p:nvSpPr>
          <p:cNvPr id="6" name="TextBox 5"/>
          <p:cNvSpPr txBox="1"/>
          <p:nvPr/>
        </p:nvSpPr>
        <p:spPr>
          <a:xfrm>
            <a:off x="240792" y="1195528"/>
            <a:ext cx="7610856" cy="1569660"/>
          </a:xfrm>
          <a:prstGeom prst="rect">
            <a:avLst/>
          </a:prstGeom>
          <a:noFill/>
        </p:spPr>
        <p:txBody>
          <a:bodyPr wrap="square" rtlCol="0">
            <a:spAutoFit/>
          </a:bodyPr>
          <a:lstStyle/>
          <a:p>
            <a:r>
              <a:rPr lang="en-GB" sz="3200" dirty="0"/>
              <a:t>Initial test design </a:t>
            </a:r>
          </a:p>
          <a:p>
            <a:endParaRPr lang="en-GB" sz="3200" dirty="0"/>
          </a:p>
          <a:p>
            <a:endParaRPr lang="en-GB" sz="3200" dirty="0"/>
          </a:p>
        </p:txBody>
      </p:sp>
      <p:sp>
        <p:nvSpPr>
          <p:cNvPr id="7" name="TextBox 6"/>
          <p:cNvSpPr txBox="1"/>
          <p:nvPr/>
        </p:nvSpPr>
        <p:spPr>
          <a:xfrm>
            <a:off x="259080" y="1979688"/>
            <a:ext cx="7001256" cy="1569660"/>
          </a:xfrm>
          <a:prstGeom prst="rect">
            <a:avLst/>
          </a:prstGeom>
          <a:noFill/>
        </p:spPr>
        <p:txBody>
          <a:bodyPr wrap="square" rtlCol="0">
            <a:spAutoFit/>
          </a:bodyPr>
          <a:lstStyle/>
          <a:p>
            <a:r>
              <a:rPr lang="en-GB" sz="3200" dirty="0" smtClean="0"/>
              <a:t>Carry out pre-testing </a:t>
            </a:r>
            <a:endParaRPr lang="en-GB" sz="3200" dirty="0"/>
          </a:p>
          <a:p>
            <a:endParaRPr lang="en-GB" sz="3200" dirty="0"/>
          </a:p>
          <a:p>
            <a:endParaRPr lang="en-GB" sz="3200" dirty="0"/>
          </a:p>
        </p:txBody>
      </p:sp>
      <p:sp>
        <p:nvSpPr>
          <p:cNvPr id="8" name="TextBox 7"/>
          <p:cNvSpPr txBox="1"/>
          <p:nvPr/>
        </p:nvSpPr>
        <p:spPr>
          <a:xfrm>
            <a:off x="240792" y="2873618"/>
            <a:ext cx="7001256" cy="1569660"/>
          </a:xfrm>
          <a:prstGeom prst="rect">
            <a:avLst/>
          </a:prstGeom>
          <a:noFill/>
        </p:spPr>
        <p:txBody>
          <a:bodyPr wrap="square" rtlCol="0">
            <a:spAutoFit/>
          </a:bodyPr>
          <a:lstStyle/>
          <a:p>
            <a:r>
              <a:rPr lang="en-GB" sz="3200" dirty="0"/>
              <a:t>Update test</a:t>
            </a:r>
          </a:p>
          <a:p>
            <a:endParaRPr lang="en-GB" sz="3200" dirty="0"/>
          </a:p>
          <a:p>
            <a:endParaRPr lang="en-GB" sz="3200" dirty="0"/>
          </a:p>
        </p:txBody>
      </p:sp>
      <p:sp>
        <p:nvSpPr>
          <p:cNvPr id="9" name="TextBox 8"/>
          <p:cNvSpPr txBox="1"/>
          <p:nvPr/>
        </p:nvSpPr>
        <p:spPr>
          <a:xfrm>
            <a:off x="240792" y="3732753"/>
            <a:ext cx="7001256" cy="1569660"/>
          </a:xfrm>
          <a:prstGeom prst="rect">
            <a:avLst/>
          </a:prstGeom>
          <a:noFill/>
        </p:spPr>
        <p:txBody>
          <a:bodyPr wrap="square" rtlCol="0">
            <a:spAutoFit/>
          </a:bodyPr>
          <a:lstStyle/>
          <a:p>
            <a:r>
              <a:rPr lang="en-GB" sz="3200" dirty="0"/>
              <a:t>Circulate test to EAP teachers</a:t>
            </a:r>
          </a:p>
          <a:p>
            <a:endParaRPr lang="en-GB" sz="3200" dirty="0"/>
          </a:p>
          <a:p>
            <a:endParaRPr lang="en-GB" sz="3200" dirty="0"/>
          </a:p>
        </p:txBody>
      </p:sp>
      <p:sp>
        <p:nvSpPr>
          <p:cNvPr id="10" name="TextBox 9"/>
          <p:cNvSpPr txBox="1"/>
          <p:nvPr/>
        </p:nvSpPr>
        <p:spPr>
          <a:xfrm>
            <a:off x="240792" y="4636052"/>
            <a:ext cx="7488936" cy="1569660"/>
          </a:xfrm>
          <a:prstGeom prst="rect">
            <a:avLst/>
          </a:prstGeom>
          <a:noFill/>
        </p:spPr>
        <p:txBody>
          <a:bodyPr wrap="square" rtlCol="0">
            <a:spAutoFit/>
          </a:bodyPr>
          <a:lstStyle/>
          <a:p>
            <a:r>
              <a:rPr lang="en-GB" sz="3200" dirty="0"/>
              <a:t>Administer test to PG students</a:t>
            </a:r>
          </a:p>
          <a:p>
            <a:endParaRPr lang="en-GB" sz="3200" dirty="0"/>
          </a:p>
          <a:p>
            <a:endParaRPr lang="en-GB" sz="3200" dirty="0"/>
          </a:p>
        </p:txBody>
      </p:sp>
      <p:sp>
        <p:nvSpPr>
          <p:cNvPr id="11" name="TextBox 10"/>
          <p:cNvSpPr txBox="1"/>
          <p:nvPr/>
        </p:nvSpPr>
        <p:spPr>
          <a:xfrm>
            <a:off x="240792" y="5539351"/>
            <a:ext cx="7488936" cy="1569660"/>
          </a:xfrm>
          <a:prstGeom prst="rect">
            <a:avLst/>
          </a:prstGeom>
          <a:noFill/>
        </p:spPr>
        <p:txBody>
          <a:bodyPr wrap="square" rtlCol="0">
            <a:spAutoFit/>
          </a:bodyPr>
          <a:lstStyle/>
          <a:p>
            <a:r>
              <a:rPr lang="en-GB" sz="3200" dirty="0"/>
              <a:t>Gain feedback from teachers and students</a:t>
            </a:r>
          </a:p>
          <a:p>
            <a:endParaRPr lang="en-GB" sz="3200" dirty="0"/>
          </a:p>
          <a:p>
            <a:endParaRPr lang="en-GB" sz="3200" dirty="0"/>
          </a:p>
        </p:txBody>
      </p:sp>
    </p:spTree>
    <p:extLst>
      <p:ext uri="{BB962C8B-B14F-4D97-AF65-F5344CB8AC3E}">
        <p14:creationId xmlns:p14="http://schemas.microsoft.com/office/powerpoint/2010/main" val="32808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2202" y="-975951"/>
            <a:ext cx="10535257" cy="2387600"/>
          </a:xfrm>
        </p:spPr>
        <p:txBody>
          <a:bodyPr>
            <a:normAutofit/>
          </a:bodyPr>
          <a:lstStyle/>
          <a:p>
            <a:r>
              <a:rPr lang="en-US" sz="4000" b="1" u="sng" dirty="0" smtClean="0">
                <a:effectLst/>
              </a:rPr>
              <a:t>Approach to speaking test design</a:t>
            </a:r>
            <a:endParaRPr lang="en-GB" sz="4000" b="1" u="sng" dirty="0">
              <a:effectLst/>
            </a:endParaRPr>
          </a:p>
        </p:txBody>
      </p:sp>
      <p:sp>
        <p:nvSpPr>
          <p:cNvPr id="6" name="Subtitle 4"/>
          <p:cNvSpPr txBox="1">
            <a:spLocks/>
          </p:cNvSpPr>
          <p:nvPr/>
        </p:nvSpPr>
        <p:spPr>
          <a:xfrm>
            <a:off x="230331" y="2909997"/>
            <a:ext cx="1064564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a:t>I</a:t>
            </a:r>
            <a:r>
              <a:rPr lang="en-GB" sz="3200" dirty="0" smtClean="0"/>
              <a:t>ntegrate </a:t>
            </a:r>
            <a:r>
              <a:rPr lang="en-GB" sz="3200" dirty="0"/>
              <a:t>speaking with listening and reading</a:t>
            </a:r>
          </a:p>
        </p:txBody>
      </p:sp>
      <p:sp>
        <p:nvSpPr>
          <p:cNvPr id="7" name="Subtitle 4"/>
          <p:cNvSpPr txBox="1">
            <a:spLocks/>
          </p:cNvSpPr>
          <p:nvPr/>
        </p:nvSpPr>
        <p:spPr>
          <a:xfrm>
            <a:off x="230331" y="504076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a:t>Reduce stress for students </a:t>
            </a:r>
          </a:p>
        </p:txBody>
      </p:sp>
      <p:sp>
        <p:nvSpPr>
          <p:cNvPr id="8" name="Subtitle 4"/>
          <p:cNvSpPr txBox="1">
            <a:spLocks/>
          </p:cNvSpPr>
          <p:nvPr/>
        </p:nvSpPr>
        <p:spPr>
          <a:xfrm>
            <a:off x="230331" y="4063968"/>
            <a:ext cx="10645649" cy="7758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smtClean="0"/>
              <a:t>Include meaningful </a:t>
            </a:r>
            <a:r>
              <a:rPr lang="en-GB" sz="3200" dirty="0"/>
              <a:t>content</a:t>
            </a:r>
          </a:p>
        </p:txBody>
      </p:sp>
      <p:pic>
        <p:nvPicPr>
          <p:cNvPr id="9" name="Picture 8"/>
          <p:cNvPicPr>
            <a:picLocks noChangeAspect="1"/>
          </p:cNvPicPr>
          <p:nvPr/>
        </p:nvPicPr>
        <p:blipFill>
          <a:blip r:embed="rId2"/>
          <a:stretch>
            <a:fillRect/>
          </a:stretch>
        </p:blipFill>
        <p:spPr>
          <a:xfrm>
            <a:off x="10265664" y="0"/>
            <a:ext cx="1926336" cy="963168"/>
          </a:xfrm>
          <a:prstGeom prst="rect">
            <a:avLst/>
          </a:prstGeom>
        </p:spPr>
      </p:pic>
      <p:sp>
        <p:nvSpPr>
          <p:cNvPr id="10" name="Subtitle 4"/>
          <p:cNvSpPr txBox="1">
            <a:spLocks/>
          </p:cNvSpPr>
          <p:nvPr/>
        </p:nvSpPr>
        <p:spPr>
          <a:xfrm>
            <a:off x="230331" y="1860130"/>
            <a:ext cx="1064564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smtClean="0"/>
              <a:t>Encourage proactive speech</a:t>
            </a:r>
            <a:endParaRPr lang="en-GB" sz="3200" dirty="0"/>
          </a:p>
        </p:txBody>
      </p:sp>
    </p:spTree>
    <p:extLst>
      <p:ext uri="{BB962C8B-B14F-4D97-AF65-F5344CB8AC3E}">
        <p14:creationId xmlns:p14="http://schemas.microsoft.com/office/powerpoint/2010/main" val="40886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1120" y="-1067832"/>
            <a:ext cx="9144000" cy="2387600"/>
          </a:xfrm>
        </p:spPr>
        <p:txBody>
          <a:bodyPr>
            <a:normAutofit/>
          </a:bodyPr>
          <a:lstStyle/>
          <a:p>
            <a:r>
              <a:rPr lang="en-US" sz="4000" b="1" u="sng" dirty="0" smtClean="0">
                <a:effectLst>
                  <a:outerShdw blurRad="38100" dist="38100" dir="2700000" algn="tl">
                    <a:srgbClr val="000000">
                      <a:alpha val="43137"/>
                    </a:srgbClr>
                  </a:outerShdw>
                </a:effectLst>
              </a:rPr>
              <a:t>Test overview</a:t>
            </a:r>
            <a:endParaRPr lang="en-GB" sz="4000" b="1" u="sng"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230330" y="2046210"/>
            <a:ext cx="10547396" cy="874992"/>
          </a:xfrm>
        </p:spPr>
        <p:txBody>
          <a:bodyPr>
            <a:normAutofit/>
          </a:bodyPr>
          <a:lstStyle/>
          <a:p>
            <a:pPr marL="457200" indent="-457200" algn="l">
              <a:buFont typeface="Arial" panose="020B0604020202020204" pitchFamily="34" charset="0"/>
              <a:buChar char="•"/>
            </a:pPr>
            <a:r>
              <a:rPr lang="en-GB" sz="3200" dirty="0" smtClean="0">
                <a:effectLst/>
              </a:rPr>
              <a:t>Two candidates, one examiner</a:t>
            </a:r>
          </a:p>
          <a:p>
            <a:pPr marL="457200" indent="-457200" algn="l">
              <a:buFont typeface="Arial" panose="020B0604020202020204" pitchFamily="34" charset="0"/>
              <a:buChar char="•"/>
            </a:pPr>
            <a:endParaRPr lang="en-GB" sz="3200" dirty="0">
              <a:effectLst/>
            </a:endParaRPr>
          </a:p>
        </p:txBody>
      </p:sp>
      <p:sp>
        <p:nvSpPr>
          <p:cNvPr id="6" name="Subtitle 4"/>
          <p:cNvSpPr txBox="1">
            <a:spLocks/>
          </p:cNvSpPr>
          <p:nvPr/>
        </p:nvSpPr>
        <p:spPr>
          <a:xfrm>
            <a:off x="230330" y="3010460"/>
            <a:ext cx="10645649"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smtClean="0"/>
              <a:t>30 minutes </a:t>
            </a:r>
            <a:endParaRPr lang="en-GB" sz="3200" dirty="0"/>
          </a:p>
        </p:txBody>
      </p:sp>
      <p:sp>
        <p:nvSpPr>
          <p:cNvPr id="7" name="Subtitle 4"/>
          <p:cNvSpPr txBox="1">
            <a:spLocks/>
          </p:cNvSpPr>
          <p:nvPr/>
        </p:nvSpPr>
        <p:spPr>
          <a:xfrm>
            <a:off x="230330" y="52022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smtClean="0"/>
              <a:t>Tests recorded</a:t>
            </a:r>
            <a:endParaRPr lang="en-GB" sz="3200" dirty="0"/>
          </a:p>
        </p:txBody>
      </p:sp>
      <p:sp>
        <p:nvSpPr>
          <p:cNvPr id="8" name="Subtitle 4"/>
          <p:cNvSpPr txBox="1">
            <a:spLocks/>
          </p:cNvSpPr>
          <p:nvPr/>
        </p:nvSpPr>
        <p:spPr>
          <a:xfrm>
            <a:off x="230331" y="4063968"/>
            <a:ext cx="10645649" cy="77586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200" dirty="0" smtClean="0"/>
              <a:t>Resources needed: country profile (handouts), paper and pens provided</a:t>
            </a:r>
            <a:endParaRPr lang="en-GB" sz="3200" dirty="0"/>
          </a:p>
        </p:txBody>
      </p:sp>
      <p:pic>
        <p:nvPicPr>
          <p:cNvPr id="9" name="Picture 8"/>
          <p:cNvPicPr>
            <a:picLocks noChangeAspect="1"/>
          </p:cNvPicPr>
          <p:nvPr/>
        </p:nvPicPr>
        <p:blipFill>
          <a:blip r:embed="rId2"/>
          <a:stretch>
            <a:fillRect/>
          </a:stretch>
        </p:blipFill>
        <p:spPr>
          <a:xfrm>
            <a:off x="10265664" y="0"/>
            <a:ext cx="1926336" cy="963168"/>
          </a:xfrm>
          <a:prstGeom prst="rect">
            <a:avLst/>
          </a:prstGeom>
        </p:spPr>
      </p:pic>
    </p:spTree>
    <p:extLst>
      <p:ext uri="{BB962C8B-B14F-4D97-AF65-F5344CB8AC3E}">
        <p14:creationId xmlns:p14="http://schemas.microsoft.com/office/powerpoint/2010/main" val="17809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9215" y="-1480484"/>
            <a:ext cx="9144000" cy="2387600"/>
          </a:xfrm>
        </p:spPr>
        <p:txBody>
          <a:bodyPr>
            <a:normAutofit/>
          </a:bodyPr>
          <a:lstStyle/>
          <a:p>
            <a:r>
              <a:rPr lang="en-US" sz="4000" b="1" u="sng" dirty="0" smtClean="0">
                <a:effectLst/>
              </a:rPr>
              <a:t>Test overview</a:t>
            </a:r>
            <a:endParaRPr lang="en-GB" sz="4000" b="1" u="sng" dirty="0">
              <a:effectLst/>
            </a:endParaRPr>
          </a:p>
        </p:txBody>
      </p:sp>
      <p:sp>
        <p:nvSpPr>
          <p:cNvPr id="3" name="TextBox 2"/>
          <p:cNvSpPr txBox="1"/>
          <p:nvPr/>
        </p:nvSpPr>
        <p:spPr>
          <a:xfrm>
            <a:off x="150157" y="1316086"/>
            <a:ext cx="10426403" cy="1569660"/>
          </a:xfrm>
          <a:prstGeom prst="rect">
            <a:avLst/>
          </a:prstGeom>
          <a:noFill/>
        </p:spPr>
        <p:txBody>
          <a:bodyPr wrap="square" rtlCol="0">
            <a:spAutoFit/>
          </a:bodyPr>
          <a:lstStyle/>
          <a:p>
            <a:r>
              <a:rPr lang="en-GB" sz="3200" u="sng" dirty="0" smtClean="0"/>
              <a:t>Question </a:t>
            </a:r>
            <a:r>
              <a:rPr lang="en-GB" sz="3200" u="sng" dirty="0"/>
              <a:t>1</a:t>
            </a:r>
          </a:p>
          <a:p>
            <a:endParaRPr lang="en-GB" sz="3200" u="sng" dirty="0"/>
          </a:p>
          <a:p>
            <a:endParaRPr lang="en-GB" sz="3200" u="sng" dirty="0"/>
          </a:p>
        </p:txBody>
      </p:sp>
      <p:sp>
        <p:nvSpPr>
          <p:cNvPr id="6" name="TextBox 5"/>
          <p:cNvSpPr txBox="1"/>
          <p:nvPr/>
        </p:nvSpPr>
        <p:spPr>
          <a:xfrm>
            <a:off x="150156" y="2885746"/>
            <a:ext cx="10426403" cy="1569660"/>
          </a:xfrm>
          <a:prstGeom prst="rect">
            <a:avLst/>
          </a:prstGeom>
          <a:noFill/>
        </p:spPr>
        <p:txBody>
          <a:bodyPr wrap="square" rtlCol="0">
            <a:spAutoFit/>
          </a:bodyPr>
          <a:lstStyle/>
          <a:p>
            <a:r>
              <a:rPr lang="en-GB" sz="3200" u="sng" dirty="0" smtClean="0"/>
              <a:t>Question </a:t>
            </a:r>
            <a:r>
              <a:rPr lang="en-GB" sz="3200" u="sng" dirty="0"/>
              <a:t>2</a:t>
            </a:r>
          </a:p>
          <a:p>
            <a:endParaRPr lang="en-GB" sz="3200" u="sng" dirty="0"/>
          </a:p>
          <a:p>
            <a:endParaRPr lang="en-GB" sz="3200" u="sng" dirty="0"/>
          </a:p>
        </p:txBody>
      </p:sp>
      <p:sp>
        <p:nvSpPr>
          <p:cNvPr id="8" name="TextBox 7"/>
          <p:cNvSpPr txBox="1"/>
          <p:nvPr/>
        </p:nvSpPr>
        <p:spPr>
          <a:xfrm>
            <a:off x="150157" y="5109224"/>
            <a:ext cx="10426403" cy="1569660"/>
          </a:xfrm>
          <a:prstGeom prst="rect">
            <a:avLst/>
          </a:prstGeom>
          <a:noFill/>
        </p:spPr>
        <p:txBody>
          <a:bodyPr wrap="square" rtlCol="0">
            <a:spAutoFit/>
          </a:bodyPr>
          <a:lstStyle/>
          <a:p>
            <a:r>
              <a:rPr lang="en-GB" sz="3200" u="sng" dirty="0" smtClean="0"/>
              <a:t>Question </a:t>
            </a:r>
            <a:r>
              <a:rPr lang="en-GB" sz="3200" u="sng" dirty="0"/>
              <a:t>3</a:t>
            </a:r>
          </a:p>
          <a:p>
            <a:endParaRPr lang="en-GB" sz="3200" u="sng" dirty="0"/>
          </a:p>
          <a:p>
            <a:endParaRPr lang="en-GB" sz="3200" u="sng" dirty="0"/>
          </a:p>
        </p:txBody>
      </p:sp>
      <p:sp>
        <p:nvSpPr>
          <p:cNvPr id="5" name="TextBox 4"/>
          <p:cNvSpPr txBox="1"/>
          <p:nvPr/>
        </p:nvSpPr>
        <p:spPr>
          <a:xfrm>
            <a:off x="1076743" y="1991242"/>
            <a:ext cx="9710928" cy="646331"/>
          </a:xfrm>
          <a:prstGeom prst="rect">
            <a:avLst/>
          </a:prstGeom>
          <a:noFill/>
        </p:spPr>
        <p:txBody>
          <a:bodyPr wrap="square" rtlCol="0">
            <a:spAutoFit/>
          </a:bodyPr>
          <a:lstStyle/>
          <a:p>
            <a:r>
              <a:rPr lang="en-GB" sz="3600" dirty="0"/>
              <a:t>Interaction between two candidates</a:t>
            </a:r>
          </a:p>
        </p:txBody>
      </p:sp>
      <p:sp>
        <p:nvSpPr>
          <p:cNvPr id="9" name="TextBox 8"/>
          <p:cNvSpPr txBox="1"/>
          <p:nvPr/>
        </p:nvSpPr>
        <p:spPr>
          <a:xfrm>
            <a:off x="969166" y="3354898"/>
            <a:ext cx="11222834" cy="1754326"/>
          </a:xfrm>
          <a:prstGeom prst="rect">
            <a:avLst/>
          </a:prstGeom>
          <a:noFill/>
        </p:spPr>
        <p:txBody>
          <a:bodyPr wrap="square" rtlCol="0">
            <a:spAutoFit/>
          </a:bodyPr>
          <a:lstStyle/>
          <a:p>
            <a:r>
              <a:rPr lang="en-GB" sz="3600" dirty="0" smtClean="0"/>
              <a:t>Each candidate makes a presentation</a:t>
            </a:r>
          </a:p>
          <a:p>
            <a:r>
              <a:rPr lang="en-GB" sz="3600" dirty="0" smtClean="0"/>
              <a:t>Candidate discussion</a:t>
            </a:r>
          </a:p>
          <a:p>
            <a:r>
              <a:rPr lang="en-GB" sz="3600" dirty="0" smtClean="0"/>
              <a:t>Discussion with examiner</a:t>
            </a:r>
            <a:endParaRPr lang="en-GB" sz="3600" dirty="0"/>
          </a:p>
        </p:txBody>
      </p:sp>
      <p:sp>
        <p:nvSpPr>
          <p:cNvPr id="10" name="TextBox 9"/>
          <p:cNvSpPr txBox="1"/>
          <p:nvPr/>
        </p:nvSpPr>
        <p:spPr>
          <a:xfrm>
            <a:off x="865631" y="5763042"/>
            <a:ext cx="9710928" cy="646331"/>
          </a:xfrm>
          <a:prstGeom prst="rect">
            <a:avLst/>
          </a:prstGeom>
          <a:noFill/>
        </p:spPr>
        <p:txBody>
          <a:bodyPr wrap="square" rtlCol="0">
            <a:spAutoFit/>
          </a:bodyPr>
          <a:lstStyle/>
          <a:p>
            <a:r>
              <a:rPr lang="en-GB" sz="3600" dirty="0" smtClean="0"/>
              <a:t>Candidates interact to solve problem</a:t>
            </a:r>
            <a:endParaRPr lang="en-GB" sz="3600" dirty="0"/>
          </a:p>
        </p:txBody>
      </p:sp>
      <p:pic>
        <p:nvPicPr>
          <p:cNvPr id="11" name="Picture 10"/>
          <p:cNvPicPr>
            <a:picLocks noChangeAspect="1"/>
          </p:cNvPicPr>
          <p:nvPr/>
        </p:nvPicPr>
        <p:blipFill>
          <a:blip r:embed="rId2"/>
          <a:stretch>
            <a:fillRect/>
          </a:stretch>
        </p:blipFill>
        <p:spPr>
          <a:xfrm>
            <a:off x="10265664" y="0"/>
            <a:ext cx="1926336" cy="963168"/>
          </a:xfrm>
          <a:prstGeom prst="rect">
            <a:avLst/>
          </a:prstGeom>
        </p:spPr>
      </p:pic>
    </p:spTree>
    <p:extLst>
      <p:ext uri="{BB962C8B-B14F-4D97-AF65-F5344CB8AC3E}">
        <p14:creationId xmlns:p14="http://schemas.microsoft.com/office/powerpoint/2010/main" val="242789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9810" y="-1193800"/>
            <a:ext cx="9144000" cy="2387600"/>
          </a:xfrm>
        </p:spPr>
        <p:txBody>
          <a:bodyPr>
            <a:normAutofit/>
          </a:bodyPr>
          <a:lstStyle/>
          <a:p>
            <a:r>
              <a:rPr lang="en-US" sz="4000" b="1" u="sng" dirty="0">
                <a:effectLst/>
              </a:rPr>
              <a:t>Test </a:t>
            </a:r>
            <a:r>
              <a:rPr lang="en-US" sz="4000" b="1" u="sng" dirty="0" smtClean="0">
                <a:effectLst/>
              </a:rPr>
              <a:t>procedure</a:t>
            </a:r>
            <a:endParaRPr lang="en-GB" sz="4000" b="1" u="sng" dirty="0">
              <a:effectLst/>
            </a:endParaRPr>
          </a:p>
        </p:txBody>
      </p:sp>
      <p:sp>
        <p:nvSpPr>
          <p:cNvPr id="7" name="Subtitle 4"/>
          <p:cNvSpPr txBox="1">
            <a:spLocks/>
          </p:cNvSpPr>
          <p:nvPr/>
        </p:nvSpPr>
        <p:spPr>
          <a:xfrm>
            <a:off x="272077" y="1880235"/>
            <a:ext cx="11545197" cy="7123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600" dirty="0" smtClean="0"/>
              <a:t>Examiner </a:t>
            </a:r>
            <a:r>
              <a:rPr lang="en-GB" sz="3600" dirty="0"/>
              <a:t>welcomes candidates</a:t>
            </a:r>
          </a:p>
        </p:txBody>
      </p:sp>
      <p:sp>
        <p:nvSpPr>
          <p:cNvPr id="5" name="Subtitle 4"/>
          <p:cNvSpPr txBox="1">
            <a:spLocks/>
          </p:cNvSpPr>
          <p:nvPr/>
        </p:nvSpPr>
        <p:spPr>
          <a:xfrm>
            <a:off x="272076" y="3167156"/>
            <a:ext cx="11545197" cy="7123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600" dirty="0" smtClean="0"/>
              <a:t>Candidates given 10 minutes to read </a:t>
            </a:r>
            <a:r>
              <a:rPr lang="en-GB" sz="3600" dirty="0"/>
              <a:t>a </a:t>
            </a:r>
            <a:r>
              <a:rPr lang="en-GB" sz="3600" u="sng" dirty="0"/>
              <a:t>country </a:t>
            </a:r>
            <a:r>
              <a:rPr lang="en-GB" sz="3600" u="sng" dirty="0" smtClean="0"/>
              <a:t>profile</a:t>
            </a:r>
            <a:r>
              <a:rPr lang="en-GB" sz="3600" dirty="0"/>
              <a:t> </a:t>
            </a:r>
            <a:r>
              <a:rPr lang="en-GB" sz="3600" dirty="0" smtClean="0"/>
              <a:t>- they </a:t>
            </a:r>
            <a:r>
              <a:rPr lang="en-GB" sz="3600" dirty="0"/>
              <a:t>are told they will deliver a short presentation and have a discussion about the </a:t>
            </a:r>
            <a:r>
              <a:rPr lang="en-GB" sz="3600" dirty="0" smtClean="0"/>
              <a:t>country later.  </a:t>
            </a:r>
            <a:endParaRPr lang="en-GB" sz="3600" dirty="0"/>
          </a:p>
        </p:txBody>
      </p:sp>
      <p:pic>
        <p:nvPicPr>
          <p:cNvPr id="6" name="Picture 5"/>
          <p:cNvPicPr>
            <a:picLocks noChangeAspect="1"/>
          </p:cNvPicPr>
          <p:nvPr/>
        </p:nvPicPr>
        <p:blipFill>
          <a:blip r:embed="rId2"/>
          <a:stretch>
            <a:fillRect/>
          </a:stretch>
        </p:blipFill>
        <p:spPr>
          <a:xfrm>
            <a:off x="10411968" y="0"/>
            <a:ext cx="1780032" cy="890016"/>
          </a:xfrm>
          <a:prstGeom prst="rect">
            <a:avLst/>
          </a:prstGeom>
        </p:spPr>
      </p:pic>
    </p:spTree>
    <p:extLst>
      <p:ext uri="{BB962C8B-B14F-4D97-AF65-F5344CB8AC3E}">
        <p14:creationId xmlns:p14="http://schemas.microsoft.com/office/powerpoint/2010/main" val="14259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334" y="103909"/>
            <a:ext cx="10353762" cy="970450"/>
          </a:xfrm>
        </p:spPr>
        <p:txBody>
          <a:bodyPr/>
          <a:lstStyle/>
          <a:p>
            <a:r>
              <a:rPr lang="en-GB" b="1" u="sng" dirty="0" smtClean="0"/>
              <a:t>Country profiles</a:t>
            </a:r>
            <a:endParaRPr lang="en-GB" b="1" u="sng" dirty="0"/>
          </a:p>
        </p:txBody>
      </p:sp>
      <p:pic>
        <p:nvPicPr>
          <p:cNvPr id="4" name="Picture 3"/>
          <p:cNvPicPr>
            <a:picLocks noChangeAspect="1"/>
          </p:cNvPicPr>
          <p:nvPr/>
        </p:nvPicPr>
        <p:blipFill>
          <a:blip r:embed="rId2"/>
          <a:stretch>
            <a:fillRect/>
          </a:stretch>
        </p:blipFill>
        <p:spPr>
          <a:xfrm>
            <a:off x="890016" y="1354372"/>
            <a:ext cx="4255008" cy="5057678"/>
          </a:xfrm>
          <a:prstGeom prst="rect">
            <a:avLst/>
          </a:prstGeom>
        </p:spPr>
      </p:pic>
      <p:pic>
        <p:nvPicPr>
          <p:cNvPr id="6" name="Picture 5"/>
          <p:cNvPicPr>
            <a:picLocks noChangeAspect="1"/>
          </p:cNvPicPr>
          <p:nvPr/>
        </p:nvPicPr>
        <p:blipFill rotWithShape="1">
          <a:blip r:embed="rId3"/>
          <a:srcRect l="34811" t="24870" r="33294" b="11091"/>
          <a:stretch/>
        </p:blipFill>
        <p:spPr>
          <a:xfrm>
            <a:off x="6767096" y="1355058"/>
            <a:ext cx="4476682" cy="5056992"/>
          </a:xfrm>
          <a:prstGeom prst="rect">
            <a:avLst/>
          </a:prstGeom>
        </p:spPr>
      </p:pic>
    </p:spTree>
    <p:extLst>
      <p:ext uri="{BB962C8B-B14F-4D97-AF65-F5344CB8AC3E}">
        <p14:creationId xmlns:p14="http://schemas.microsoft.com/office/powerpoint/2010/main" val="12247734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1046</TotalTime>
  <Words>1553</Words>
  <Application>Microsoft Office PowerPoint</Application>
  <PresentationFormat>Widescreen</PresentationFormat>
  <Paragraphs>151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Calisto MT</vt:lpstr>
      <vt:lpstr>Trebuchet MS</vt:lpstr>
      <vt:lpstr>Wingdings 2</vt:lpstr>
      <vt:lpstr>Slate</vt:lpstr>
      <vt:lpstr>Speaking Test Development in English for Academic Purposes</vt:lpstr>
      <vt:lpstr>Contents</vt:lpstr>
      <vt:lpstr>The test</vt:lpstr>
      <vt:lpstr>Overview of study</vt:lpstr>
      <vt:lpstr>Approach to speaking test design</vt:lpstr>
      <vt:lpstr>Test overview</vt:lpstr>
      <vt:lpstr>Test overview</vt:lpstr>
      <vt:lpstr>Test procedure</vt:lpstr>
      <vt:lpstr>Country profiles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 assertion </vt:lpstr>
      <vt:lpstr>PowerPoint Presentation</vt:lpstr>
      <vt:lpstr>PowerPoint Presentation</vt:lpstr>
      <vt:lpstr>PowerPoint Presentation</vt:lpstr>
      <vt:lpstr>PowerPoint Presentation</vt:lpstr>
      <vt:lpstr>Summary - theses of test</vt:lpstr>
      <vt:lpstr>Research questions</vt:lpstr>
      <vt:lpstr>Is the test any useful?</vt:lpstr>
      <vt:lpstr>PowerPoint Presentation</vt:lpstr>
      <vt:lpstr>PowerPoint Presentation</vt:lpstr>
      <vt:lpstr>PowerPoint Presentation</vt:lpstr>
      <vt:lpstr>PowerPoint Presentation</vt:lpstr>
      <vt:lpstr>PowerPoint Presentation</vt:lpstr>
      <vt:lpstr>Reflections/findings</vt:lpstr>
      <vt:lpstr>References</vt:lpstr>
      <vt:lpstr>Thanks for listening!</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Speaking test development in English for Academic Purposes: A pilot study</dc:title>
  <dc:creator>Rupert Williams</dc:creator>
  <cp:lastModifiedBy>Rupert Williams</cp:lastModifiedBy>
  <cp:revision>85</cp:revision>
  <dcterms:created xsi:type="dcterms:W3CDTF">2019-11-18T13:33:39Z</dcterms:created>
  <dcterms:modified xsi:type="dcterms:W3CDTF">2019-12-12T16:37:59Z</dcterms:modified>
</cp:coreProperties>
</file>