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89" r:id="rId4"/>
    <p:sldId id="287" r:id="rId5"/>
    <p:sldId id="258" r:id="rId6"/>
    <p:sldId id="295" r:id="rId7"/>
    <p:sldId id="288" r:id="rId8"/>
    <p:sldId id="290" r:id="rId9"/>
    <p:sldId id="291" r:id="rId10"/>
    <p:sldId id="292" r:id="rId11"/>
    <p:sldId id="278" r:id="rId12"/>
    <p:sldId id="279" r:id="rId13"/>
    <p:sldId id="297" r:id="rId14"/>
    <p:sldId id="296" r:id="rId15"/>
    <p:sldId id="299" r:id="rId16"/>
    <p:sldId id="280" r:id="rId17"/>
    <p:sldId id="281" r:id="rId18"/>
    <p:sldId id="298" r:id="rId19"/>
    <p:sldId id="282" r:id="rId20"/>
  </p:sldIdLst>
  <p:sldSz cx="9144000" cy="6858000" type="screen4x3"/>
  <p:notesSz cx="6858000" cy="1504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ith George-Briant" initials="KG" lastIdx="6" clrIdx="0">
    <p:extLst>
      <p:ext uri="{19B8F6BF-5375-455C-9EA6-DF929625EA0E}">
        <p15:presenceInfo xmlns:p15="http://schemas.microsoft.com/office/powerpoint/2012/main" userId="S::kmg11@st-andrews.ac.uk::885577e7-c9c9-404c-b35f-b3a707f443fd" providerId="AD"/>
      </p:ext>
    </p:extLst>
  </p:cmAuthor>
  <p:cmAuthor id="2" name="Jane Brooks" initials="JB" lastIdx="3" clrIdx="1">
    <p:extLst>
      <p:ext uri="{19B8F6BF-5375-455C-9EA6-DF929625EA0E}">
        <p15:presenceInfo xmlns:p15="http://schemas.microsoft.com/office/powerpoint/2012/main" userId="S::ajb31@st-andrews.ac.uk::5a699e07-b86e-4629-bf52-cd4804ff4f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CC8A4-3FBC-24DA-3C74-F5B488EE6112}" v="474" dt="2020-05-01T12:28:38.934"/>
    <p1510:client id="{30962A5B-7F7A-62A1-23DE-6F2FD6F36BE6}" v="332" dt="2020-04-30T09:25:13.464"/>
    <p1510:client id="{38230460-0328-406B-FA36-996A1AD89982}" v="572" dt="2020-04-27T21:08:27.695"/>
    <p1510:client id="{6B0EA902-A148-091D-8A4C-4515D3B919C7}" v="268" dt="2020-04-29T21:07:01.425"/>
    <p1510:client id="{91805D51-EC77-9534-7AB3-D2E199CAB1D2}" v="232" dt="2020-05-01T11:07:19.862"/>
    <p1510:client id="{D936487E-80DA-47E9-E031-A06B8954FDD4}" v="42" dt="2020-04-28T09:30:13.304"/>
    <p1510:client id="{D9FE267C-A20C-8D99-7767-FE74DFCAF6BC}" v="269" dt="2020-04-30T14:57:30.031"/>
    <p1510:client id="{F8652F0A-F176-6321-EAB8-7CCD7B07CF92}" v="3542" dt="2020-04-30T22:10:1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0CC0A-1B37-4B53-B12B-1F38FE9D96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DF9A8FE-0B58-4B8C-87F4-B31732367F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rial" panose="020B0604020202020204"/>
            </a:rPr>
            <a:t>Online teaching &amp; learning</a:t>
          </a:r>
          <a:endParaRPr lang="en-US"/>
        </a:p>
      </dgm:t>
    </dgm:pt>
    <dgm:pt modelId="{E219B332-F7AF-4C69-8CD9-93267FC26F90}" type="parTrans" cxnId="{EAAC7461-CF1A-47F6-BE4A-1FF31AB2922E}">
      <dgm:prSet/>
      <dgm:spPr/>
      <dgm:t>
        <a:bodyPr/>
        <a:lstStyle/>
        <a:p>
          <a:endParaRPr lang="en-US"/>
        </a:p>
      </dgm:t>
    </dgm:pt>
    <dgm:pt modelId="{8D2CB495-1BF7-4EE3-99C1-635CDFAAC0AF}" type="sibTrans" cxnId="{EAAC7461-CF1A-47F6-BE4A-1FF31AB2922E}">
      <dgm:prSet/>
      <dgm:spPr/>
      <dgm:t>
        <a:bodyPr/>
        <a:lstStyle/>
        <a:p>
          <a:endParaRPr lang="en-US"/>
        </a:p>
      </dgm:t>
    </dgm:pt>
    <dgm:pt modelId="{7346F9A8-9EF3-4FC0-83BB-5CD0905F46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rial" panose="020B0604020202020204"/>
            </a:rPr>
            <a:t>Building learning communities</a:t>
          </a:r>
          <a:endParaRPr lang="en-US"/>
        </a:p>
      </dgm:t>
    </dgm:pt>
    <dgm:pt modelId="{866D5079-19A6-474E-AC14-BFA5D8A3060D}" type="parTrans" cxnId="{60A5E3E1-709B-4075-A957-2B3E4D917D6E}">
      <dgm:prSet/>
      <dgm:spPr/>
      <dgm:t>
        <a:bodyPr/>
        <a:lstStyle/>
        <a:p>
          <a:endParaRPr lang="en-US"/>
        </a:p>
      </dgm:t>
    </dgm:pt>
    <dgm:pt modelId="{99123D31-F2EB-4DBC-BC5B-5E0B20E1D74E}" type="sibTrans" cxnId="{60A5E3E1-709B-4075-A957-2B3E4D917D6E}">
      <dgm:prSet/>
      <dgm:spPr/>
      <dgm:t>
        <a:bodyPr/>
        <a:lstStyle/>
        <a:p>
          <a:endParaRPr lang="en-US"/>
        </a:p>
      </dgm:t>
    </dgm:pt>
    <dgm:pt modelId="{6EA26F96-4FBF-4949-8D80-901EB104BAD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Arial" panose="020B0604020202020204"/>
            </a:rPr>
            <a:t>Tentative conclusions</a:t>
          </a:r>
          <a:endParaRPr lang="en-US"/>
        </a:p>
      </dgm:t>
    </dgm:pt>
    <dgm:pt modelId="{0505F77A-6DEE-4967-B231-AEF5F789226A}" type="parTrans" cxnId="{ECA08C00-90D6-4CFF-948C-D7A5D67714C6}">
      <dgm:prSet/>
      <dgm:spPr/>
      <dgm:t>
        <a:bodyPr/>
        <a:lstStyle/>
        <a:p>
          <a:endParaRPr lang="en-US"/>
        </a:p>
      </dgm:t>
    </dgm:pt>
    <dgm:pt modelId="{117AEAD3-5A8D-4655-A893-7341E4693667}" type="sibTrans" cxnId="{ECA08C00-90D6-4CFF-948C-D7A5D67714C6}">
      <dgm:prSet/>
      <dgm:spPr/>
      <dgm:t>
        <a:bodyPr/>
        <a:lstStyle/>
        <a:p>
          <a:endParaRPr lang="en-US"/>
        </a:p>
      </dgm:t>
    </dgm:pt>
    <dgm:pt modelId="{43410F8D-2B0A-49C0-995D-B9E6BF885DAC}" type="pres">
      <dgm:prSet presAssocID="{0770CC0A-1B37-4B53-B12B-1F38FE9D96AF}" presName="root" presStyleCnt="0">
        <dgm:presLayoutVars>
          <dgm:dir/>
          <dgm:resizeHandles val="exact"/>
        </dgm:presLayoutVars>
      </dgm:prSet>
      <dgm:spPr/>
    </dgm:pt>
    <dgm:pt modelId="{0FA1F1DB-1F67-42DF-A3E4-2DE15A3441C2}" type="pres">
      <dgm:prSet presAssocID="{CDF9A8FE-0B58-4B8C-87F4-B31732367F21}" presName="compNode" presStyleCnt="0"/>
      <dgm:spPr/>
    </dgm:pt>
    <dgm:pt modelId="{341C712C-D4AA-4A6A-9FCE-FFE965B93200}" type="pres">
      <dgm:prSet presAssocID="{CDF9A8FE-0B58-4B8C-87F4-B31732367F21}" presName="bgRect" presStyleLbl="bgShp" presStyleIdx="0" presStyleCnt="3"/>
      <dgm:spPr/>
    </dgm:pt>
    <dgm:pt modelId="{4B3ADCD2-2D0B-475C-98DD-100F5901F59E}" type="pres">
      <dgm:prSet presAssocID="{CDF9A8FE-0B58-4B8C-87F4-B31732367F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1CFEA0C-806A-4504-80D3-300A508F1BA4}" type="pres">
      <dgm:prSet presAssocID="{CDF9A8FE-0B58-4B8C-87F4-B31732367F21}" presName="spaceRect" presStyleCnt="0"/>
      <dgm:spPr/>
    </dgm:pt>
    <dgm:pt modelId="{3EB43EE7-46E3-4A87-910A-45DED5C55E44}" type="pres">
      <dgm:prSet presAssocID="{CDF9A8FE-0B58-4B8C-87F4-B31732367F21}" presName="parTx" presStyleLbl="revTx" presStyleIdx="0" presStyleCnt="3">
        <dgm:presLayoutVars>
          <dgm:chMax val="0"/>
          <dgm:chPref val="0"/>
        </dgm:presLayoutVars>
      </dgm:prSet>
      <dgm:spPr/>
    </dgm:pt>
    <dgm:pt modelId="{5F93659F-8277-4A35-B5DF-C56736D2FCC6}" type="pres">
      <dgm:prSet presAssocID="{8D2CB495-1BF7-4EE3-99C1-635CDFAAC0AF}" presName="sibTrans" presStyleCnt="0"/>
      <dgm:spPr/>
    </dgm:pt>
    <dgm:pt modelId="{FCB10841-96AF-42AB-96D9-77474641403B}" type="pres">
      <dgm:prSet presAssocID="{7346F9A8-9EF3-4FC0-83BB-5CD0905F465E}" presName="compNode" presStyleCnt="0"/>
      <dgm:spPr/>
    </dgm:pt>
    <dgm:pt modelId="{55BDE431-C31C-4FCA-98E6-D9D7E4D608AC}" type="pres">
      <dgm:prSet presAssocID="{7346F9A8-9EF3-4FC0-83BB-5CD0905F465E}" presName="bgRect" presStyleLbl="bgShp" presStyleIdx="1" presStyleCnt="3"/>
      <dgm:spPr/>
    </dgm:pt>
    <dgm:pt modelId="{A883676C-99FE-4E77-9944-A95C96809491}" type="pres">
      <dgm:prSet presAssocID="{7346F9A8-9EF3-4FC0-83BB-5CD0905F46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BCFC178-A2D5-4E5A-8DCA-75905C0E1DE3}" type="pres">
      <dgm:prSet presAssocID="{7346F9A8-9EF3-4FC0-83BB-5CD0905F465E}" presName="spaceRect" presStyleCnt="0"/>
      <dgm:spPr/>
    </dgm:pt>
    <dgm:pt modelId="{F11591DE-04DC-424A-BF8B-E096A99F8D36}" type="pres">
      <dgm:prSet presAssocID="{7346F9A8-9EF3-4FC0-83BB-5CD0905F465E}" presName="parTx" presStyleLbl="revTx" presStyleIdx="1" presStyleCnt="3">
        <dgm:presLayoutVars>
          <dgm:chMax val="0"/>
          <dgm:chPref val="0"/>
        </dgm:presLayoutVars>
      </dgm:prSet>
      <dgm:spPr/>
    </dgm:pt>
    <dgm:pt modelId="{09072EA7-F3B0-40FF-94DB-89B325DD9CA0}" type="pres">
      <dgm:prSet presAssocID="{99123D31-F2EB-4DBC-BC5B-5E0B20E1D74E}" presName="sibTrans" presStyleCnt="0"/>
      <dgm:spPr/>
    </dgm:pt>
    <dgm:pt modelId="{A76F6CE3-B703-4D6C-A8A0-91BB579B5E98}" type="pres">
      <dgm:prSet presAssocID="{6EA26F96-4FBF-4949-8D80-901EB104BADF}" presName="compNode" presStyleCnt="0"/>
      <dgm:spPr/>
    </dgm:pt>
    <dgm:pt modelId="{9E880986-9719-4923-BD7C-C8A5027E934C}" type="pres">
      <dgm:prSet presAssocID="{6EA26F96-4FBF-4949-8D80-901EB104BADF}" presName="bgRect" presStyleLbl="bgShp" presStyleIdx="2" presStyleCnt="3"/>
      <dgm:spPr/>
    </dgm:pt>
    <dgm:pt modelId="{107D9DC4-0333-4D10-A3F1-5593251F615E}" type="pres">
      <dgm:prSet presAssocID="{6EA26F96-4FBF-4949-8D80-901EB104BAD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B40A0D6-0831-47C5-AA8F-2C185241BAC5}" type="pres">
      <dgm:prSet presAssocID="{6EA26F96-4FBF-4949-8D80-901EB104BADF}" presName="spaceRect" presStyleCnt="0"/>
      <dgm:spPr/>
    </dgm:pt>
    <dgm:pt modelId="{42D6004A-6A88-49F4-93A0-8A2216C415AF}" type="pres">
      <dgm:prSet presAssocID="{6EA26F96-4FBF-4949-8D80-901EB104BAD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A08C00-90D6-4CFF-948C-D7A5D67714C6}" srcId="{0770CC0A-1B37-4B53-B12B-1F38FE9D96AF}" destId="{6EA26F96-4FBF-4949-8D80-901EB104BADF}" srcOrd="2" destOrd="0" parTransId="{0505F77A-6DEE-4967-B231-AEF5F789226A}" sibTransId="{117AEAD3-5A8D-4655-A893-7341E4693667}"/>
    <dgm:cxn modelId="{8271072D-A1AF-44B6-831F-80111F21B153}" type="presOf" srcId="{7346F9A8-9EF3-4FC0-83BB-5CD0905F465E}" destId="{F11591DE-04DC-424A-BF8B-E096A99F8D36}" srcOrd="0" destOrd="0" presId="urn:microsoft.com/office/officeart/2018/2/layout/IconVerticalSolidList"/>
    <dgm:cxn modelId="{EAAC7461-CF1A-47F6-BE4A-1FF31AB2922E}" srcId="{0770CC0A-1B37-4B53-B12B-1F38FE9D96AF}" destId="{CDF9A8FE-0B58-4B8C-87F4-B31732367F21}" srcOrd="0" destOrd="0" parTransId="{E219B332-F7AF-4C69-8CD9-93267FC26F90}" sibTransId="{8D2CB495-1BF7-4EE3-99C1-635CDFAAC0AF}"/>
    <dgm:cxn modelId="{CE0DF08D-9FC3-46EB-9E51-2FF60C997B58}" type="presOf" srcId="{CDF9A8FE-0B58-4B8C-87F4-B31732367F21}" destId="{3EB43EE7-46E3-4A87-910A-45DED5C55E44}" srcOrd="0" destOrd="0" presId="urn:microsoft.com/office/officeart/2018/2/layout/IconVerticalSolidList"/>
    <dgm:cxn modelId="{B474FBB2-A9D7-45CD-8A89-BD5F72A28F7E}" type="presOf" srcId="{0770CC0A-1B37-4B53-B12B-1F38FE9D96AF}" destId="{43410F8D-2B0A-49C0-995D-B9E6BF885DAC}" srcOrd="0" destOrd="0" presId="urn:microsoft.com/office/officeart/2018/2/layout/IconVerticalSolidList"/>
    <dgm:cxn modelId="{00D936E0-F109-401A-B79A-0C484317CA54}" type="presOf" srcId="{6EA26F96-4FBF-4949-8D80-901EB104BADF}" destId="{42D6004A-6A88-49F4-93A0-8A2216C415AF}" srcOrd="0" destOrd="0" presId="urn:microsoft.com/office/officeart/2018/2/layout/IconVerticalSolidList"/>
    <dgm:cxn modelId="{60A5E3E1-709B-4075-A957-2B3E4D917D6E}" srcId="{0770CC0A-1B37-4B53-B12B-1F38FE9D96AF}" destId="{7346F9A8-9EF3-4FC0-83BB-5CD0905F465E}" srcOrd="1" destOrd="0" parTransId="{866D5079-19A6-474E-AC14-BFA5D8A3060D}" sibTransId="{99123D31-F2EB-4DBC-BC5B-5E0B20E1D74E}"/>
    <dgm:cxn modelId="{F4F65F6B-411B-4937-9AD2-2CA8C06FDAF9}" type="presParOf" srcId="{43410F8D-2B0A-49C0-995D-B9E6BF885DAC}" destId="{0FA1F1DB-1F67-42DF-A3E4-2DE15A3441C2}" srcOrd="0" destOrd="0" presId="urn:microsoft.com/office/officeart/2018/2/layout/IconVerticalSolidList"/>
    <dgm:cxn modelId="{9C29B30D-9CD6-4869-B388-28A86C195C45}" type="presParOf" srcId="{0FA1F1DB-1F67-42DF-A3E4-2DE15A3441C2}" destId="{341C712C-D4AA-4A6A-9FCE-FFE965B93200}" srcOrd="0" destOrd="0" presId="urn:microsoft.com/office/officeart/2018/2/layout/IconVerticalSolidList"/>
    <dgm:cxn modelId="{E4C36A45-EB11-4B86-9A71-24263CE6BAE0}" type="presParOf" srcId="{0FA1F1DB-1F67-42DF-A3E4-2DE15A3441C2}" destId="{4B3ADCD2-2D0B-475C-98DD-100F5901F59E}" srcOrd="1" destOrd="0" presId="urn:microsoft.com/office/officeart/2018/2/layout/IconVerticalSolidList"/>
    <dgm:cxn modelId="{2A0950DD-2C7F-451F-B3D6-3F5E74C12583}" type="presParOf" srcId="{0FA1F1DB-1F67-42DF-A3E4-2DE15A3441C2}" destId="{61CFEA0C-806A-4504-80D3-300A508F1BA4}" srcOrd="2" destOrd="0" presId="urn:microsoft.com/office/officeart/2018/2/layout/IconVerticalSolidList"/>
    <dgm:cxn modelId="{DFA93E7B-9657-467E-B574-47B7B6799BFA}" type="presParOf" srcId="{0FA1F1DB-1F67-42DF-A3E4-2DE15A3441C2}" destId="{3EB43EE7-46E3-4A87-910A-45DED5C55E44}" srcOrd="3" destOrd="0" presId="urn:microsoft.com/office/officeart/2018/2/layout/IconVerticalSolidList"/>
    <dgm:cxn modelId="{4EDF194A-D31C-4BD3-AA29-964197F1BB52}" type="presParOf" srcId="{43410F8D-2B0A-49C0-995D-B9E6BF885DAC}" destId="{5F93659F-8277-4A35-B5DF-C56736D2FCC6}" srcOrd="1" destOrd="0" presId="urn:microsoft.com/office/officeart/2018/2/layout/IconVerticalSolidList"/>
    <dgm:cxn modelId="{54596947-35AF-4C5D-A845-66F8D11C9046}" type="presParOf" srcId="{43410F8D-2B0A-49C0-995D-B9E6BF885DAC}" destId="{FCB10841-96AF-42AB-96D9-77474641403B}" srcOrd="2" destOrd="0" presId="urn:microsoft.com/office/officeart/2018/2/layout/IconVerticalSolidList"/>
    <dgm:cxn modelId="{C052D994-45EC-4F29-8467-370DD940B75B}" type="presParOf" srcId="{FCB10841-96AF-42AB-96D9-77474641403B}" destId="{55BDE431-C31C-4FCA-98E6-D9D7E4D608AC}" srcOrd="0" destOrd="0" presId="urn:microsoft.com/office/officeart/2018/2/layout/IconVerticalSolidList"/>
    <dgm:cxn modelId="{B5E8124F-43C6-4C80-85BA-19BDC5E29F83}" type="presParOf" srcId="{FCB10841-96AF-42AB-96D9-77474641403B}" destId="{A883676C-99FE-4E77-9944-A95C96809491}" srcOrd="1" destOrd="0" presId="urn:microsoft.com/office/officeart/2018/2/layout/IconVerticalSolidList"/>
    <dgm:cxn modelId="{769C2A4C-C4F5-452A-8790-E0D084520C68}" type="presParOf" srcId="{FCB10841-96AF-42AB-96D9-77474641403B}" destId="{FBCFC178-A2D5-4E5A-8DCA-75905C0E1DE3}" srcOrd="2" destOrd="0" presId="urn:microsoft.com/office/officeart/2018/2/layout/IconVerticalSolidList"/>
    <dgm:cxn modelId="{1C752DDE-1BC7-4675-9659-952DB2CE46CC}" type="presParOf" srcId="{FCB10841-96AF-42AB-96D9-77474641403B}" destId="{F11591DE-04DC-424A-BF8B-E096A99F8D36}" srcOrd="3" destOrd="0" presId="urn:microsoft.com/office/officeart/2018/2/layout/IconVerticalSolidList"/>
    <dgm:cxn modelId="{B56E46DB-CF21-423A-87C5-60DC31898D5B}" type="presParOf" srcId="{43410F8D-2B0A-49C0-995D-B9E6BF885DAC}" destId="{09072EA7-F3B0-40FF-94DB-89B325DD9CA0}" srcOrd="3" destOrd="0" presId="urn:microsoft.com/office/officeart/2018/2/layout/IconVerticalSolidList"/>
    <dgm:cxn modelId="{E84E0BEB-5B29-41D9-B27E-DEC88A3DF097}" type="presParOf" srcId="{43410F8D-2B0A-49C0-995D-B9E6BF885DAC}" destId="{A76F6CE3-B703-4D6C-A8A0-91BB579B5E98}" srcOrd="4" destOrd="0" presId="urn:microsoft.com/office/officeart/2018/2/layout/IconVerticalSolidList"/>
    <dgm:cxn modelId="{50590EAB-73B7-4B77-BFDC-80D0F05649D3}" type="presParOf" srcId="{A76F6CE3-B703-4D6C-A8A0-91BB579B5E98}" destId="{9E880986-9719-4923-BD7C-C8A5027E934C}" srcOrd="0" destOrd="0" presId="urn:microsoft.com/office/officeart/2018/2/layout/IconVerticalSolidList"/>
    <dgm:cxn modelId="{81CA09CB-DDD5-4253-900B-2197387BD4A2}" type="presParOf" srcId="{A76F6CE3-B703-4D6C-A8A0-91BB579B5E98}" destId="{107D9DC4-0333-4D10-A3F1-5593251F615E}" srcOrd="1" destOrd="0" presId="urn:microsoft.com/office/officeart/2018/2/layout/IconVerticalSolidList"/>
    <dgm:cxn modelId="{62A7E85C-3BFE-4166-9658-98BE106C054D}" type="presParOf" srcId="{A76F6CE3-B703-4D6C-A8A0-91BB579B5E98}" destId="{CB40A0D6-0831-47C5-AA8F-2C185241BAC5}" srcOrd="2" destOrd="0" presId="urn:microsoft.com/office/officeart/2018/2/layout/IconVerticalSolidList"/>
    <dgm:cxn modelId="{EAEEFE0F-03B1-4F1D-A9EB-3990B8A6400B}" type="presParOf" srcId="{A76F6CE3-B703-4D6C-A8A0-91BB579B5E98}" destId="{42D6004A-6A88-49F4-93A0-8A2216C415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CBEA5-C660-47B0-94BE-2EF31DA05D0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E29647-A5BE-457C-88B3-9915D3E43785}">
      <dgm:prSet phldrT="[Text]" phldr="0"/>
      <dgm:spPr/>
      <dgm:t>
        <a:bodyPr/>
        <a:lstStyle/>
        <a:p>
          <a:r>
            <a:rPr lang="en-US">
              <a:latin typeface="Arial" panose="020B0604020202020204"/>
            </a:rPr>
            <a:t>Compliment</a:t>
          </a:r>
          <a:endParaRPr lang="en-US"/>
        </a:p>
      </dgm:t>
    </dgm:pt>
    <dgm:pt modelId="{3A2D5E11-F0DB-4B75-B284-7336A097727F}" type="parTrans" cxnId="{E6B66237-3C80-46AD-9CF9-5DC7C86EC2FE}">
      <dgm:prSet/>
      <dgm:spPr/>
      <dgm:t>
        <a:bodyPr/>
        <a:lstStyle/>
        <a:p>
          <a:endParaRPr lang="en-US"/>
        </a:p>
      </dgm:t>
    </dgm:pt>
    <dgm:pt modelId="{AD59B7A8-DE9C-4BB5-A10D-336E7A40CBF7}" type="sibTrans" cxnId="{E6B66237-3C80-46AD-9CF9-5DC7C86EC2FE}">
      <dgm:prSet/>
      <dgm:spPr/>
      <dgm:t>
        <a:bodyPr/>
        <a:lstStyle/>
        <a:p>
          <a:endParaRPr lang="en-US"/>
        </a:p>
      </dgm:t>
    </dgm:pt>
    <dgm:pt modelId="{79BDC30A-B5AE-4642-A105-57250EAB158E}">
      <dgm:prSet phldrT="[Text]" phldr="0"/>
      <dgm:spPr/>
      <dgm:t>
        <a:bodyPr/>
        <a:lstStyle/>
        <a:p>
          <a:r>
            <a:rPr lang="en-US">
              <a:latin typeface="Arial" panose="020B0604020202020204"/>
            </a:rPr>
            <a:t>Comment</a:t>
          </a:r>
          <a:endParaRPr lang="en-US"/>
        </a:p>
      </dgm:t>
    </dgm:pt>
    <dgm:pt modelId="{4F4A471D-3D0C-472F-AD95-3F2E05B5B005}" type="parTrans" cxnId="{E351361D-B67F-4617-8046-9205666B49CF}">
      <dgm:prSet/>
      <dgm:spPr/>
      <dgm:t>
        <a:bodyPr/>
        <a:lstStyle/>
        <a:p>
          <a:endParaRPr lang="en-US"/>
        </a:p>
      </dgm:t>
    </dgm:pt>
    <dgm:pt modelId="{F37CCBC1-93B2-4849-9982-21E5F7FD1536}" type="sibTrans" cxnId="{E351361D-B67F-4617-8046-9205666B49CF}">
      <dgm:prSet/>
      <dgm:spPr/>
      <dgm:t>
        <a:bodyPr/>
        <a:lstStyle/>
        <a:p>
          <a:endParaRPr lang="en-US"/>
        </a:p>
      </dgm:t>
    </dgm:pt>
    <dgm:pt modelId="{CDE01A2F-B7B6-4E3F-BCB9-1041599BF4FF}">
      <dgm:prSet phldrT="[Text]" phldr="0"/>
      <dgm:spPr/>
      <dgm:t>
        <a:bodyPr/>
        <a:lstStyle/>
        <a:p>
          <a:r>
            <a:rPr lang="en-US">
              <a:latin typeface="Arial" panose="020B0604020202020204"/>
            </a:rPr>
            <a:t>Connection</a:t>
          </a:r>
          <a:endParaRPr lang="en-US"/>
        </a:p>
      </dgm:t>
    </dgm:pt>
    <dgm:pt modelId="{F33D6E8C-C621-4CCB-9CC5-41CFFBA26782}" type="parTrans" cxnId="{6D32191F-7B64-4211-9C9B-19AD542A39D8}">
      <dgm:prSet/>
      <dgm:spPr/>
      <dgm:t>
        <a:bodyPr/>
        <a:lstStyle/>
        <a:p>
          <a:endParaRPr lang="en-US"/>
        </a:p>
      </dgm:t>
    </dgm:pt>
    <dgm:pt modelId="{DB30D8EE-A3EF-495C-8288-0BAA81001750}" type="sibTrans" cxnId="{6D32191F-7B64-4211-9C9B-19AD542A39D8}">
      <dgm:prSet/>
      <dgm:spPr/>
      <dgm:t>
        <a:bodyPr/>
        <a:lstStyle/>
        <a:p>
          <a:endParaRPr lang="en-US"/>
        </a:p>
      </dgm:t>
    </dgm:pt>
    <dgm:pt modelId="{2DF64B5F-FE8B-43E8-95C2-6BD5533CBAB4}">
      <dgm:prSet phldrT="[Text]" phldr="0"/>
      <dgm:spPr/>
      <dgm:t>
        <a:bodyPr/>
        <a:lstStyle/>
        <a:p>
          <a:r>
            <a:rPr lang="en-US">
              <a:latin typeface="Arial" panose="020B0604020202020204"/>
            </a:rPr>
            <a:t>Question</a:t>
          </a:r>
          <a:endParaRPr lang="en-US"/>
        </a:p>
      </dgm:t>
    </dgm:pt>
    <dgm:pt modelId="{306498DA-903D-4E2E-B58B-DF9B45CCCCA7}" type="parTrans" cxnId="{817D780B-1B4A-43A5-AE20-D3E005B18172}">
      <dgm:prSet/>
      <dgm:spPr/>
      <dgm:t>
        <a:bodyPr/>
        <a:lstStyle/>
        <a:p>
          <a:endParaRPr lang="en-US"/>
        </a:p>
      </dgm:t>
    </dgm:pt>
    <dgm:pt modelId="{B8421426-FB70-4B55-9A98-6E841FD280ED}" type="sibTrans" cxnId="{817D780B-1B4A-43A5-AE20-D3E005B18172}">
      <dgm:prSet/>
      <dgm:spPr/>
      <dgm:t>
        <a:bodyPr/>
        <a:lstStyle/>
        <a:p>
          <a:endParaRPr lang="en-US"/>
        </a:p>
      </dgm:t>
    </dgm:pt>
    <dgm:pt modelId="{8E356858-8D71-4B18-8CD2-0D3DF52FFCCA}" type="pres">
      <dgm:prSet presAssocID="{F43CBEA5-C660-47B0-94BE-2EF31DA05D04}" presName="Name0" presStyleCnt="0">
        <dgm:presLayoutVars>
          <dgm:dir/>
          <dgm:resizeHandles val="exact"/>
        </dgm:presLayoutVars>
      </dgm:prSet>
      <dgm:spPr/>
    </dgm:pt>
    <dgm:pt modelId="{968E172E-B206-4057-81EC-F17E9CB544F2}" type="pres">
      <dgm:prSet presAssocID="{F43CBEA5-C660-47B0-94BE-2EF31DA05D04}" presName="cycle" presStyleCnt="0"/>
      <dgm:spPr/>
    </dgm:pt>
    <dgm:pt modelId="{C7BEE3C2-4419-4648-8D05-85AA979F24E3}" type="pres">
      <dgm:prSet presAssocID="{1DE29647-A5BE-457C-88B3-9915D3E43785}" presName="nodeFirstNode" presStyleLbl="node1" presStyleIdx="0" presStyleCnt="4">
        <dgm:presLayoutVars>
          <dgm:bulletEnabled val="1"/>
        </dgm:presLayoutVars>
      </dgm:prSet>
      <dgm:spPr/>
    </dgm:pt>
    <dgm:pt modelId="{DD13221D-B33D-44D9-B9F0-2898FC625EC2}" type="pres">
      <dgm:prSet presAssocID="{AD59B7A8-DE9C-4BB5-A10D-336E7A40CBF7}" presName="sibTransFirstNode" presStyleLbl="bgShp" presStyleIdx="0" presStyleCnt="1"/>
      <dgm:spPr/>
    </dgm:pt>
    <dgm:pt modelId="{92511645-DFA6-40E7-9B95-FF9ED024F1B8}" type="pres">
      <dgm:prSet presAssocID="{79BDC30A-B5AE-4642-A105-57250EAB158E}" presName="nodeFollowingNodes" presStyleLbl="node1" presStyleIdx="1" presStyleCnt="4">
        <dgm:presLayoutVars>
          <dgm:bulletEnabled val="1"/>
        </dgm:presLayoutVars>
      </dgm:prSet>
      <dgm:spPr/>
    </dgm:pt>
    <dgm:pt modelId="{F3703683-033E-49A8-A342-80AAE69C148E}" type="pres">
      <dgm:prSet presAssocID="{CDE01A2F-B7B6-4E3F-BCB9-1041599BF4FF}" presName="nodeFollowingNodes" presStyleLbl="node1" presStyleIdx="2" presStyleCnt="4">
        <dgm:presLayoutVars>
          <dgm:bulletEnabled val="1"/>
        </dgm:presLayoutVars>
      </dgm:prSet>
      <dgm:spPr/>
    </dgm:pt>
    <dgm:pt modelId="{F1592E80-F189-46BA-BADF-22B4FD4495F5}" type="pres">
      <dgm:prSet presAssocID="{2DF64B5F-FE8B-43E8-95C2-6BD5533CBAB4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817D780B-1B4A-43A5-AE20-D3E005B18172}" srcId="{F43CBEA5-C660-47B0-94BE-2EF31DA05D04}" destId="{2DF64B5F-FE8B-43E8-95C2-6BD5533CBAB4}" srcOrd="3" destOrd="0" parTransId="{306498DA-903D-4E2E-B58B-DF9B45CCCCA7}" sibTransId="{B8421426-FB70-4B55-9A98-6E841FD280ED}"/>
    <dgm:cxn modelId="{CBCEA90E-1BDC-4A88-A594-0941D4E29C67}" type="presOf" srcId="{CDE01A2F-B7B6-4E3F-BCB9-1041599BF4FF}" destId="{F3703683-033E-49A8-A342-80AAE69C148E}" srcOrd="0" destOrd="0" presId="urn:microsoft.com/office/officeart/2005/8/layout/cycle3"/>
    <dgm:cxn modelId="{E351361D-B67F-4617-8046-9205666B49CF}" srcId="{F43CBEA5-C660-47B0-94BE-2EF31DA05D04}" destId="{79BDC30A-B5AE-4642-A105-57250EAB158E}" srcOrd="1" destOrd="0" parTransId="{4F4A471D-3D0C-472F-AD95-3F2E05B5B005}" sibTransId="{F37CCBC1-93B2-4849-9982-21E5F7FD1536}"/>
    <dgm:cxn modelId="{6D32191F-7B64-4211-9C9B-19AD542A39D8}" srcId="{F43CBEA5-C660-47B0-94BE-2EF31DA05D04}" destId="{CDE01A2F-B7B6-4E3F-BCB9-1041599BF4FF}" srcOrd="2" destOrd="0" parTransId="{F33D6E8C-C621-4CCB-9CC5-41CFFBA26782}" sibTransId="{DB30D8EE-A3EF-495C-8288-0BAA81001750}"/>
    <dgm:cxn modelId="{E6B66237-3C80-46AD-9CF9-5DC7C86EC2FE}" srcId="{F43CBEA5-C660-47B0-94BE-2EF31DA05D04}" destId="{1DE29647-A5BE-457C-88B3-9915D3E43785}" srcOrd="0" destOrd="0" parTransId="{3A2D5E11-F0DB-4B75-B284-7336A097727F}" sibTransId="{AD59B7A8-DE9C-4BB5-A10D-336E7A40CBF7}"/>
    <dgm:cxn modelId="{626DFB5E-BF16-454B-9B45-393E95F7B3F6}" type="presOf" srcId="{79BDC30A-B5AE-4642-A105-57250EAB158E}" destId="{92511645-DFA6-40E7-9B95-FF9ED024F1B8}" srcOrd="0" destOrd="0" presId="urn:microsoft.com/office/officeart/2005/8/layout/cycle3"/>
    <dgm:cxn modelId="{97481257-1CB4-4462-B4A1-692A0E8AEA85}" type="presOf" srcId="{AD59B7A8-DE9C-4BB5-A10D-336E7A40CBF7}" destId="{DD13221D-B33D-44D9-B9F0-2898FC625EC2}" srcOrd="0" destOrd="0" presId="urn:microsoft.com/office/officeart/2005/8/layout/cycle3"/>
    <dgm:cxn modelId="{15D8FB8C-820C-4D62-804F-97948DF3436E}" type="presOf" srcId="{1DE29647-A5BE-457C-88B3-9915D3E43785}" destId="{C7BEE3C2-4419-4648-8D05-85AA979F24E3}" srcOrd="0" destOrd="0" presId="urn:microsoft.com/office/officeart/2005/8/layout/cycle3"/>
    <dgm:cxn modelId="{CDE1D096-C807-4FFB-B973-D49FA55F44BE}" type="presOf" srcId="{2DF64B5F-FE8B-43E8-95C2-6BD5533CBAB4}" destId="{F1592E80-F189-46BA-BADF-22B4FD4495F5}" srcOrd="0" destOrd="0" presId="urn:microsoft.com/office/officeart/2005/8/layout/cycle3"/>
    <dgm:cxn modelId="{46CA6298-38EB-47EC-B084-6B8365DE8B1F}" type="presOf" srcId="{F43CBEA5-C660-47B0-94BE-2EF31DA05D04}" destId="{8E356858-8D71-4B18-8CD2-0D3DF52FFCCA}" srcOrd="0" destOrd="0" presId="urn:microsoft.com/office/officeart/2005/8/layout/cycle3"/>
    <dgm:cxn modelId="{9C6095B8-CA47-453F-8116-A4A9B4EDDC55}" type="presParOf" srcId="{8E356858-8D71-4B18-8CD2-0D3DF52FFCCA}" destId="{968E172E-B206-4057-81EC-F17E9CB544F2}" srcOrd="0" destOrd="0" presId="urn:microsoft.com/office/officeart/2005/8/layout/cycle3"/>
    <dgm:cxn modelId="{6640330B-B490-4CA9-A657-AD714CDFFF90}" type="presParOf" srcId="{968E172E-B206-4057-81EC-F17E9CB544F2}" destId="{C7BEE3C2-4419-4648-8D05-85AA979F24E3}" srcOrd="0" destOrd="0" presId="urn:microsoft.com/office/officeart/2005/8/layout/cycle3"/>
    <dgm:cxn modelId="{CBCB3B76-A11A-46AC-8C74-3AD701C6D9C0}" type="presParOf" srcId="{968E172E-B206-4057-81EC-F17E9CB544F2}" destId="{DD13221D-B33D-44D9-B9F0-2898FC625EC2}" srcOrd="1" destOrd="0" presId="urn:microsoft.com/office/officeart/2005/8/layout/cycle3"/>
    <dgm:cxn modelId="{161F7ADC-544C-4E38-B406-CD3DC40D1C86}" type="presParOf" srcId="{968E172E-B206-4057-81EC-F17E9CB544F2}" destId="{92511645-DFA6-40E7-9B95-FF9ED024F1B8}" srcOrd="2" destOrd="0" presId="urn:microsoft.com/office/officeart/2005/8/layout/cycle3"/>
    <dgm:cxn modelId="{C8BC07B8-E001-4459-9B20-0B4EE6FB5DCE}" type="presParOf" srcId="{968E172E-B206-4057-81EC-F17E9CB544F2}" destId="{F3703683-033E-49A8-A342-80AAE69C148E}" srcOrd="3" destOrd="0" presId="urn:microsoft.com/office/officeart/2005/8/layout/cycle3"/>
    <dgm:cxn modelId="{AC9D26A7-1BE5-475F-B121-FE04BB2124F4}" type="presParOf" srcId="{968E172E-B206-4057-81EC-F17E9CB544F2}" destId="{F1592E80-F189-46BA-BADF-22B4FD4495F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C712C-D4AA-4A6A-9FCE-FFE965B93200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DCD2-2D0B-475C-98DD-100F5901F59E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43EE7-46E3-4A87-910A-45DED5C55E44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" panose="020B0604020202020204"/>
            </a:rPr>
            <a:t>Online teaching &amp; learning</a:t>
          </a:r>
          <a:endParaRPr lang="en-US" sz="2500" kern="1200"/>
        </a:p>
      </dsp:txBody>
      <dsp:txXfrm>
        <a:off x="1435988" y="531"/>
        <a:ext cx="6450711" cy="1243280"/>
      </dsp:txXfrm>
    </dsp:sp>
    <dsp:sp modelId="{55BDE431-C31C-4FCA-98E6-D9D7E4D608AC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676C-99FE-4E77-9944-A95C96809491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591DE-04DC-424A-BF8B-E096A99F8D36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" panose="020B0604020202020204"/>
            </a:rPr>
            <a:t>Building learning communities</a:t>
          </a:r>
          <a:endParaRPr lang="en-US" sz="2500" kern="1200"/>
        </a:p>
      </dsp:txBody>
      <dsp:txXfrm>
        <a:off x="1435988" y="1554631"/>
        <a:ext cx="6450711" cy="1243280"/>
      </dsp:txXfrm>
    </dsp:sp>
    <dsp:sp modelId="{9E880986-9719-4923-BD7C-C8A5027E934C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D9DC4-0333-4D10-A3F1-5593251F615E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6004A-6A88-49F4-93A0-8A2216C415AF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" panose="020B0604020202020204"/>
            </a:rPr>
            <a:t>Tentative conclusions</a:t>
          </a:r>
          <a:endParaRPr lang="en-US" sz="2500" kern="1200"/>
        </a:p>
      </dsp:txBody>
      <dsp:txXfrm>
        <a:off x="1435988" y="3108732"/>
        <a:ext cx="6450711" cy="124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221D-B33D-44D9-B9F0-2898FC625EC2}">
      <dsp:nvSpPr>
        <dsp:cNvPr id="0" name=""/>
        <dsp:cNvSpPr/>
      </dsp:nvSpPr>
      <dsp:spPr>
        <a:xfrm>
          <a:off x="287395" y="32001"/>
          <a:ext cx="2085640" cy="2085640"/>
        </a:xfrm>
        <a:prstGeom prst="circularArrow">
          <a:avLst>
            <a:gd name="adj1" fmla="val 4668"/>
            <a:gd name="adj2" fmla="val 272909"/>
            <a:gd name="adj3" fmla="val 13436757"/>
            <a:gd name="adj4" fmla="val 1763257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EE3C2-4419-4648-8D05-85AA979F24E3}">
      <dsp:nvSpPr>
        <dsp:cNvPr id="0" name=""/>
        <dsp:cNvSpPr/>
      </dsp:nvSpPr>
      <dsp:spPr>
        <a:xfrm>
          <a:off x="749545" y="40719"/>
          <a:ext cx="1161340" cy="580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/>
            </a:rPr>
            <a:t>Compliment</a:t>
          </a:r>
          <a:endParaRPr lang="en-US" sz="1400" kern="1200"/>
        </a:p>
      </dsp:txBody>
      <dsp:txXfrm>
        <a:off x="777891" y="69065"/>
        <a:ext cx="1104648" cy="523978"/>
      </dsp:txXfrm>
    </dsp:sp>
    <dsp:sp modelId="{92511645-DFA6-40E7-9B95-FF9ED024F1B8}">
      <dsp:nvSpPr>
        <dsp:cNvPr id="0" name=""/>
        <dsp:cNvSpPr/>
      </dsp:nvSpPr>
      <dsp:spPr>
        <a:xfrm>
          <a:off x="1498429" y="789602"/>
          <a:ext cx="1161340" cy="580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/>
            </a:rPr>
            <a:t>Comment</a:t>
          </a:r>
          <a:endParaRPr lang="en-US" sz="1400" kern="1200"/>
        </a:p>
      </dsp:txBody>
      <dsp:txXfrm>
        <a:off x="1526775" y="817948"/>
        <a:ext cx="1104648" cy="523978"/>
      </dsp:txXfrm>
    </dsp:sp>
    <dsp:sp modelId="{F3703683-033E-49A8-A342-80AAE69C148E}">
      <dsp:nvSpPr>
        <dsp:cNvPr id="0" name=""/>
        <dsp:cNvSpPr/>
      </dsp:nvSpPr>
      <dsp:spPr>
        <a:xfrm>
          <a:off x="749545" y="1538486"/>
          <a:ext cx="1161340" cy="580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/>
            </a:rPr>
            <a:t>Connection</a:t>
          </a:r>
          <a:endParaRPr lang="en-US" sz="1400" kern="1200"/>
        </a:p>
      </dsp:txBody>
      <dsp:txXfrm>
        <a:off x="777891" y="1566832"/>
        <a:ext cx="1104648" cy="523978"/>
      </dsp:txXfrm>
    </dsp:sp>
    <dsp:sp modelId="{F1592E80-F189-46BA-BADF-22B4FD4495F5}">
      <dsp:nvSpPr>
        <dsp:cNvPr id="0" name=""/>
        <dsp:cNvSpPr/>
      </dsp:nvSpPr>
      <dsp:spPr>
        <a:xfrm>
          <a:off x="662" y="789602"/>
          <a:ext cx="1161340" cy="580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/>
            </a:rPr>
            <a:t>Question</a:t>
          </a:r>
          <a:endParaRPr lang="en-US" sz="1400" kern="1200"/>
        </a:p>
      </dsp:txBody>
      <dsp:txXfrm>
        <a:off x="29008" y="817948"/>
        <a:ext cx="1104648" cy="523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2016-32C7-44F4-9DC2-3CF0B000CE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1526-C17D-4DB6-AAC0-1AF1F26EC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7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2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5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6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3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7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3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7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5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1526-C17D-4DB6-AAC0-1AF1F26ECC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6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8027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819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6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1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39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4596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3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1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1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96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323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323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63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0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1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2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peaceartsite.com/sing-7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sme-blog.com/2014/01/27/top-5-benefits-of-cloud-for-your-business/" TargetMode="External"/><Relationship Id="rId4" Type="http://schemas.openxmlformats.org/officeDocument/2006/relationships/hyperlink" Target="https://en.wikipedia.org/wiki/Kiss_(UK_radio_station)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ORKsHr" TargetMode="External"/><Relationship Id="rId2" Type="http://schemas.openxmlformats.org/officeDocument/2006/relationships/hyperlink" Target="https://er.educause.edu/articles/2020/3/the-difference-between-emergency-remote-teaching-and-online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chnowaug15c2.pbworks.com/f/1443408663/phys8.jpg" TargetMode="External"/><Relationship Id="rId4" Type="http://schemas.openxmlformats.org/officeDocument/2006/relationships/hyperlink" Target="http://elementarydigitalcitizenship.weebly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dtfoundations.pressbooks.com/chapter/connectivism-a-learning-theory-for-the-digital-a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20/3/the-difference-between-emergency-remote-teaching-and-online-learning" TargetMode="External"/><Relationship Id="rId2" Type="http://schemas.openxmlformats.org/officeDocument/2006/relationships/hyperlink" Target="https://bryanalexander.org/education-and-technology/flipping-the-higher-ed-new-normal-from-synchronous-to-asynchronous-educ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blogs/2020/4/what-some-students-are-saying-about-the-switch-to-remote-teaching-and-learning" TargetMode="External"/><Relationship Id="rId2" Type="http://schemas.openxmlformats.org/officeDocument/2006/relationships/hyperlink" Target="http://www.open.ac.uk/blogs/innovating/?p=5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email.emeraldinsight.com/?qs=c041b893b577763e81eff1291dcac8cc95995c582efd4787b804894edc6eda7dec2cea064bc8b2bbfda8e08da4a9261ab5745ba68c261fb2" TargetMode="External"/><Relationship Id="rId2" Type="http://schemas.openxmlformats.org/officeDocument/2006/relationships/hyperlink" Target="http://click.email.emeraldinsight.com/?qs=c041b893b577763e93d6ccaec786c251a47cc59d13b89b48825c0acf329e5beea49c56b64299353b99eee51e210b7e4ef2419faf59ab1e3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ck.email.emeraldinsight.com/?qs=c041b893b577763e2fbb9cda3dcb96321c8921e1ea1659488765b58b30fadc249a9602562ebc3ebdf6cec6cdfc8397b894309bf693459f86" TargetMode="External"/><Relationship Id="rId5" Type="http://schemas.openxmlformats.org/officeDocument/2006/relationships/hyperlink" Target="http://click.email.emeraldinsight.com/?qs=c041b893b577763e95401b141db5e0900506fad738bcf383cbbfd2b5b492b7984695aaa5880f632a4240f0f57ab6c3926e850b364b955522" TargetMode="External"/><Relationship Id="rId4" Type="http://schemas.openxmlformats.org/officeDocument/2006/relationships/hyperlink" Target="http://click.email.emeraldinsight.com/?qs=c041b893b577763e77a834c41d472898aa55b70b878640b53585f0295e85a609e1a77773a0ac5efc082b669473c3298a1217cdd346938cf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9173/irrodl.v17i1.2110" TargetMode="External"/><Relationship Id="rId2" Type="http://schemas.openxmlformats.org/officeDocument/2006/relationships/hyperlink" Target="https://www.angelo.edu/instructional-design/online-teaching/section_1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ials.atla.com/proceedings/inde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shift.org/2016/07/how-to-shake-discussion-board-online-class/" TargetMode="External"/><Relationship Id="rId2" Type="http://schemas.openxmlformats.org/officeDocument/2006/relationships/hyperlink" Target="https://www.st-andrews.ac.uk/libr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hyperlink" Target="https://urgencyofteacher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pack.org/" TargetMode="External"/><Relationship Id="rId4" Type="http://schemas.openxmlformats.org/officeDocument/2006/relationships/hyperlink" Target="https://link.springer.com/chapter/10.1007/978-981-287-868-7_1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blog.gov.uk/2016/09/02/dos-and-donts-on-designing-for-accessibility/" TargetMode="External"/><Relationship Id="rId2" Type="http://schemas.openxmlformats.org/officeDocument/2006/relationships/hyperlink" Target="https://onlinelearningconsortium.org/about/olc-awards/excellence-online-teach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diagramDrawing" Target="../diagrams/drawing2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6AB5-0A84-49F7-8DFD-C2DCA80C7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65" y="1380270"/>
            <a:ext cx="8180716" cy="2387600"/>
          </a:xfrm>
        </p:spPr>
        <p:txBody>
          <a:bodyPr/>
          <a:lstStyle/>
          <a:p>
            <a:r>
              <a:rPr lang="en-GB"/>
              <a:t>Online Pedagogy: </a:t>
            </a:r>
            <a:br>
              <a:rPr lang="en-GB"/>
            </a:br>
            <a:r>
              <a:rPr lang="en-GB"/>
              <a:t>Building Learning Communities </a:t>
            </a:r>
            <a:br>
              <a:rPr lang="en-GB"/>
            </a:br>
            <a:endParaRPr lang="en-GB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A4BDD-41E4-4E61-8CF8-268625F52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sz="3200"/>
              <a:t> Kerith George-Briant &amp;</a:t>
            </a:r>
            <a:r>
              <a:rPr lang="en-GB" sz="3200">
                <a:ea typeface="+mn-lt"/>
                <a:cs typeface="+mn-lt"/>
              </a:rPr>
              <a:t> Janie Brooks</a:t>
            </a:r>
            <a:endParaRPr lang="en-GB" sz="3200"/>
          </a:p>
          <a:p>
            <a:endParaRPr lang="en-GB" sz="3200"/>
          </a:p>
          <a:p>
            <a:r>
              <a:rPr lang="en-GB" sz="3200"/>
              <a:t>EAP in the North</a:t>
            </a:r>
            <a:endParaRPr lang="en-GB" sz="3200">
              <a:cs typeface="Arial"/>
            </a:endParaRPr>
          </a:p>
          <a:p>
            <a:r>
              <a:rPr lang="en-GB" sz="3200">
                <a:cs typeface="Arial"/>
              </a:rPr>
              <a:t>01 May 2020</a:t>
            </a:r>
          </a:p>
          <a:p>
            <a:endParaRPr lang="en-GB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49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AFCC-0C13-449A-A6F8-ECBAAE79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5526"/>
          </a:xfrm>
        </p:spPr>
        <p:txBody>
          <a:bodyPr/>
          <a:lstStyle/>
          <a:p>
            <a:r>
              <a:rPr lang="en-US" b="1">
                <a:cs typeface="Arial"/>
              </a:rPr>
              <a:t>Tentative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02A1-C010-4A51-93C8-DF404A2C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305"/>
            <a:ext cx="7886700" cy="4643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r>
              <a:rPr lang="en-US">
                <a:cs typeface="Arial" panose="020B0604020202020204"/>
              </a:rPr>
              <a:t>Students may                       in surprising ways</a:t>
            </a: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9FBC359D-E2D2-4459-880D-6E477AEAB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" y="1540376"/>
            <a:ext cx="2743200" cy="1275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6CD8C-4AF2-4565-A0D0-B14F9E3B86F0}"/>
              </a:ext>
            </a:extLst>
          </p:cNvPr>
          <p:cNvSpPr txBox="1"/>
          <p:nvPr/>
        </p:nvSpPr>
        <p:spPr>
          <a:xfrm>
            <a:off x="713117" y="2873854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8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24B750CD-1C7F-4B24-AA17-032241EA4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98443" y="1232140"/>
            <a:ext cx="1905000" cy="243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1E9EC1-F972-4545-A3C8-AEFAC78BCE9A}"/>
              </a:ext>
            </a:extLst>
          </p:cNvPr>
          <p:cNvSpPr txBox="1"/>
          <p:nvPr/>
        </p:nvSpPr>
        <p:spPr>
          <a:xfrm>
            <a:off x="6078028" y="2879785"/>
            <a:ext cx="19050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7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8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12" name="Picture 12" descr="A picture containing person, outdoor, woman, food&#10;&#10;Description generated with very high confidence">
            <a:extLst>
              <a:ext uri="{FF2B5EF4-FFF2-40B4-BE49-F238E27FC236}">
                <a16:creationId xmlns:a16="http://schemas.microsoft.com/office/drawing/2014/main" id="{C447737D-1D60-4DD5-B43C-6C97C6219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582175" y="3967753"/>
            <a:ext cx="1420483" cy="935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76D919-B00D-4742-A587-7F2C254D7257}"/>
              </a:ext>
            </a:extLst>
          </p:cNvPr>
          <p:cNvSpPr txBox="1"/>
          <p:nvPr/>
        </p:nvSpPr>
        <p:spPr>
          <a:xfrm>
            <a:off x="4063042" y="4586228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0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1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8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0D13-F133-4CD5-B6EE-6E3E45AB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Reference list</a:t>
            </a:r>
            <a:endParaRPr lang="en-GB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8B1C-0762-404B-A3F0-E12D68C5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82880" indent="-457200">
              <a:buNone/>
            </a:pPr>
            <a:r>
              <a:rPr lang="en-GB">
                <a:ea typeface="+mn-lt"/>
                <a:cs typeface="+mn-lt"/>
              </a:rPr>
              <a:t>Aithal, P.S. and Aithal, S. (2016). Impact of on-line education on  higher education system. </a:t>
            </a:r>
            <a:r>
              <a:rPr lang="en-GB" i="1">
                <a:ea typeface="+mn-lt"/>
                <a:cs typeface="+mn-lt"/>
              </a:rPr>
              <a:t>International Journal of Engineering Research and Modern Education</a:t>
            </a:r>
            <a:r>
              <a:rPr lang="en-GB">
                <a:ea typeface="+mn-lt"/>
                <a:cs typeface="+mn-lt"/>
              </a:rPr>
              <a:t>, 1 (1), pp. 225-235.</a:t>
            </a:r>
            <a:endParaRPr lang="en-US">
              <a:cs typeface="Arial" panose="020B0604020202020204"/>
            </a:endParaRPr>
          </a:p>
          <a:p>
            <a:pPr marL="182880" indent="-457200">
              <a:buNone/>
            </a:pPr>
            <a:r>
              <a:rPr lang="en-US">
                <a:cs typeface="Arial" panose="020B0604020202020204"/>
              </a:rPr>
              <a:t>Hodges, C., Moore, S., </a:t>
            </a:r>
            <a:r>
              <a:rPr lang="en-US" err="1">
                <a:cs typeface="Arial" panose="020B0604020202020204"/>
              </a:rPr>
              <a:t>Lockee</a:t>
            </a:r>
            <a:r>
              <a:rPr lang="en-US">
                <a:cs typeface="Arial" panose="020B0604020202020204"/>
              </a:rPr>
              <a:t>, B., Trust, T. and Bond, A. (2020).</a:t>
            </a:r>
            <a:r>
              <a:rPr lang="en-US" i="1">
                <a:cs typeface="Arial"/>
              </a:rPr>
              <a:t>The Difference Between Emergency Remote Teaching and Online Learning</a:t>
            </a:r>
            <a:r>
              <a:rPr lang="en-US">
                <a:cs typeface="Arial"/>
              </a:rPr>
              <a:t>. [online] Available at: </a:t>
            </a:r>
            <a:r>
              <a:rPr lang="en-US">
                <a:cs typeface="Arial"/>
                <a:hlinkClick r:id="rId2"/>
              </a:rPr>
              <a:t>https://er.educause.edu/articles/2020/3/the-difference-between-emergency-remote-teaching-and-online-learning</a:t>
            </a:r>
            <a:r>
              <a:rPr lang="en-US">
                <a:cs typeface="Arial"/>
              </a:rPr>
              <a:t>  [Accessed 21 April 2020]. </a:t>
            </a:r>
            <a:endParaRPr lang="en-US">
              <a:ea typeface="+mn-lt"/>
              <a:cs typeface="+mn-lt"/>
            </a:endParaRPr>
          </a:p>
          <a:p>
            <a:pPr marL="182880" indent="-457200">
              <a:buNone/>
            </a:pPr>
            <a:r>
              <a:rPr lang="en-GB">
                <a:cs typeface="Arial"/>
              </a:rPr>
              <a:t>Stewart-Mitchell, J. (n.d.). Blogging for students. [online] Available at: </a:t>
            </a:r>
            <a:r>
              <a:rPr lang="en-GB">
                <a:ea typeface="+mn-lt"/>
                <a:cs typeface="+mn-lt"/>
              </a:rPr>
              <a:t>(</a:t>
            </a:r>
            <a:r>
              <a:rPr lang="en-GB">
                <a:ea typeface="+mn-lt"/>
                <a:cs typeface="+mn-lt"/>
                <a:hlinkClick r:id="rId3"/>
              </a:rPr>
              <a:t>http://bit.ly/1ORKsHr</a:t>
            </a:r>
            <a:r>
              <a:rPr lang="en-GB">
                <a:ea typeface="+mn-lt"/>
                <a:cs typeface="+mn-lt"/>
              </a:rPr>
              <a:t>) </a:t>
            </a:r>
            <a:r>
              <a:rPr lang="en-GB">
                <a:ea typeface="+mn-lt"/>
                <a:cs typeface="+mn-lt"/>
                <a:hlinkClick r:id="rId4"/>
              </a:rPr>
              <a:t>http://elementarydigitalcitizenship.weebly.com/</a:t>
            </a:r>
            <a:r>
              <a:rPr lang="en-GB">
                <a:ea typeface="+mn-lt"/>
                <a:cs typeface="+mn-lt"/>
              </a:rPr>
              <a:t> [Accessed 22 February 2019].</a:t>
            </a:r>
            <a:endParaRPr lang="en-US">
              <a:cs typeface="Arial" panose="020B0604020202020204"/>
            </a:endParaRPr>
          </a:p>
          <a:p>
            <a:pPr marL="182880" indent="-457200">
              <a:buNone/>
            </a:pPr>
            <a:r>
              <a:rPr lang="en-GB">
                <a:cs typeface="Arial" panose="020B0604020202020204"/>
              </a:rPr>
              <a:t>Image: </a:t>
            </a:r>
            <a:r>
              <a:rPr lang="en-US">
                <a:cs typeface="Arial"/>
              </a:rPr>
              <a:t>Teachnowaug15c2, n.d. </a:t>
            </a:r>
            <a:r>
              <a:rPr lang="en-US" i="1">
                <a:cs typeface="Arial"/>
              </a:rPr>
              <a:t>Designing the physical environment of the classroom, including technology</a:t>
            </a:r>
            <a:r>
              <a:rPr lang="en-US">
                <a:cs typeface="Arial"/>
              </a:rPr>
              <a:t>. [image online] Available at: </a:t>
            </a:r>
            <a:r>
              <a:rPr lang="en-US">
                <a:cs typeface="Arial"/>
                <a:hlinkClick r:id="rId5"/>
              </a:rPr>
              <a:t>http://teachnowaug15c2.pbworks.com/f/1443408663/phys8.jpg</a:t>
            </a:r>
            <a:r>
              <a:rPr lang="en-US">
                <a:cs typeface="Arial"/>
              </a:rPr>
              <a:t>  [Accessed 25 October 2017].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619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5D66-8CF3-43A1-8036-4AC27092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Moodle book 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6BF5-F2BD-46D2-8F55-0195886D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2880" indent="-457200">
              <a:buNone/>
            </a:pPr>
            <a:r>
              <a:rPr lang="en-GB">
                <a:ea typeface="+mn-lt"/>
                <a:cs typeface="+mn-lt"/>
              </a:rPr>
              <a:t>Anderson, L. W., &amp; Krathwohl, D. (Eds.). (2001). </a:t>
            </a:r>
            <a:r>
              <a:rPr lang="en-GB" i="1">
                <a:ea typeface="+mn-lt"/>
                <a:cs typeface="+mn-lt"/>
              </a:rPr>
              <a:t>A taxonomy for learning, teaching, and assessing: A revision of Bloom's taxonomy of educational objectives</a:t>
            </a:r>
            <a:r>
              <a:rPr lang="en-GB">
                <a:ea typeface="+mn-lt"/>
                <a:cs typeface="+mn-lt"/>
              </a:rPr>
              <a:t>. New York: Longman. </a:t>
            </a: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Garrison, D. R., &amp; Akyol, Z. (2012). The community of inquiry theoretical framework. In M. G. Moore (Ed).  </a:t>
            </a:r>
            <a:r>
              <a:rPr lang="en-US" i="1">
                <a:ea typeface="+mn-lt"/>
                <a:cs typeface="+mn-lt"/>
              </a:rPr>
              <a:t>Handbook of distance education </a:t>
            </a:r>
            <a:r>
              <a:rPr lang="en-US">
                <a:ea typeface="+mn-lt"/>
                <a:cs typeface="+mn-lt"/>
              </a:rPr>
              <a:t>(3rd edition), 104-120. 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Siemens, G. (2004). Ch.19 </a:t>
            </a:r>
            <a:r>
              <a:rPr lang="en-US" i="1">
                <a:ea typeface="+mn-lt"/>
                <a:cs typeface="+mn-lt"/>
              </a:rPr>
              <a:t>Connectivism: A learning theory for the digital age in Foundations of Learning and Instructional Design Technology</a:t>
            </a:r>
            <a:r>
              <a:rPr lang="en-US">
                <a:ea typeface="+mn-lt"/>
                <a:cs typeface="+mn-lt"/>
              </a:rPr>
              <a:t>. Pressbooks. [online] </a:t>
            </a:r>
            <a:r>
              <a:rPr lang="en-US">
                <a:ea typeface="+mn-lt"/>
                <a:cs typeface="+mn-lt"/>
                <a:hlinkClick r:id="rId2"/>
              </a:rPr>
              <a:t>https://lidtfoundations.pressbooks.com/chapter/connectivism-a-learning-theory-for-the-digital-age/</a:t>
            </a:r>
            <a:r>
              <a:rPr lang="en-US">
                <a:ea typeface="+mn-lt"/>
                <a:cs typeface="+mn-lt"/>
              </a:rPr>
              <a:t>  </a:t>
            </a: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Vygotsky, L. (1978). </a:t>
            </a:r>
            <a:r>
              <a:rPr lang="en-US" i="1">
                <a:ea typeface="+mn-lt"/>
                <a:cs typeface="+mn-lt"/>
              </a:rPr>
              <a:t>Mind in Society</a:t>
            </a:r>
            <a:r>
              <a:rPr lang="en-US">
                <a:ea typeface="+mn-lt"/>
                <a:cs typeface="+mn-lt"/>
              </a:rPr>
              <a:t>. London: Harvard University Press. 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72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CF17-B23F-46E3-AB5B-30ABDF5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Shift to emergency remote teaching</a:t>
            </a: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6F28-93B0-4F9D-8B22-A286E45E2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82880" indent="-457200">
              <a:buNone/>
            </a:pPr>
            <a:r>
              <a:rPr lang="en-US" sz="1600">
                <a:ea typeface="+mn-lt"/>
                <a:cs typeface="+mn-lt"/>
              </a:rPr>
              <a:t>Alexander, B. (2020). </a:t>
            </a:r>
            <a:r>
              <a:rPr lang="en-US" sz="1600"/>
              <a:t>Flipping the higher ed new normal: from synchronous to asynchronous education. [online] Available at: </a:t>
            </a:r>
            <a:r>
              <a:rPr lang="en-US" sz="1600">
                <a:hlinkClick r:id="rId2"/>
              </a:rPr>
              <a:t>https://bryanalexander.org/education-and-technology/flipping-the-higher-ed-new-normal-from-synchronous-to-asynchronous-education/</a:t>
            </a:r>
            <a:r>
              <a:rPr lang="en-US" sz="1600"/>
              <a:t> [Accessed 29 April 2020].</a:t>
            </a:r>
            <a:endParaRPr lang="en-US" sz="1600">
              <a:ea typeface="+mn-lt"/>
              <a:cs typeface="+mn-lt"/>
            </a:endParaRPr>
          </a:p>
          <a:p>
            <a:pPr marL="182880" indent="-457200">
              <a:buNone/>
            </a:pPr>
            <a:r>
              <a:rPr lang="en-US" sz="1600">
                <a:ea typeface="+mn-lt"/>
                <a:cs typeface="+mn-lt"/>
              </a:rPr>
              <a:t>Hodges, C., Moore, S., Lockee, B., Trust, T. and Bond, A. (2020).</a:t>
            </a:r>
            <a:r>
              <a:rPr lang="en-US" sz="1600" i="1">
                <a:ea typeface="+mn-lt"/>
                <a:cs typeface="+mn-lt"/>
              </a:rPr>
              <a:t>The Difference Between Emergency Remote Teaching and Online Learning</a:t>
            </a:r>
            <a:r>
              <a:rPr lang="en-US" sz="1600">
                <a:ea typeface="+mn-lt"/>
                <a:cs typeface="+mn-lt"/>
              </a:rPr>
              <a:t>. [online] Available at: </a:t>
            </a:r>
            <a:r>
              <a:rPr lang="en-US" sz="1600">
                <a:ea typeface="+mn-lt"/>
                <a:cs typeface="+mn-lt"/>
                <a:hlinkClick r:id="rId3"/>
              </a:rPr>
              <a:t>https://er.educause.edu/articles/2020/3/the-difference-between-emergency-remote-teaching-and-online-learning</a:t>
            </a:r>
            <a:r>
              <a:rPr lang="en-US" sz="1600">
                <a:ea typeface="+mn-lt"/>
                <a:cs typeface="+mn-lt"/>
              </a:rPr>
              <a:t>  [Accessed 21 April 2020]. </a:t>
            </a:r>
            <a:endParaRPr lang="en-US" sz="1600">
              <a:cs typeface="Arial"/>
            </a:endParaRPr>
          </a:p>
          <a:p>
            <a:pPr marL="182880" indent="-457200">
              <a:buNone/>
            </a:pPr>
            <a:r>
              <a:rPr lang="en-US" sz="1600">
                <a:ea typeface="+mn-lt"/>
                <a:cs typeface="+mn-lt"/>
              </a:rPr>
              <a:t>Kukulska-Hulme, A., Beirne, E., Conole, G., Costello, E., Coughlan, T., Ferguson, R., FitzGerald, E., Gaved, M., Herodotou, C., Holmes, W., Mac Lochlainn, C., Nic Giolla Mhichíl, M., Rienties, B., Sargent, J., Scanlon, E., Sharples, M. and Whitelock, D. (2020). </a:t>
            </a:r>
            <a:r>
              <a:rPr lang="en-US" sz="1600" i="1">
                <a:ea typeface="+mn-lt"/>
                <a:cs typeface="+mn-lt"/>
              </a:rPr>
              <a:t>Innovating Pedagogy 2020: Open University Innovation Report 8</a:t>
            </a:r>
            <a:r>
              <a:rPr lang="en-US" sz="1600">
                <a:ea typeface="+mn-lt"/>
                <a:cs typeface="+mn-lt"/>
              </a:rPr>
              <a:t>. Milton Keynes: The Open University.</a:t>
            </a:r>
            <a:endParaRPr lang="en-US" sz="16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420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F9F9-D2C4-4B2B-A905-F3D4546F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Shift to emergency remote teaching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C7A0-2D93-403C-A6CF-71C3398A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2880" indent="-457200">
              <a:buNone/>
            </a:pPr>
            <a:r>
              <a:rPr lang="en-US">
                <a:ea typeface="+mn-lt"/>
                <a:cs typeface="+mn-lt"/>
              </a:rPr>
              <a:t>Open University. (2020). Teaching at a Distance: Methods that Work. [online] Available at: </a:t>
            </a:r>
            <a:r>
              <a:rPr lang="en-US">
                <a:cs typeface="Arial" panose="020B0604020202020204"/>
                <a:hlinkClick r:id="rId2"/>
              </a:rPr>
              <a:t>http://www.open.ac.uk/blogs/innovating/?p=518</a:t>
            </a:r>
            <a:r>
              <a:rPr lang="en-US">
                <a:cs typeface="Arial" panose="020B0604020202020204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182880" indent="-457200">
              <a:buNone/>
            </a:pPr>
            <a:r>
              <a:rPr lang="en-US" err="1">
                <a:ea typeface="+mn-lt"/>
                <a:cs typeface="+mn-lt"/>
              </a:rPr>
              <a:t>Veletsianos</a:t>
            </a:r>
            <a:r>
              <a:rPr lang="en-US">
                <a:ea typeface="+mn-lt"/>
                <a:cs typeface="+mn-lt"/>
              </a:rPr>
              <a:t> G., &amp; Kimmons, R. 2020. </a:t>
            </a:r>
            <a:r>
              <a:rPr lang="en-US" i="1">
                <a:ea typeface="+mn-lt"/>
                <a:cs typeface="+mn-lt"/>
              </a:rPr>
              <a:t>What (Some) Students Are Saying about the Switch to Remote Teaching and Learning</a:t>
            </a:r>
            <a:r>
              <a:rPr lang="en-US">
                <a:ea typeface="+mn-lt"/>
                <a:cs typeface="+mn-lt"/>
              </a:rPr>
              <a:t>. [online] Available at: </a:t>
            </a:r>
            <a:r>
              <a:rPr lang="en-US">
                <a:ea typeface="+mn-lt"/>
                <a:cs typeface="+mn-lt"/>
                <a:hlinkClick r:id="rId3"/>
              </a:rPr>
              <a:t>https://er.educause.edu/blogs/2020/4/what-some-students-are-saying-about-the-switch-to-remote-teaching-and-learning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[Accessed 21 April 2020]. </a:t>
            </a:r>
          </a:p>
          <a:p>
            <a:pPr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1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8655-18BF-422F-868C-FD607686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Shift to emergency remote teaching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38DA-4BAC-4213-B576-6E7EE8A0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Free access to Emerald's collection of relevant articles:</a:t>
            </a:r>
          </a:p>
          <a:p>
            <a:pPr marL="0" indent="0">
              <a:buNone/>
            </a:pPr>
            <a:r>
              <a:rPr lang="en-US" b="1" u="sng">
                <a:cs typeface="Arial" panose="020B0604020202020204"/>
                <a:hlinkClick r:id="rId2"/>
              </a:rPr>
              <a:t>Navigating The Future of Learning: The Role of Smart Technologies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>
                <a:cs typeface="Arial" panose="020B0604020202020204"/>
                <a:hlinkClick r:id="rId3"/>
              </a:rPr>
              <a:t>Introduction: The Disruptive Power of Online Education: Challenges, Opportunities, Responses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>
                <a:cs typeface="Arial" panose="020B0604020202020204"/>
                <a:hlinkClick r:id="rId4"/>
              </a:rPr>
              <a:t>Online learning during post-earthquake school closures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>
                <a:cs typeface="Arial" panose="020B0604020202020204"/>
                <a:hlinkClick r:id="rId5"/>
              </a:rPr>
              <a:t>Investigating different options in course delivery - traditional vs online: is there another option?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>
                <a:cs typeface="Arial" panose="020B0604020202020204"/>
                <a:hlinkClick r:id="rId6"/>
              </a:rPr>
              <a:t>A minimalist design for distance learning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702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055F-9AA9-40F6-A9C1-834EAB06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Useful reading on online learning &amp;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BC57-43E1-4E6C-AEBD-839D39CA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Angelo State University (n.d.)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i="1">
                <a:ea typeface="+mn-lt"/>
                <a:cs typeface="+mn-lt"/>
              </a:rPr>
              <a:t>Effective Online Pedagogy</a:t>
            </a:r>
            <a:r>
              <a:rPr lang="en-US">
                <a:ea typeface="+mn-lt"/>
                <a:cs typeface="+mn-lt"/>
              </a:rPr>
              <a:t>. [online] Available at: </a:t>
            </a:r>
            <a:r>
              <a:rPr lang="en-US">
                <a:ea typeface="+mn-lt"/>
                <a:cs typeface="+mn-lt"/>
                <a:hlinkClick r:id="rId2"/>
              </a:rPr>
              <a:t>https://www.angelo.edu/instructional-design/online-teaching/section_12.php</a:t>
            </a:r>
            <a:r>
              <a:rPr lang="en-US">
                <a:ea typeface="+mn-lt"/>
                <a:cs typeface="+mn-lt"/>
              </a:rPr>
              <a:t> [Accessed 21 April 2020]. </a:t>
            </a:r>
          </a:p>
          <a:p>
            <a:pPr marL="182880" indent="-457200">
              <a:buNone/>
            </a:pPr>
            <a:r>
              <a:rPr lang="en-GB" err="1">
                <a:ea typeface="+mn-lt"/>
                <a:cs typeface="+mn-lt"/>
              </a:rPr>
              <a:t>Biasutti</a:t>
            </a:r>
            <a:r>
              <a:rPr lang="en-GB">
                <a:ea typeface="+mn-lt"/>
                <a:cs typeface="+mn-lt"/>
              </a:rPr>
              <a:t>, M. (2011). The student experience of a collaborative e-learning university module. </a:t>
            </a:r>
            <a:r>
              <a:rPr lang="en-GB" i="1">
                <a:ea typeface="+mn-lt"/>
                <a:cs typeface="+mn-lt"/>
              </a:rPr>
              <a:t>Computers &amp; Education</a:t>
            </a:r>
            <a:r>
              <a:rPr lang="en-GB">
                <a:ea typeface="+mn-lt"/>
                <a:cs typeface="+mn-lt"/>
              </a:rPr>
              <a:t>, 57(3), pp. 1865-1875. </a:t>
            </a:r>
            <a:endParaRPr lang="en-GB"/>
          </a:p>
          <a:p>
            <a:pPr marL="182880" indent="-457200">
              <a:buNone/>
            </a:pPr>
            <a:r>
              <a:rPr lang="en-GB">
                <a:ea typeface="+mn-lt"/>
                <a:cs typeface="+mn-lt"/>
              </a:rPr>
              <a:t>Cheng, X., Wang, X., Huang, J., &amp; </a:t>
            </a:r>
            <a:r>
              <a:rPr lang="en-GB" err="1">
                <a:ea typeface="+mn-lt"/>
                <a:cs typeface="+mn-lt"/>
              </a:rPr>
              <a:t>Zarifis</a:t>
            </a:r>
            <a:r>
              <a:rPr lang="en-GB">
                <a:ea typeface="+mn-lt"/>
                <a:cs typeface="+mn-lt"/>
              </a:rPr>
              <a:t>, A. (2016). An Experimental Study of Satisfaction Response: Evaluation of Online Collaborative Learning. </a:t>
            </a:r>
            <a:r>
              <a:rPr lang="en-GB" i="1">
                <a:ea typeface="+mn-lt"/>
                <a:cs typeface="+mn-lt"/>
              </a:rPr>
              <a:t>The International Review of Research in Open and Distributed Learning</a:t>
            </a:r>
            <a:r>
              <a:rPr lang="en-GB">
                <a:ea typeface="+mn-lt"/>
                <a:cs typeface="+mn-lt"/>
              </a:rPr>
              <a:t>, 17(1). </a:t>
            </a:r>
            <a:r>
              <a:rPr lang="en-GB">
                <a:ea typeface="+mn-lt"/>
                <a:cs typeface="+mn-lt"/>
                <a:hlinkClick r:id="rId3"/>
              </a:rPr>
              <a:t>https://doi.org/10.19173/irrodl.v17i1.2110</a:t>
            </a:r>
            <a:r>
              <a:rPr lang="en-GB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De Freitas, S., &amp; Conole, G. (2010). The influence of pervasive and integrative tools on learners’ experiences and expectations of study. In R. Sharpe, H. Beetham and S. De Freitas (Eds.), </a:t>
            </a:r>
            <a:r>
              <a:rPr lang="en-US" i="1">
                <a:ea typeface="+mn-lt"/>
                <a:cs typeface="+mn-lt"/>
              </a:rPr>
              <a:t>Rethinking learning for a digital age: How learners are shaping their own experiences</a:t>
            </a:r>
            <a:r>
              <a:rPr lang="en-US">
                <a:ea typeface="+mn-lt"/>
                <a:cs typeface="+mn-lt"/>
              </a:rPr>
              <a:t> (pp. 15–30). Abingdon, England: Routledge. </a:t>
            </a: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Elia, A., (2016). "What is a Classroom?"—Learning Environments, Library Collections, and the Internet in Theological Education, </a:t>
            </a:r>
            <a:r>
              <a:rPr lang="en-US" i="1">
                <a:ea typeface="+mn-lt"/>
                <a:cs typeface="+mn-lt"/>
              </a:rPr>
              <a:t>ATLA Summary of Proceedings, </a:t>
            </a:r>
            <a:r>
              <a:rPr lang="en-US">
                <a:ea typeface="+mn-lt"/>
                <a:cs typeface="+mn-lt"/>
              </a:rPr>
              <a:t>70, pp.80-96. Available at: </a:t>
            </a:r>
            <a:r>
              <a:rPr lang="en-US">
                <a:ea typeface="+mn-lt"/>
                <a:cs typeface="+mn-lt"/>
                <a:hlinkClick r:id="rId4"/>
              </a:rPr>
              <a:t>https://serials.atla.com/proceedings/index</a:t>
            </a:r>
            <a:r>
              <a:rPr lang="en-US">
                <a:ea typeface="+mn-lt"/>
                <a:cs typeface="+mn-lt"/>
              </a:rPr>
              <a:t> [Accessed 21 April 2020].</a:t>
            </a:r>
          </a:p>
          <a:p>
            <a:pPr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408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8A6D-D4C0-4577-9781-ED7C3729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Useful reading on online learning &amp; pedagogy</a:t>
            </a: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D875-2E69-42A9-B107-95634C2E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en-US" err="1">
                <a:ea typeface="+mn-lt"/>
                <a:cs typeface="+mn-lt"/>
              </a:rPr>
              <a:t>Elmahadi</a:t>
            </a:r>
            <a:r>
              <a:rPr lang="en-US">
                <a:ea typeface="+mn-lt"/>
                <a:cs typeface="+mn-lt"/>
              </a:rPr>
              <a:t>, I. and Osman, I. (2013). A Study of the Sudanese Students’ Use of Collaborative Tools within Moodle Learning Management System. </a:t>
            </a:r>
            <a:r>
              <a:rPr lang="en-US" i="1">
                <a:ea typeface="+mn-lt"/>
                <a:cs typeface="+mn-lt"/>
              </a:rPr>
              <a:t>IST-Africa Conference &amp; Exhibition</a:t>
            </a:r>
            <a:r>
              <a:rPr lang="en-US">
                <a:ea typeface="+mn-lt"/>
                <a:cs typeface="+mn-lt"/>
              </a:rPr>
              <a:t>, [online] Available through: University of St Andrews Library website </a:t>
            </a:r>
            <a:r>
              <a:rPr lang="en-US">
                <a:ea typeface="+mn-lt"/>
                <a:cs typeface="+mn-lt"/>
                <a:hlinkClick r:id="rId2"/>
              </a:rPr>
              <a:t>https://www.st-andrews.ac.uk/library/</a:t>
            </a:r>
            <a:r>
              <a:rPr lang="en-US">
                <a:ea typeface="+mn-lt"/>
                <a:cs typeface="+mn-lt"/>
              </a:rPr>
              <a:t> [Accessed 22 March 2019].</a:t>
            </a: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Forster, S. (2017). </a:t>
            </a:r>
            <a:r>
              <a:rPr lang="en-US" i="1">
                <a:ea typeface="+mn-lt"/>
                <a:cs typeface="+mn-lt"/>
              </a:rPr>
              <a:t>How to shake up the discussion board in your online class</a:t>
            </a:r>
            <a:r>
              <a:rPr lang="en-US">
                <a:ea typeface="+mn-lt"/>
                <a:cs typeface="+mn-lt"/>
              </a:rPr>
              <a:t>. [online] Available at: </a:t>
            </a:r>
            <a:r>
              <a:rPr lang="en-US">
                <a:ea typeface="+mn-lt"/>
                <a:cs typeface="+mn-lt"/>
                <a:hlinkClick r:id="rId3"/>
              </a:rPr>
              <a:t>http://mediashift.org/2016/07/how-to-shake-discussion-board-online-class/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err="1">
                <a:ea typeface="+mn-lt"/>
                <a:cs typeface="+mn-lt"/>
              </a:rPr>
              <a:t>Geraniou</a:t>
            </a:r>
            <a:r>
              <a:rPr lang="en-US">
                <a:ea typeface="+mn-lt"/>
                <a:cs typeface="+mn-lt"/>
              </a:rPr>
              <a:t>, E &amp; Crisan, C.. (2019). </a:t>
            </a:r>
            <a:r>
              <a:rPr lang="en-US" i="1">
                <a:ea typeface="+mn-lt"/>
                <a:cs typeface="+mn-lt"/>
              </a:rPr>
              <a:t>University students’ engagement with an asynchronous online course on digital technologies for mathematical learning</a:t>
            </a:r>
            <a:r>
              <a:rPr lang="en-US">
                <a:ea typeface="+mn-lt"/>
                <a:cs typeface="+mn-lt"/>
              </a:rPr>
              <a:t>. [online] Available through </a:t>
            </a:r>
            <a:r>
              <a:rPr lang="en-US">
                <a:ea typeface="+mn-lt"/>
                <a:cs typeface="+mn-lt"/>
                <a:hlinkClick r:id="rId4"/>
              </a:rPr>
              <a:t>https://www.researchgate.net</a:t>
            </a:r>
            <a:r>
              <a:rPr lang="en-US">
                <a:ea typeface="+mn-lt"/>
                <a:cs typeface="+mn-lt"/>
              </a:rPr>
              <a:t> [Accessed 03 December 2019].</a:t>
            </a:r>
            <a:endParaRPr lang="en-US">
              <a:cs typeface="Arial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Gordillo, J.J.T., &amp; Rodriguez, J.H.P. (2005). Studying collaborative learning in online discussion forums. </a:t>
            </a:r>
            <a:r>
              <a:rPr lang="en-US" i="1">
                <a:ea typeface="+mn-lt"/>
                <a:cs typeface="+mn-lt"/>
              </a:rPr>
              <a:t>ICTE in Regional Development: 2005 Annual Proceedings</a:t>
            </a:r>
            <a:r>
              <a:rPr lang="en-US">
                <a:ea typeface="+mn-lt"/>
                <a:cs typeface="+mn-lt"/>
              </a:rPr>
              <a:t>. 2005, p118-121. 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Gunawardena, C. N., &amp; Zittle, F. J. (1997). Social presence as a predictor of satisfaction within a computer-mediated conferencing environment. </a:t>
            </a:r>
            <a:r>
              <a:rPr lang="en-US" i="1">
                <a:ea typeface="+mn-lt"/>
                <a:cs typeface="+mn-lt"/>
              </a:rPr>
              <a:t>American Journal of Distance Education</a:t>
            </a:r>
            <a:r>
              <a:rPr lang="en-US">
                <a:ea typeface="+mn-lt"/>
                <a:cs typeface="+mn-lt"/>
              </a:rPr>
              <a:t>, 11(3), pp. 8-26. </a:t>
            </a:r>
          </a:p>
        </p:txBody>
      </p:sp>
    </p:spTree>
    <p:extLst>
      <p:ext uri="{BB962C8B-B14F-4D97-AF65-F5344CB8AC3E}">
        <p14:creationId xmlns:p14="http://schemas.microsoft.com/office/powerpoint/2010/main" val="318363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1251-C13C-460A-87E2-6691A9CB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>
                <a:cs typeface="Arial"/>
              </a:rPr>
            </a:br>
            <a:r>
              <a:rPr lang="en-US" b="1">
                <a:cs typeface="Arial"/>
              </a:rPr>
              <a:t>Useful reading on online learning &amp; pedagogy</a:t>
            </a:r>
            <a:endParaRPr lang="en-US" b="1">
              <a:ea typeface="+mj-lt"/>
              <a:cs typeface="+mj-lt"/>
            </a:endParaRPr>
          </a:p>
          <a:p>
            <a:endParaRPr lang="en-US">
              <a:ea typeface="+mj-lt"/>
              <a:cs typeface="+mj-lt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0BAA-EE14-4C94-94D4-74F2BD0C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>
                <a:cs typeface="Arial" panose="020B0604020202020204"/>
              </a:rPr>
              <a:t>Morris, S.M. &amp; </a:t>
            </a:r>
            <a:r>
              <a:rPr lang="en-US" err="1">
                <a:cs typeface="Arial" panose="020B0604020202020204"/>
              </a:rPr>
              <a:t>Stommel</a:t>
            </a:r>
            <a:r>
              <a:rPr lang="en-US">
                <a:cs typeface="Arial" panose="020B0604020202020204"/>
              </a:rPr>
              <a:t>, J. (2018). </a:t>
            </a:r>
            <a:r>
              <a:rPr lang="en-US" i="1">
                <a:cs typeface="Arial" panose="020B0604020202020204"/>
              </a:rPr>
              <a:t>An urgency of teachers: The work of critical digital pedagogy.</a:t>
            </a:r>
            <a:r>
              <a:rPr lang="en-US">
                <a:cs typeface="Arial" panose="020B0604020202020204"/>
              </a:rPr>
              <a:t> [online – open access by donation] Available at: </a:t>
            </a:r>
            <a:r>
              <a:rPr lang="en-US">
                <a:cs typeface="Arial" panose="020B0604020202020204"/>
                <a:hlinkClick r:id="rId2"/>
              </a:rPr>
              <a:t>https://urgencyofteachers.com/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cs typeface="Arial" panose="020B0604020202020204"/>
              </a:rPr>
              <a:t>Rezaei, M., </a:t>
            </a:r>
            <a:r>
              <a:rPr lang="en-US" err="1">
                <a:cs typeface="Arial" panose="020B0604020202020204"/>
              </a:rPr>
              <a:t>Osam</a:t>
            </a:r>
            <a:r>
              <a:rPr lang="en-US">
                <a:cs typeface="Arial" panose="020B0604020202020204"/>
              </a:rPr>
              <a:t>, U. &amp; </a:t>
            </a:r>
            <a:r>
              <a:rPr lang="en-US" err="1">
                <a:cs typeface="Arial" panose="020B0604020202020204"/>
              </a:rPr>
              <a:t>Manzari</a:t>
            </a:r>
            <a:r>
              <a:rPr lang="en-US">
                <a:cs typeface="Arial" panose="020B0604020202020204"/>
              </a:rPr>
              <a:t>, E. (2015).</a:t>
            </a:r>
            <a:r>
              <a:rPr lang="en-US" i="1">
                <a:cs typeface="Arial" panose="020B0604020202020204"/>
              </a:rPr>
              <a:t> Post-graduate Students' Perception of Using Moodle in a Teacher Education Course: A Focus on Pros, Cons and the Role of Technological Pedagogical Content Knowledge (TPACK). </a:t>
            </a:r>
            <a:r>
              <a:rPr lang="en-US">
                <a:cs typeface="Arial" panose="020B0604020202020204"/>
              </a:rPr>
              <a:t>[pdf online] Available through</a:t>
            </a:r>
            <a:r>
              <a:rPr lang="en-US" i="1">
                <a:cs typeface="Arial" panose="020B0604020202020204"/>
              </a:rPr>
              <a:t> </a:t>
            </a:r>
            <a:r>
              <a:rPr lang="en-US">
                <a:cs typeface="Arial" panose="020B0604020202020204"/>
                <a:hlinkClick r:id="rId3"/>
              </a:rPr>
              <a:t>https://www.researchgate.net</a:t>
            </a:r>
            <a:r>
              <a:rPr lang="en-US">
                <a:cs typeface="Arial" panose="020B0604020202020204"/>
              </a:rPr>
              <a:t> [Accessed 03 December 2019].</a:t>
            </a:r>
            <a:endParaRPr lang="en-US">
              <a:ea typeface="+mn-lt"/>
              <a:cs typeface="+mn-lt"/>
            </a:endParaRPr>
          </a:p>
          <a:p>
            <a:pPr marL="182880" indent="-457200">
              <a:buNone/>
            </a:pPr>
            <a:r>
              <a:rPr lang="en-US" err="1">
                <a:cs typeface="Arial" panose="020B0604020202020204"/>
              </a:rPr>
              <a:t>Stanca</a:t>
            </a:r>
            <a:r>
              <a:rPr lang="en-US">
                <a:cs typeface="Arial" panose="020B0604020202020204"/>
              </a:rPr>
              <a:t>, L. and </a:t>
            </a:r>
            <a:r>
              <a:rPr lang="en-US" err="1">
                <a:cs typeface="Arial" panose="020B0604020202020204"/>
              </a:rPr>
              <a:t>Felea</a:t>
            </a:r>
            <a:r>
              <a:rPr lang="en-US">
                <a:cs typeface="Arial" panose="020B0604020202020204"/>
              </a:rPr>
              <a:t>, C. (2016). </a:t>
            </a:r>
            <a:r>
              <a:rPr lang="en-US" i="1">
                <a:cs typeface="Arial" panose="020B0604020202020204"/>
              </a:rPr>
              <a:t>Student Engagement Pattern in Wiki- and Moodle-Based Learning Environments – A Case Study on Romania</a:t>
            </a:r>
            <a:r>
              <a:rPr lang="en-US">
                <a:cs typeface="Arial" panose="020B0604020202020204"/>
              </a:rPr>
              <a:t>. Available at: </a:t>
            </a:r>
            <a:r>
              <a:rPr lang="en-US">
                <a:cs typeface="Arial" panose="020B0604020202020204"/>
                <a:hlinkClick r:id="rId4"/>
              </a:rPr>
              <a:t>https://link.springer.com/chapter/10.1007/978-981-287-868-7_19</a:t>
            </a:r>
            <a:r>
              <a:rPr lang="en-US">
                <a:cs typeface="Arial" panose="020B0604020202020204"/>
              </a:rPr>
              <a:t> [Accessed 21 March 2019].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cs typeface="Arial" panose="020B0604020202020204"/>
              </a:rPr>
              <a:t>Swan, K., Shen, J., &amp; Hiltz, S. R. (2006). Assessment and collaboration in online learning. </a:t>
            </a:r>
            <a:r>
              <a:rPr lang="en-US" i="1">
                <a:cs typeface="Arial" panose="020B0604020202020204"/>
              </a:rPr>
              <a:t>Journal of Asynchronous Learning Networks</a:t>
            </a:r>
            <a:r>
              <a:rPr lang="en-US">
                <a:cs typeface="Arial" panose="020B0604020202020204"/>
              </a:rPr>
              <a:t>, 10(1), pp. 45-62. 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cs typeface="Arial" panose="020B0604020202020204"/>
              </a:rPr>
              <a:t>TPACK (n.d.). </a:t>
            </a:r>
            <a:r>
              <a:rPr lang="en-US" i="1">
                <a:cs typeface="Arial" panose="020B0604020202020204"/>
              </a:rPr>
              <a:t>What is TPACK?</a:t>
            </a:r>
            <a:r>
              <a:rPr lang="en-US">
                <a:cs typeface="Arial" panose="020B0604020202020204"/>
              </a:rPr>
              <a:t> [online] Available at: </a:t>
            </a:r>
            <a:r>
              <a:rPr lang="en-US">
                <a:cs typeface="Arial" panose="020B0604020202020204"/>
                <a:hlinkClick r:id="rId5"/>
              </a:rPr>
              <a:t>http://www.tpack.org/</a:t>
            </a:r>
            <a:r>
              <a:rPr lang="en-US">
                <a:cs typeface="Arial" panose="020B0604020202020204"/>
              </a:rPr>
              <a:t> [Accessed 02 December 2019].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561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CD4D-954A-47CF-A68A-B29D5F03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Arial"/>
              </a:rPr>
              <a:t>Inspiration &amp; accessible design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12A4-99A5-4C78-982B-88524A1B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Online Learning Consortium* (n.d.). </a:t>
            </a:r>
            <a:r>
              <a:rPr lang="en-US" i="1">
                <a:ea typeface="+mn-lt"/>
                <a:cs typeface="+mn-lt"/>
              </a:rPr>
              <a:t>Excellence and Innovation in Online Teaching Award.</a:t>
            </a:r>
            <a:r>
              <a:rPr lang="en-US">
                <a:ea typeface="+mn-lt"/>
                <a:cs typeface="+mn-lt"/>
              </a:rPr>
              <a:t> [online] Available at: </a:t>
            </a:r>
            <a:r>
              <a:rPr lang="en-US">
                <a:ea typeface="+mn-lt"/>
                <a:cs typeface="+mn-lt"/>
                <a:hlinkClick r:id="rId2"/>
              </a:rPr>
              <a:t>https://onlinelearningconsortium.org/about/olc-awards/excellence-online-teaching/</a:t>
            </a:r>
            <a:r>
              <a:rPr lang="en-US">
                <a:ea typeface="+mn-lt"/>
                <a:cs typeface="+mn-lt"/>
              </a:rPr>
              <a:t> [Accessed 21 April 2020]. </a:t>
            </a:r>
            <a:endParaRPr lang="en-US">
              <a:cs typeface="Arial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*OLC is a collaborative community of higher education leaders and innovators, dedicated to advancing quality digital teaching and learning experiences designed to reach and engage the modern learner – anyone, anywhere, anytime. </a:t>
            </a:r>
            <a:endParaRPr lang="en-US"/>
          </a:p>
          <a:p>
            <a:pPr>
              <a:buNone/>
            </a:pPr>
            <a:r>
              <a:rPr lang="en-US">
                <a:cs typeface="Arial" panose="020B0604020202020204"/>
              </a:rPr>
              <a:t>----------------------------</a:t>
            </a:r>
          </a:p>
          <a:p>
            <a:pPr>
              <a:buNone/>
            </a:pPr>
            <a:r>
              <a:rPr lang="en-US">
                <a:cs typeface="Arial" panose="020B0604020202020204"/>
              </a:rPr>
              <a:t>Gov.uk (2016). </a:t>
            </a:r>
            <a:r>
              <a:rPr lang="en-US" i="1"/>
              <a:t>Dos and don'ts on designing for accessibility.</a:t>
            </a:r>
            <a:r>
              <a:rPr lang="en-US"/>
              <a:t> [online] Available at: </a:t>
            </a:r>
            <a:r>
              <a:rPr lang="en-US">
                <a:ea typeface="+mn-lt"/>
                <a:cs typeface="+mn-lt"/>
                <a:hlinkClick r:id="rId3"/>
              </a:rPr>
              <a:t>https</a:t>
            </a:r>
            <a:r>
              <a:rPr lang="en-US">
                <a:hlinkClick r:id="rId3"/>
              </a:rPr>
              <a:t>://accessibility.blog.gov.uk/2016/09/02/dos-and-donts-on-designing-for-accessibility/</a:t>
            </a:r>
            <a:r>
              <a:rPr lang="en-US"/>
              <a:t> [Accessed 29 April].</a:t>
            </a:r>
            <a:endParaRPr lang="en-US">
              <a:cs typeface="Arial" panose="020B0604020202020204"/>
            </a:endParaRP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3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C179-8717-43B6-BA0A-436C3349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26" y="2111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Overview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8737574-7E90-49B1-B452-084005055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9529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4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A0395-0F48-46B8-8AAA-2F1BE84D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Arial"/>
              </a:rPr>
              <a:t>Online teaching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7B00-249D-4FC7-B6B7-AA31DC251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endParaRPr lang="en-US" sz="1900">
              <a:cs typeface="Arial" panose="020B0604020202020204"/>
            </a:endParaRPr>
          </a:p>
          <a:p>
            <a:pPr marL="0" indent="0">
              <a:buNone/>
            </a:pPr>
            <a:r>
              <a:rPr lang="en-US">
                <a:cs typeface="Arial" panose="020B0604020202020204"/>
              </a:rPr>
              <a:t>"...</a:t>
            </a:r>
            <a:r>
              <a:rPr lang="en-US">
                <a:ea typeface="+mn-lt"/>
                <a:cs typeface="+mn-lt"/>
              </a:rPr>
              <a:t>it [emergency remote teaching] is a way of thinking about delivery modes, methods, and media, specifically as they map to rapidly changing needs and limitations in resources, such as faculty support and training."</a:t>
            </a:r>
          </a:p>
          <a:p>
            <a:pPr marL="0" indent="0" algn="r">
              <a:buNone/>
            </a:pPr>
            <a:r>
              <a:rPr lang="en-US">
                <a:cs typeface="Arial"/>
              </a:rPr>
              <a:t>Hodges et al. (2020)</a:t>
            </a:r>
          </a:p>
          <a:p>
            <a:pPr marL="0" indent="0">
              <a:buNone/>
            </a:pPr>
            <a:endParaRPr lang="en-US" sz="1900">
              <a:cs typeface="Arial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"Trying to make an online class function exactly like an on-ground class is a missed opportunity. There’s a lot that happens in F2F classrooms that just can’t be replicated in an online environment, and that’s okay. Better to ask ourselves what </a:t>
            </a:r>
            <a:r>
              <a:rPr lang="en-US" i="1">
                <a:ea typeface="+mn-lt"/>
                <a:cs typeface="+mn-lt"/>
              </a:rPr>
              <a:t>can</a:t>
            </a:r>
            <a:r>
              <a:rPr lang="en-US">
                <a:ea typeface="+mn-lt"/>
                <a:cs typeface="+mn-lt"/>
              </a:rPr>
              <a:t> be achieved online and what sorts of classes (or learning experiences) we can construct to leverage the potentials of the specific interface or community."</a:t>
            </a:r>
            <a:endParaRPr lang="en-US"/>
          </a:p>
          <a:p>
            <a:pPr marL="0" indent="0" algn="r">
              <a:buNone/>
            </a:pPr>
            <a:r>
              <a:rPr lang="en-US">
                <a:cs typeface="Arial"/>
              </a:rPr>
              <a:t>Morris &amp; </a:t>
            </a:r>
            <a:r>
              <a:rPr lang="en-US" err="1">
                <a:cs typeface="Arial"/>
              </a:rPr>
              <a:t>Stommel</a:t>
            </a:r>
            <a:r>
              <a:rPr lang="en-US">
                <a:cs typeface="Arial"/>
              </a:rPr>
              <a:t> (2018)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23BE30-A053-4348-A43D-FE52B878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" y="6134582"/>
            <a:ext cx="9130978" cy="7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04E23-ED4D-4E84-8142-DA59CFE7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Arial"/>
              </a:rPr>
              <a:t>Advantages of online education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CB71-2C76-4F1C-9699-D7864102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ubiquity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/>
            </a:endParaRPr>
          </a:p>
          <a:p>
            <a:pPr marL="342900" indent="-342900"/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personalization </a:t>
            </a:r>
          </a:p>
          <a:p>
            <a:pPr marL="342900" indent="-342900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reduced costs </a:t>
            </a:r>
          </a:p>
          <a:p>
            <a:pPr marL="342900" indent="-342900"/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flexibility</a:t>
            </a:r>
          </a:p>
          <a:p>
            <a:pPr marL="342900" indent="-342900"/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increase in overall comfort </a:t>
            </a:r>
          </a:p>
          <a:p>
            <a:pPr marL="342900" indent="-342900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time saving </a:t>
            </a:r>
          </a:p>
          <a:p>
            <a:pPr marL="342900" indent="-342900"/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convenience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err="1">
                <a:ea typeface="+mn-lt"/>
                <a:cs typeface="+mn-lt"/>
              </a:rPr>
              <a:t>Aithal</a:t>
            </a:r>
            <a:r>
              <a:rPr lang="en-US">
                <a:ea typeface="+mn-lt"/>
                <a:cs typeface="+mn-lt"/>
              </a:rPr>
              <a:t> &amp; </a:t>
            </a:r>
            <a:r>
              <a:rPr lang="en-US" err="1">
                <a:ea typeface="+mn-lt"/>
                <a:cs typeface="+mn-lt"/>
              </a:rPr>
              <a:t>Aithal</a:t>
            </a:r>
            <a:r>
              <a:rPr lang="en-US">
                <a:ea typeface="+mn-lt"/>
                <a:cs typeface="+mn-lt"/>
              </a:rPr>
              <a:t> (2016) 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A16413-D6A4-4606-A0E9-B34BF2BB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" y="6134581"/>
            <a:ext cx="9130978" cy="7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>
                <a:cs typeface="Arial"/>
              </a:rPr>
              <a:t>What is a classroom?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7D0B61-13D3-4591-B751-02588D1C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09" y="1777507"/>
            <a:ext cx="5489275" cy="331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E95CAF-1776-4991-B845-FF42D35893CE}"/>
              </a:ext>
            </a:extLst>
          </p:cNvPr>
          <p:cNvSpPr txBox="1"/>
          <p:nvPr/>
        </p:nvSpPr>
        <p:spPr>
          <a:xfrm>
            <a:off x="5326452" y="5355207"/>
            <a:ext cx="3246407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/>
              <a:t>Teachnowaug15c2, (n.d.)</a:t>
            </a:r>
          </a:p>
        </p:txBody>
      </p:sp>
    </p:spTree>
    <p:extLst>
      <p:ext uri="{BB962C8B-B14F-4D97-AF65-F5344CB8AC3E}">
        <p14:creationId xmlns:p14="http://schemas.microsoft.com/office/powerpoint/2010/main" val="37614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BC826-21CF-4013-9A03-B410DC21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Arial"/>
              </a:rPr>
              <a:t>Community persona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EB9F-D9D8-4FBA-9029-7FA18740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How to explore concepts and communicate complex ideas between zones, locations and spaces?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How to transition between educational cultures, settings and level of study?</a:t>
            </a:r>
            <a:endParaRPr lang="en-US">
              <a:cs typeface="Arial" panose="020B0604020202020204"/>
            </a:endParaRPr>
          </a:p>
          <a:p>
            <a:r>
              <a:rPr lang="en-US">
                <a:ea typeface="+mn-lt"/>
                <a:cs typeface="+mn-lt"/>
              </a:rPr>
              <a:t>How to personalise the learning experience? </a:t>
            </a:r>
            <a:endParaRPr lang="en-US">
              <a:cs typeface="Arial" panose="020B060402020202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D015F5-248F-45E2-950D-9FD6BAC0F3DD}"/>
              </a:ext>
            </a:extLst>
          </p:cNvPr>
          <p:cNvSpPr/>
          <p:nvPr/>
        </p:nvSpPr>
        <p:spPr>
          <a:xfrm>
            <a:off x="8521830" y="5776273"/>
            <a:ext cx="400639" cy="11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425E97-50EE-41E1-A48F-822E85583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3" y="6136744"/>
            <a:ext cx="9165211" cy="7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56E77-2058-43BC-9BC3-F869B1C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Arial"/>
              </a:rPr>
              <a:t>Supporting forum interaction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71CA-5203-4159-ABBD-995F0DD1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cs typeface="Arial" panose="020B0604020202020204"/>
              </a:rPr>
              <a:t>"...</a:t>
            </a:r>
            <a:r>
              <a:rPr lang="en-US">
                <a:ea typeface="+mn-lt"/>
                <a:cs typeface="+mn-lt"/>
              </a:rPr>
              <a:t>careful planning for online learning includes not just identifying the content to cover but also </a:t>
            </a:r>
            <a:r>
              <a:rPr lang="en-US" b="1">
                <a:ea typeface="+mn-lt"/>
                <a:cs typeface="+mn-lt"/>
              </a:rPr>
              <a:t>carefully tending to how you're going to support different types of interactions that are important to the learning process</a:t>
            </a:r>
            <a:r>
              <a:rPr lang="en-US">
                <a:ea typeface="+mn-lt"/>
                <a:cs typeface="+mn-lt"/>
              </a:rPr>
              <a:t>. This approach recognizes learning as both a </a:t>
            </a:r>
            <a:r>
              <a:rPr lang="en-US" b="1">
                <a:ea typeface="+mn-lt"/>
                <a:cs typeface="+mn-lt"/>
              </a:rPr>
              <a:t>social </a:t>
            </a:r>
            <a:r>
              <a:rPr lang="en-US">
                <a:ea typeface="+mn-lt"/>
                <a:cs typeface="+mn-lt"/>
              </a:rPr>
              <a:t>and a </a:t>
            </a:r>
            <a:r>
              <a:rPr lang="en-US" b="1">
                <a:ea typeface="+mn-lt"/>
                <a:cs typeface="+mn-lt"/>
              </a:rPr>
              <a:t>cognitive </a:t>
            </a:r>
            <a:r>
              <a:rPr lang="en-US">
                <a:ea typeface="+mn-lt"/>
                <a:cs typeface="+mn-lt"/>
              </a:rPr>
              <a:t>process, not merely a matter of information transmission."</a:t>
            </a:r>
            <a:endParaRPr lang="en-US"/>
          </a:p>
          <a:p>
            <a:pPr marL="0" indent="0" algn="r">
              <a:buNone/>
            </a:pPr>
            <a:r>
              <a:rPr lang="en-US">
                <a:cs typeface="Arial" panose="020B0604020202020204"/>
              </a:rPr>
              <a:t>Hodges et al. (2020)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90B6DE-8608-4F55-BCBB-330968E4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" y="6134582"/>
            <a:ext cx="9145446" cy="7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945C-982B-4AE0-8FFD-B270F4F9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Building a community of learning online</a:t>
            </a:r>
            <a:endParaRPr lang="en-US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24BDA-6646-455E-8880-3F418133A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Social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4D65-CEEB-4209-9080-8D9C67645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3CQ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0" indent="0" algn="r">
              <a:buNone/>
            </a:pPr>
            <a:r>
              <a:rPr lang="en-US">
                <a:cs typeface="Arial" panose="020B0604020202020204"/>
              </a:rPr>
              <a:t> </a:t>
            </a:r>
            <a:r>
              <a:rPr lang="en-US" sz="1600">
                <a:cs typeface="Arial" panose="020B0604020202020204"/>
              </a:rPr>
              <a:t>Stewart-Mitchell (2016)</a:t>
            </a:r>
            <a:endParaRPr lang="en-US" sz="16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C21A2-298F-47CC-9150-48E18154D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Cognitive</a:t>
            </a:r>
            <a:endParaRPr lang="en-US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5315B4F-17EF-4A29-9DDE-002C763E89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68384" y="1508505"/>
            <a:ext cx="725543" cy="836558"/>
          </a:xfrm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319709-6078-493F-AF52-BDCF72712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747" y="4839862"/>
            <a:ext cx="1983896" cy="1098093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9DC518-DF91-42A2-BB77-D057E65A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27" y="2560720"/>
            <a:ext cx="3728544" cy="2091286"/>
          </a:xfrm>
          <a:prstGeom prst="rect">
            <a:avLst/>
          </a:prstGeom>
        </p:spPr>
      </p:pic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769FE1D-FA7E-4F66-8C93-E48B3D4F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007" y="4652798"/>
            <a:ext cx="786227" cy="1474076"/>
          </a:xfrm>
          <a:prstGeom prst="rect">
            <a:avLst/>
          </a:prstGeom>
        </p:spPr>
      </p:pic>
      <p:graphicFrame>
        <p:nvGraphicFramePr>
          <p:cNvPr id="15" name="Diagram 15">
            <a:extLst>
              <a:ext uri="{FF2B5EF4-FFF2-40B4-BE49-F238E27FC236}">
                <a16:creationId xmlns:a16="http://schemas.microsoft.com/office/drawing/2014/main" id="{CB2B741B-54EB-45AE-A06F-8C28E3229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208180"/>
              </p:ext>
            </p:extLst>
          </p:nvPr>
        </p:nvGraphicFramePr>
        <p:xfrm>
          <a:off x="1133146" y="2349062"/>
          <a:ext cx="2660432" cy="215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75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3C6A6-242C-41BD-8579-35B29C28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Arial"/>
              </a:rPr>
              <a:t>Developing a distinct online "voice" &amp; personality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9B5D-16C3-4126-BD24-8E63ABBA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Encouraged students to explore different "voices" and self-expression</a:t>
            </a:r>
          </a:p>
          <a:p>
            <a:r>
              <a:rPr lang="en-US">
                <a:cs typeface="Arial"/>
              </a:rPr>
              <a:t>Multiple formats e.g. posters, PowerPoint slides, audio recordings, cartoons</a:t>
            </a:r>
          </a:p>
          <a:p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Questions from our students</a:t>
            </a:r>
          </a:p>
          <a:p>
            <a:r>
              <a:rPr lang="en-US">
                <a:cs typeface="Arial"/>
              </a:rPr>
              <a:t>What's acceptable for me to think and to do?</a:t>
            </a:r>
          </a:p>
          <a:p>
            <a:r>
              <a:rPr lang="en-US">
                <a:cs typeface="Arial"/>
              </a:rPr>
              <a:t>How formal do I need to be?</a:t>
            </a:r>
          </a:p>
          <a:p>
            <a:r>
              <a:rPr lang="en-US">
                <a:cs typeface="Arial"/>
              </a:rPr>
              <a:t>Is it ok to reflect "in plain sight"?</a:t>
            </a:r>
          </a:p>
          <a:p>
            <a:r>
              <a:rPr lang="en-US">
                <a:cs typeface="Arial"/>
              </a:rPr>
              <a:t>Can you help me? (S-S; S-T)</a:t>
            </a:r>
          </a:p>
          <a:p>
            <a:endParaRPr lang="en-US">
              <a:cs typeface="Arial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97BB13-B9F9-4124-B853-3DD2689A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9" y="6114488"/>
            <a:ext cx="9162472" cy="7404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AF6A0D-8E3A-40DC-83E5-C0E5ED5243A8}"/>
              </a:ext>
            </a:extLst>
          </p:cNvPr>
          <p:cNvSpPr/>
          <p:nvPr/>
        </p:nvSpPr>
        <p:spPr>
          <a:xfrm>
            <a:off x="8521830" y="5776273"/>
            <a:ext cx="400639" cy="11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St Andrews 1">
      <a:dk1>
        <a:srgbClr val="202024"/>
      </a:dk1>
      <a:lt1>
        <a:srgbClr val="FFFFFF"/>
      </a:lt1>
      <a:dk2>
        <a:srgbClr val="6A6A6B"/>
      </a:dk2>
      <a:lt2>
        <a:srgbClr val="F0F0F0"/>
      </a:lt2>
      <a:accent1>
        <a:srgbClr val="00539B"/>
      </a:accent1>
      <a:accent2>
        <a:srgbClr val="C22A22"/>
      </a:accent2>
      <a:accent3>
        <a:srgbClr val="F4C900"/>
      </a:accent3>
      <a:accent4>
        <a:srgbClr val="1B74C3"/>
      </a:accent4>
      <a:accent5>
        <a:srgbClr val="608738"/>
      </a:accent5>
      <a:accent6>
        <a:srgbClr val="785596"/>
      </a:accent6>
      <a:hlink>
        <a:srgbClr val="004077"/>
      </a:hlink>
      <a:folHlink>
        <a:srgbClr val="1B74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67034CE8-83C7-FF4E-A3E2-7E4FD5D3B32E}" vid="{9BE1EB5D-08F2-0246-81AC-88DF648441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On-screen Show (4:3)</PresentationFormat>
  <Paragraphs>131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Online Pedagogy:  Building Learning Communities  </vt:lpstr>
      <vt:lpstr>Overview</vt:lpstr>
      <vt:lpstr>Online teaching</vt:lpstr>
      <vt:lpstr>Advantages of online education</vt:lpstr>
      <vt:lpstr>What is a classroom?</vt:lpstr>
      <vt:lpstr>Community persona</vt:lpstr>
      <vt:lpstr>Supporting forum interaction</vt:lpstr>
      <vt:lpstr>Building a community of learning online</vt:lpstr>
      <vt:lpstr>Developing a distinct online "voice" &amp; personality</vt:lpstr>
      <vt:lpstr>Tentative conclusions</vt:lpstr>
      <vt:lpstr>Reference list</vt:lpstr>
      <vt:lpstr>Moodle book references </vt:lpstr>
      <vt:lpstr>Shift to emergency remote teaching </vt:lpstr>
      <vt:lpstr>Shift to emergency remote teaching</vt:lpstr>
      <vt:lpstr>Shift to emergency remote teaching</vt:lpstr>
      <vt:lpstr>Useful reading on online learning &amp; pedagogy</vt:lpstr>
      <vt:lpstr>Useful reading on online learning &amp; pedagogy </vt:lpstr>
      <vt:lpstr> Useful reading on online learning &amp; pedagogy  </vt:lpstr>
      <vt:lpstr>Inspiration &amp; accessible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Qualitative Methodology</dc:title>
  <dc:creator>Kerith George-Briant</dc:creator>
  <cp:lastModifiedBy>Rupert Williams (Staff)</cp:lastModifiedBy>
  <cp:revision>4</cp:revision>
  <dcterms:created xsi:type="dcterms:W3CDTF">2020-04-07T10:49:40Z</dcterms:created>
  <dcterms:modified xsi:type="dcterms:W3CDTF">2020-05-04T11:59:45Z</dcterms:modified>
</cp:coreProperties>
</file>