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39ED0-4198-47D3-99D8-DB88A2207D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4E44A2-B053-4923-AF7F-5A19155F1D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A9077-77AE-43D6-B558-292CDAE8C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A156-507B-438B-A80D-07318F4DE31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15CD4-BE7A-483F-9105-C6AEB375B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096C1-B7E2-4B8F-8343-15DB14F42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9FD1-F90E-4824-AC9A-F3BC986584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46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80529-03F7-44FA-B104-1AD66BD32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71BC72-4441-4DA7-BC06-40178FBC4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813E0-8514-4946-8B7C-1E0DF99E4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A156-507B-438B-A80D-07318F4DE31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CA115-D3AB-4B0E-AC3C-9EFF78A69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F050D-5426-4619-926C-3D2817826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9FD1-F90E-4824-AC9A-F3BC986584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999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32C89E-60BC-4F5D-B7C8-A98111D07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3BDC52-19A3-4D16-A684-2374414DB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F90E4-81AD-430A-BDCA-AC560A40E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A156-507B-438B-A80D-07318F4DE31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B7F47-4293-4D4B-A2B7-9A80B782E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88F5C-D84B-46CB-AD9C-54DFEFD4D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9FD1-F90E-4824-AC9A-F3BC986584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13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166C-CB6D-4523-9669-DC1285D7E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8D8A0-67A5-4EBA-940C-99E9FDA46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22B32-BAB2-4D61-B260-49771ACF8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A156-507B-438B-A80D-07318F4DE31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889D6-F0BE-4F09-85AB-A55EA99A7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01B6B-25AE-47EF-B4EC-6B76281B3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9FD1-F90E-4824-AC9A-F3BC986584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42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67633-BCE9-4EC8-994B-737C91A17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BD0F4-793C-41C0-A574-FB7865668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57171-F80F-43F0-9171-B3ADF508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A156-507B-438B-A80D-07318F4DE31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5B1CA-87FE-455A-AF14-E2F0282B5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FAF59-458A-401A-80C1-D67BE72F9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9FD1-F90E-4824-AC9A-F3BC986584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818EC-9728-4F2D-93EC-1B40D6372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ADEBA-BEA7-46F2-8883-B25F112171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01E686-B213-4877-964A-5257DEA4B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86A4B-013B-4738-924E-162EB0E3E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A156-507B-438B-A80D-07318F4DE31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468D3-35FF-4D7F-B0BA-4C44CF42E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6F3A9-2D8E-4DA8-90F3-D833D4C06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9FD1-F90E-4824-AC9A-F3BC986584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855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F765E-8D2B-4D17-BB36-B7044FF54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ADB67-3470-4094-8FD3-4DDCE8134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234E21-5722-4C2C-ABBF-0A779E43B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3A0D2B-6689-415B-B270-B9E24A5E4D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0EBC63-9B23-4942-BE2B-3C529F39B1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5B3E27-4F59-424B-A881-E6BDE562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A156-507B-438B-A80D-07318F4DE31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6E6001-B644-4C22-890B-5151E8D17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FC304-760E-4A6D-93BD-A34C1FCEA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9FD1-F90E-4824-AC9A-F3BC986584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14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2E401-3006-4435-95B7-4B25B6ADF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0FC2AE-6E32-40A2-9248-26B6ABDD2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A156-507B-438B-A80D-07318F4DE31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AC7C7A-8BC1-4101-80F6-95E479DC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D2394-CA83-4FB4-8C0C-087CC7956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9FD1-F90E-4824-AC9A-F3BC986584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2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47018-463E-4A46-86CC-98870C132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A156-507B-438B-A80D-07318F4DE31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EA9344-00ED-4BCA-B77A-07E121E65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6FF26F-118A-4021-9581-6D8840D2D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9FD1-F90E-4824-AC9A-F3BC986584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21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8FB2A-0251-4EF5-91E3-004887807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B67F7-697A-45E0-A2CB-14894E2AC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43851A-8C35-49E6-9987-59F50A69A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4A0D8C-CCFE-4732-A456-F1A2C6E23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A156-507B-438B-A80D-07318F4DE31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F2946-C2F3-4A15-A2F1-EF10346DE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0F404-98BB-414F-B387-0140BAAC7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9FD1-F90E-4824-AC9A-F3BC986584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24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72DFE-6B09-40A3-AEB6-83FC8301E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D6448A-F640-445B-9DBB-749C3D4056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800DF4-5844-490E-9192-CECA5B22A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CB387D-E153-4914-999E-E0D6CE0B3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A156-507B-438B-A80D-07318F4DE31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01ED2-7603-443E-9382-5A3855EF8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65A46-D9EE-4392-ADC9-A21F60070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9FD1-F90E-4824-AC9A-F3BC986584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36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C69DF5-08B5-46B3-A67A-23BA78CCF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33AFB-1934-4696-918D-96E1910C3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D5495-752D-41A5-98F9-776DBD7915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4A156-507B-438B-A80D-07318F4DE31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5BA66-BC29-435F-8D4E-35F0789A3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D33E4-84D1-44E1-A833-52F67AEE51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F9FD1-F90E-4824-AC9A-F3BC986584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0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E6C7C4-3A02-4BB7-8298-CEB686C4C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EAP Online – Rethinking Delivery</a:t>
            </a:r>
          </a:p>
        </p:txBody>
      </p:sp>
    </p:spTree>
    <p:extLst>
      <p:ext uri="{BB962C8B-B14F-4D97-AF65-F5344CB8AC3E}">
        <p14:creationId xmlns:p14="http://schemas.microsoft.com/office/powerpoint/2010/main" val="98088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9">
            <a:extLst>
              <a:ext uri="{FF2B5EF4-FFF2-40B4-BE49-F238E27FC236}">
                <a16:creationId xmlns:a16="http://schemas.microsoft.com/office/drawing/2014/main" id="{9AF5C66A-E8F2-4E13-98A3-FE96597C5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Picture 11">
            <a:extLst>
              <a:ext uri="{FF2B5EF4-FFF2-40B4-BE49-F238E27FC236}">
                <a16:creationId xmlns:a16="http://schemas.microsoft.com/office/drawing/2014/main" id="{AC860275-E106-493A-8BF0-E0A91130E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F25CA86-1E5F-4117-A491-8A28E80C7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822960"/>
            <a:ext cx="9829800" cy="1325880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Tales from the </a:t>
            </a:r>
            <a:r>
              <a:rPr lang="en-GB" sz="4000" dirty="0" err="1">
                <a:solidFill>
                  <a:srgbClr val="FFFFFF"/>
                </a:solidFill>
              </a:rPr>
              <a:t>twittersphere</a:t>
            </a:r>
            <a:r>
              <a:rPr lang="en-GB" sz="4000" dirty="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8C358-1572-4998-82C7-AE3427478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285" y="2807414"/>
            <a:ext cx="7864371" cy="3227626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'Students don’t really participate as much online’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'Teaching online is so much more tiring than real teaching’</a:t>
            </a: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'I can't wait for things to go back to normal'</a:t>
            </a:r>
          </a:p>
          <a:p>
            <a:endParaRPr lang="en-GB" sz="1900" dirty="0">
              <a:solidFill>
                <a:srgbClr val="000000"/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EC837EA-1438-401F-9B2F-711CC97853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971" y="3194021"/>
            <a:ext cx="2553766" cy="210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78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8D4987-CFC7-4111-815D-A88721196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Student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B442F-978A-4AB3-8BE5-E1C0B398C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4" y="2576515"/>
            <a:ext cx="9833548" cy="2693976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‘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Attendance’</a:t>
            </a: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Flipped classroom</a:t>
            </a: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The synchronous vs asynchronous debate (Kessler, 2018)</a:t>
            </a: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Synchronous classes can improve satisfaction, motivation, and skills/decrease student isolation (Hogan and Devi, 2019)</a:t>
            </a:r>
          </a:p>
          <a:p>
            <a:pPr marL="0" indent="0">
              <a:buNone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>
              <a:solidFill>
                <a:srgbClr val="000000"/>
              </a:solidFill>
            </a:endParaRPr>
          </a:p>
          <a:p>
            <a:endParaRPr lang="en-GB" dirty="0">
              <a:solidFill>
                <a:srgbClr val="000000"/>
              </a:solidFill>
            </a:endParaRPr>
          </a:p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80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75D533-6023-42F0-B96C-7EAFFAB81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Teacher/student roles – what has changed?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4DA53-E270-418D-9906-F98176710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6"/>
            <a:ext cx="9833548" cy="2693976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The teacher becomes a curator, facilitator, or guide rather than the gatekeeper of knowledge, students have more control over their learning (Boettcher and Conrad, 2016)</a:t>
            </a:r>
          </a:p>
          <a:p>
            <a:pPr marL="0" indent="0">
              <a:buNone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Orientation for students for online pre-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sessionals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Training for teachers (Lawrence et al., 2020)</a:t>
            </a:r>
          </a:p>
        </p:txBody>
      </p:sp>
    </p:spTree>
    <p:extLst>
      <p:ext uri="{BB962C8B-B14F-4D97-AF65-F5344CB8AC3E}">
        <p14:creationId xmlns:p14="http://schemas.microsoft.com/office/powerpoint/2010/main" val="402161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61B786-9990-4D69-A37D-93D24F47A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Making the best of the ‘new normal’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8AE25-C20E-4031-9952-A98362CE0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4" y="2753936"/>
            <a:ext cx="9833548" cy="3537682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ePortfolio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/reflective diary 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Peer feedback to improve academic writing </a:t>
            </a: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Community building </a:t>
            </a:r>
          </a:p>
          <a:p>
            <a:pPr marL="0" indent="0">
              <a:buNone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>
              <a:solidFill>
                <a:srgbClr val="000000"/>
              </a:solidFill>
            </a:endParaRPr>
          </a:p>
          <a:p>
            <a:endParaRPr lang="en-GB" dirty="0">
              <a:solidFill>
                <a:srgbClr val="000000"/>
              </a:solidFill>
            </a:endParaRPr>
          </a:p>
          <a:p>
            <a:endParaRPr lang="en-GB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49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D8CB17-35CA-4F60-AD6F-6676471F6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4E022-D47A-4DF8-9AE3-AFF49BEDC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The Trojan Mouse (Sharpe and Oliver, 2007)</a:t>
            </a: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Techno-pedagogy (Lawrence et al., 2020)</a:t>
            </a:r>
          </a:p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1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6381F-B58F-4732-8FB6-15E8578F7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>
                <a:solidFill>
                  <a:schemeClr val="accent1">
                    <a:lumMod val="50000"/>
                  </a:schemeClr>
                </a:solidFill>
              </a:rPr>
              <a:t>References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B4E96-0B57-4B59-822E-8B51B6692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55000" lnSpcReduction="20000"/>
          </a:bodyPr>
          <a:lstStyle/>
          <a:p>
            <a:r>
              <a:rPr lang="en-GB" sz="2900" dirty="0">
                <a:solidFill>
                  <a:schemeClr val="accent1">
                    <a:lumMod val="50000"/>
                  </a:schemeClr>
                </a:solidFill>
              </a:rPr>
              <a:t>Boettcher, J. V. and Conrad, R., 2016. </a:t>
            </a:r>
            <a:r>
              <a:rPr lang="en-GB" sz="2900" i="1" dirty="0">
                <a:solidFill>
                  <a:schemeClr val="accent1">
                    <a:lumMod val="50000"/>
                  </a:schemeClr>
                </a:solidFill>
              </a:rPr>
              <a:t>The online teaching survival guide: Simple and practical pedagogical tips.</a:t>
            </a:r>
            <a:r>
              <a:rPr lang="en-GB" sz="2900" dirty="0">
                <a:solidFill>
                  <a:schemeClr val="accent1">
                    <a:lumMod val="50000"/>
                  </a:schemeClr>
                </a:solidFill>
              </a:rPr>
              <a:t> John Wiley &amp; Sons.</a:t>
            </a:r>
          </a:p>
          <a:p>
            <a:r>
              <a:rPr lang="en-GB" sz="2900" dirty="0">
                <a:solidFill>
                  <a:schemeClr val="accent1">
                    <a:lumMod val="50000"/>
                  </a:schemeClr>
                </a:solidFill>
              </a:rPr>
              <a:t>Fester, A. M., &amp; </a:t>
            </a:r>
            <a:r>
              <a:rPr lang="en-GB" sz="2900" dirty="0" err="1">
                <a:solidFill>
                  <a:schemeClr val="accent1">
                    <a:lumMod val="50000"/>
                  </a:schemeClr>
                </a:solidFill>
              </a:rPr>
              <a:t>Gedera</a:t>
            </a:r>
            <a:r>
              <a:rPr lang="en-GB" sz="2900" dirty="0">
                <a:solidFill>
                  <a:schemeClr val="accent1">
                    <a:lumMod val="50000"/>
                  </a:schemeClr>
                </a:solidFill>
              </a:rPr>
              <a:t>, D. S. P., 2018. Facilitating reflective and collaborative learning in EAP. Modern English Teacher, 27(3), 27–29.</a:t>
            </a:r>
          </a:p>
          <a:p>
            <a:r>
              <a:rPr lang="en-GB" sz="2900" dirty="0">
                <a:solidFill>
                  <a:schemeClr val="accent1">
                    <a:lumMod val="50000"/>
                  </a:schemeClr>
                </a:solidFill>
              </a:rPr>
              <a:t>Hogan, R.P. and Devi, M., 2019. A Synchronous Pedagogy to Improve Online Student Success. </a:t>
            </a:r>
            <a:r>
              <a:rPr lang="en-GB" sz="2900" i="1" dirty="0">
                <a:solidFill>
                  <a:schemeClr val="accent1">
                    <a:lumMod val="50000"/>
                  </a:schemeClr>
                </a:solidFill>
              </a:rPr>
              <a:t>International Journal of Online Pedagogy and Course Design (IJOPCD)</a:t>
            </a:r>
            <a:r>
              <a:rPr lang="en-GB" sz="2900" dirty="0">
                <a:solidFill>
                  <a:schemeClr val="accent1">
                    <a:lumMod val="50000"/>
                  </a:schemeClr>
                </a:solidFill>
              </a:rPr>
              <a:t>, </a:t>
            </a:r>
            <a:r>
              <a:rPr lang="en-GB" sz="2900" i="1" dirty="0">
                <a:solidFill>
                  <a:schemeClr val="accent1">
                    <a:lumMod val="50000"/>
                  </a:schemeClr>
                </a:solidFill>
              </a:rPr>
              <a:t>9</a:t>
            </a:r>
            <a:r>
              <a:rPr lang="en-GB" sz="2900" dirty="0">
                <a:solidFill>
                  <a:schemeClr val="accent1">
                    <a:lumMod val="50000"/>
                  </a:schemeClr>
                </a:solidFill>
              </a:rPr>
              <a:t>(3), pp.61-77. </a:t>
            </a:r>
          </a:p>
          <a:p>
            <a:r>
              <a:rPr lang="en-GB" sz="2900" dirty="0">
                <a:solidFill>
                  <a:schemeClr val="accent1">
                    <a:lumMod val="50000"/>
                  </a:schemeClr>
                </a:solidFill>
              </a:rPr>
              <a:t>Kessler, G., 2018. Technology and the future of language teaching. Foreign Language Annals, 51(1), pp.205-218.</a:t>
            </a:r>
          </a:p>
          <a:p>
            <a:r>
              <a:rPr lang="en-GB" sz="2900" dirty="0">
                <a:solidFill>
                  <a:schemeClr val="accent1">
                    <a:lumMod val="50000"/>
                  </a:schemeClr>
                </a:solidFill>
              </a:rPr>
              <a:t>Lawrence, G., Ahmed, F., Cole, C. and Johnston, K.P., 2020. Not More Technology but More Effective Technology: Examining the State of Technology Integration in EAP Programmes. </a:t>
            </a:r>
            <a:r>
              <a:rPr lang="en-GB" sz="2900" i="1" dirty="0">
                <a:solidFill>
                  <a:schemeClr val="accent1">
                    <a:lumMod val="50000"/>
                  </a:schemeClr>
                </a:solidFill>
              </a:rPr>
              <a:t>RELC Journal</a:t>
            </a:r>
            <a:r>
              <a:rPr lang="en-GB" sz="2900" dirty="0">
                <a:solidFill>
                  <a:schemeClr val="accent1">
                    <a:lumMod val="50000"/>
                  </a:schemeClr>
                </a:solidFill>
              </a:rPr>
              <a:t>, p.0033688220907199.</a:t>
            </a:r>
          </a:p>
          <a:p>
            <a:r>
              <a:rPr lang="en-GB" sz="2900" dirty="0">
                <a:solidFill>
                  <a:schemeClr val="accent1">
                    <a:lumMod val="50000"/>
                  </a:schemeClr>
                </a:solidFill>
              </a:rPr>
              <a:t>Ma, Q., 2019. Examining the role of inter-group peer online feedback on wiki writing in an EAP context. </a:t>
            </a:r>
            <a:r>
              <a:rPr lang="en-GB" sz="2900" i="1" dirty="0">
                <a:solidFill>
                  <a:schemeClr val="accent1">
                    <a:lumMod val="50000"/>
                  </a:schemeClr>
                </a:solidFill>
              </a:rPr>
              <a:t>Computer Assisted Language Learning</a:t>
            </a:r>
            <a:r>
              <a:rPr lang="en-GB" sz="2900" dirty="0">
                <a:solidFill>
                  <a:schemeClr val="accent1">
                    <a:lumMod val="50000"/>
                  </a:schemeClr>
                </a:solidFill>
              </a:rPr>
              <a:t>, pp.1-20.</a:t>
            </a:r>
          </a:p>
          <a:p>
            <a:r>
              <a:rPr lang="en-GB" sz="2900" dirty="0">
                <a:solidFill>
                  <a:schemeClr val="accent1">
                    <a:lumMod val="50000"/>
                  </a:schemeClr>
                </a:solidFill>
              </a:rPr>
              <a:t>Prensky, M., 2001. Digital natives, digital immigrants. </a:t>
            </a:r>
            <a:r>
              <a:rPr lang="en-GB" sz="2900" i="1" dirty="0">
                <a:solidFill>
                  <a:schemeClr val="accent1">
                    <a:lumMod val="50000"/>
                  </a:schemeClr>
                </a:solidFill>
              </a:rPr>
              <a:t>On the horizon</a:t>
            </a:r>
            <a:r>
              <a:rPr lang="en-GB" sz="2900" dirty="0">
                <a:solidFill>
                  <a:schemeClr val="accent1">
                    <a:lumMod val="50000"/>
                  </a:schemeClr>
                </a:solidFill>
              </a:rPr>
              <a:t>, </a:t>
            </a:r>
            <a:r>
              <a:rPr lang="en-GB" sz="2900" i="1" dirty="0">
                <a:solidFill>
                  <a:schemeClr val="accent1">
                    <a:lumMod val="50000"/>
                  </a:schemeClr>
                </a:solidFill>
              </a:rPr>
              <a:t>9</a:t>
            </a:r>
            <a:r>
              <a:rPr lang="en-GB" sz="2900" dirty="0">
                <a:solidFill>
                  <a:schemeClr val="accent1">
                    <a:lumMod val="50000"/>
                  </a:schemeClr>
                </a:solidFill>
              </a:rPr>
              <a:t>(5).</a:t>
            </a:r>
          </a:p>
          <a:p>
            <a:r>
              <a:rPr lang="en-GB" sz="2900" dirty="0">
                <a:solidFill>
                  <a:schemeClr val="accent1">
                    <a:lumMod val="50000"/>
                  </a:schemeClr>
                </a:solidFill>
              </a:rPr>
              <a:t>Sharpe, R. and Oliver, M., 2007. Designing courses for e-learning. </a:t>
            </a:r>
            <a:r>
              <a:rPr lang="en-GB" sz="2900" i="1" dirty="0">
                <a:solidFill>
                  <a:schemeClr val="accent1">
                    <a:lumMod val="50000"/>
                  </a:schemeClr>
                </a:solidFill>
              </a:rPr>
              <a:t>Rethinking pedagogy for a digital age</a:t>
            </a:r>
            <a:r>
              <a:rPr lang="en-GB" sz="2900" dirty="0">
                <a:solidFill>
                  <a:schemeClr val="accent1">
                    <a:lumMod val="50000"/>
                  </a:schemeClr>
                </a:solidFill>
              </a:rPr>
              <a:t> (pp. 61-71) Routledge.</a:t>
            </a:r>
          </a:p>
          <a:p>
            <a:r>
              <a:rPr lang="en-GB" sz="2900" dirty="0">
                <a:solidFill>
                  <a:schemeClr val="accent1">
                    <a:lumMod val="50000"/>
                  </a:schemeClr>
                </a:solidFill>
              </a:rPr>
              <a:t>Strayer, J., 2007. </a:t>
            </a:r>
            <a:r>
              <a:rPr lang="en-GB" sz="2900" i="1" dirty="0">
                <a:solidFill>
                  <a:schemeClr val="accent1">
                    <a:lumMod val="50000"/>
                  </a:schemeClr>
                </a:solidFill>
              </a:rPr>
              <a:t>The effects of the classroom flip on the learning environment: A comparison of learning activity in a traditional classroom and a flip classroom that used an intelligent tutoring system</a:t>
            </a:r>
            <a:r>
              <a:rPr lang="en-GB" sz="2900" dirty="0">
                <a:solidFill>
                  <a:schemeClr val="accent1">
                    <a:lumMod val="50000"/>
                  </a:schemeClr>
                </a:solidFill>
              </a:rPr>
              <a:t> (Doctoral dissertation, The Ohio State University).</a:t>
            </a: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802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C62DF-C0AF-421F-A3AE-05271E0B9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Thanks for listening!</a:t>
            </a:r>
          </a:p>
          <a:p>
            <a:pPr marL="0" indent="0">
              <a:buNone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Will</a:t>
            </a:r>
          </a:p>
          <a:p>
            <a:pPr marL="0" indent="0">
              <a:buNone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wsalisbury1@uclan.ac.uk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11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251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EAP Online – Rethinking Delivery</vt:lpstr>
      <vt:lpstr>Tales from the twittersphere…</vt:lpstr>
      <vt:lpstr>Student participation</vt:lpstr>
      <vt:lpstr>Teacher/student roles – what has changed?</vt:lpstr>
      <vt:lpstr>Making the best of the ‘new normal’</vt:lpstr>
      <vt:lpstr>Final thoughts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EAP Online – Rethinking Delivery</dc:title>
  <dc:creator>William Salisbury &lt;School of Language and Global Studies&gt;</dc:creator>
  <cp:lastModifiedBy>Rupert Williams (Staff)</cp:lastModifiedBy>
  <cp:revision>14</cp:revision>
  <dcterms:created xsi:type="dcterms:W3CDTF">2020-04-30T20:55:25Z</dcterms:created>
  <dcterms:modified xsi:type="dcterms:W3CDTF">2020-05-04T12:00:31Z</dcterms:modified>
</cp:coreProperties>
</file>