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93" r:id="rId6"/>
    <p:sldId id="280" r:id="rId7"/>
    <p:sldId id="271" r:id="rId8"/>
    <p:sldId id="260" r:id="rId9"/>
    <p:sldId id="284" r:id="rId10"/>
    <p:sldId id="289" r:id="rId11"/>
    <p:sldId id="282" r:id="rId12"/>
    <p:sldId id="269" r:id="rId13"/>
    <p:sldId id="285" r:id="rId14"/>
    <p:sldId id="272" r:id="rId15"/>
    <p:sldId id="287" r:id="rId16"/>
    <p:sldId id="288" r:id="rId17"/>
    <p:sldId id="286" r:id="rId18"/>
    <p:sldId id="290" r:id="rId19"/>
    <p:sldId id="291" r:id="rId20"/>
    <p:sldId id="292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69" autoAdjust="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3869A-FF49-4493-901E-8D24AA9A8EB1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D623-D8A2-4EA6-B9E9-9137A64D6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9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Approach is based on/ inspired by DDL:</a:t>
            </a:r>
            <a:r>
              <a:rPr lang="en-GB" baseline="0" dirty="0"/>
              <a:t> inductive method encouraging students to notice patterns of use in authentic language- corpora / corpus interfaces are the means of presenting this language / these patterns</a:t>
            </a:r>
          </a:p>
          <a:p>
            <a:r>
              <a:rPr lang="en-GB" baseline="0" dirty="0"/>
              <a:t>But requires a cognitive ‘jump’ from students to connect data/patterns to their own language issues…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D623-D8A2-4EA6-B9E9-9137A64D6A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4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D623-D8A2-4EA6-B9E9-9137A64D6AB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4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B26D-5827-438F-AFEA-8512CEA1DB9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B1C2-A6BC-40E1-90A2-13BABD5F1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0E69B-1B2A-4B03-9A51-EDCC831F7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1A091-E294-4146-ADB5-D41A2900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3901-2250-4155-91F5-7EF82799FE1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279DE-2583-46D3-A440-50A21346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6EA64-5115-44C3-B189-261D5627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2A6C-EFC0-4EA6-AFDC-96DE568FF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81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BA759-A00F-40DF-A251-6DDC5AB3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1D0D1-8EA4-43A3-B3FB-3661F2580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1DFB8-D00B-4FD6-9FDB-6632F785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3901-2250-4155-91F5-7EF82799FE1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A3F26-4F87-4B1B-90E8-F41A644F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76D92-76D7-4046-8BDD-008228A4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2A6C-EFC0-4EA6-AFDC-96DE568FF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66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7FA95-89D7-47C1-BBC6-BFEBF9B10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7A943-A825-4D82-8C5D-BD36676B9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3668E-9F36-49AA-AD10-4CC49B25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3901-2250-4155-91F5-7EF82799FE1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3B3A0-4253-45A1-A978-419F33F9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98DC3-B9B1-487B-915D-D11BEA9B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2A6C-EFC0-4EA6-AFDC-96DE568FF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4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5401-2D1F-4E82-BA68-799ED14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19F9A-7281-4468-8786-A7F976185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21D46-A4AA-4501-BDC5-99799665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3901-2250-4155-91F5-7EF82799FE1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F4531-52CC-4C01-AA09-4254FDCC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F7C84-24AE-462F-911B-B5AF280F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2A6C-EFC0-4EA6-AFDC-96DE568FF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56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B1B2-B9C0-4FCD-9FB1-137EC063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FB6AB-8A9F-48AE-AED3-3590F9292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76DDC-8646-4AA5-9226-9F204EA9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3901-2250-4155-91F5-7EF82799FE1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5D0C7-97B3-4674-ADC6-44B3EB5E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53468-9A76-417B-914B-6C17CA72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2A6C-EFC0-4EA6-AFDC-96DE568FF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9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D349-4F0D-41FE-9622-8D6B3BAF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020EC-3ABF-45A0-9780-556E1831E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8B77D-7E4C-4B9B-AA6F-CDB9955BE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16334-FD80-42B4-962C-9CB23989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3901-2250-4155-91F5-7EF82799FE1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70C42-DF34-434C-B956-540229D7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3E076-E5DB-462D-8D46-4CE05212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2A6C-EFC0-4EA6-AFDC-96DE568FF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01CC-D909-46DB-9566-4F3AE1A7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B8990-83BD-4E51-B0FA-632D4772B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A68CF-B451-4FC6-9059-F6D9838CA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7DB38-382D-40EB-8157-968F14C6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B74B7-02FF-46BC-85AB-A5792702C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6A367-62D5-4A1D-AEC6-B94ED266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3901-2250-4155-91F5-7EF82799FE1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0A3E3-C8FC-45AE-A9B9-DA413164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533BC-7FC3-4670-9396-654E3074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2A6C-EFC0-4EA6-AFDC-96DE568FF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59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0457-B8A8-4FF4-B418-80409307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10B06-7422-4B97-BFE3-BF64C260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3901-2250-4155-91F5-7EF82799FE1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3CD16-1151-405E-AACE-D318EBAE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4E609-5705-4365-84E0-309CD76F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2A6C-EFC0-4EA6-AFDC-96DE568FF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54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A726B-D0A5-4953-BAB1-90CCDB8D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3901-2250-4155-91F5-7EF82799FE1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5F64C-8C41-4315-BF25-2CAFD219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73A07-DEC6-464E-AEBA-E110D947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2A6C-EFC0-4EA6-AFDC-96DE568FF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95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7EAE-439C-4162-833F-8D082F5B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25A48-5CC0-4183-8E76-3C433E3BE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77D12-0809-4604-A4E9-059F15042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1085B-D9B7-482D-8692-C5C365C9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3901-2250-4155-91F5-7EF82799FE1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F259A-356F-44D1-B7A2-57668CFD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E795D-DE5D-45BF-B3C8-525C3E1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2A6C-EFC0-4EA6-AFDC-96DE568FF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3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C28A-1B66-4B97-9504-857EE251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97E83-C26B-4332-978C-E314D781F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26791-262B-4FE1-ADB5-E3A763021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341A4-9BBF-4443-8C20-651CE21E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3901-2250-4155-91F5-7EF82799FE1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E025A-6E1D-4138-A465-83D8B3CC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98C37-2469-4D11-9A1E-4BA5D832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2A6C-EFC0-4EA6-AFDC-96DE568FF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84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800ED-3625-4406-9AFB-C1E39947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78549-4A19-4F60-B55D-F2579A5E2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25A56-03AD-4E87-856D-EB0C5831B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3901-2250-4155-91F5-7EF82799FE1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2DCB6-7181-4898-BE5D-88ACC7DDD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816F5-32FE-4C5D-8CCC-025E18E14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22A6C-EFC0-4EA6-AFDC-96DE568FF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bawequicklinks.coventry.domains/quicklinks-on-turniti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awequicklinks.coventry.domains/quicklinks-for-learners/" TargetMode="External"/><Relationship Id="rId2" Type="http://schemas.openxmlformats.org/officeDocument/2006/relationships/hyperlink" Target="http://bawequicklinks.coventry.domains/encyclopedia/in-the-figure-below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bawequicklinks.coventry.domains/quicklinks-on-turnitin/introducing-studen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awequicklinks.coventry.domains/quicklinks-for-learners/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ventry.onlinesurveys.ac.uk/quicklinks-quickmarks-feedbac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wequicklinks.coventry.domains/" TargetMode="External"/><Relationship Id="rId5" Type="http://schemas.openxmlformats.org/officeDocument/2006/relationships/hyperlink" Target="mailto:aa3861@coventry.ac.uk" TargetMode="External"/><Relationship Id="rId4" Type="http://schemas.openxmlformats.org/officeDocument/2006/relationships/hyperlink" Target="mailto:ab6667@coventry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ke.li/supportthentha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ke.li/evidence_suppo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etchengine.eu/" TargetMode="External"/><Relationship Id="rId2" Type="http://schemas.openxmlformats.org/officeDocument/2006/relationships/hyperlink" Target="https://www.coventry.ac.uk/research/research-directories/current-projects/2015/british-academic-written-english-corpus-bawe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wequicklinks.coventry.domains/directory-of-hyperlink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bawequicklinks.coventry.domains/encyclopedia/aware-of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691" y="1569776"/>
            <a:ext cx="7772400" cy="1470025"/>
          </a:xfrm>
        </p:spPr>
        <p:txBody>
          <a:bodyPr/>
          <a:lstStyle/>
          <a:p>
            <a:r>
              <a:rPr lang="en-GB" b="1" dirty="0" err="1"/>
              <a:t>Quicklinks</a:t>
            </a:r>
            <a:r>
              <a:rPr lang="en-GB" b="1" dirty="0"/>
              <a:t> + </a:t>
            </a:r>
            <a:r>
              <a:rPr lang="en-GB" b="1" dirty="0" err="1"/>
              <a:t>Quickmarks</a:t>
            </a:r>
            <a:r>
              <a:rPr lang="en-GB" b="1" dirty="0"/>
              <a:t> = double quick feedback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9246" y="3212976"/>
            <a:ext cx="6400800" cy="1752600"/>
          </a:xfrm>
        </p:spPr>
        <p:txBody>
          <a:bodyPr/>
          <a:lstStyle/>
          <a:p>
            <a:r>
              <a:rPr lang="en-GB" dirty="0"/>
              <a:t>Benet Vincent</a:t>
            </a:r>
          </a:p>
          <a:p>
            <a:r>
              <a:rPr lang="en-GB" dirty="0"/>
              <a:t>Hilary Nesi</a:t>
            </a:r>
          </a:p>
          <a:p>
            <a:r>
              <a:rPr lang="en-GB" dirty="0"/>
              <a:t>Daniel Quinn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00" y="3380820"/>
            <a:ext cx="733333" cy="3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603" y="3397023"/>
            <a:ext cx="1009524" cy="342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632243"/>
            <a:ext cx="885714" cy="33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646" y="4943513"/>
            <a:ext cx="1800000" cy="390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906" y="761236"/>
            <a:ext cx="1000000" cy="3523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4633980"/>
            <a:ext cx="895238" cy="352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D2EE3C-C1FB-485F-940E-31928700C7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6789" y="380284"/>
            <a:ext cx="2485714" cy="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35570-F508-4425-991F-4F8A1D80FD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2579" y="723552"/>
            <a:ext cx="1361905" cy="36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003D7E-A768-4FEE-BD4F-26039285C6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9510" y="5702386"/>
            <a:ext cx="3704762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823" y="284455"/>
            <a:ext cx="6421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Finding the link </a:t>
            </a:r>
          </a:p>
          <a:p>
            <a:r>
              <a:rPr lang="en-GB" sz="3600" b="1" dirty="0"/>
              <a:t>you want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FF574-FB4F-4E4E-B622-45BE71868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78" y="2708920"/>
            <a:ext cx="4419770" cy="1296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EE820B-7508-4168-B1B1-95B419E6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013176"/>
            <a:ext cx="3323809" cy="1019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64827A-4F79-4CD9-8D96-EFF18909C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620688"/>
            <a:ext cx="3024336" cy="57526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E93A28-BDE0-406E-B351-86950C2382B8}"/>
              </a:ext>
            </a:extLst>
          </p:cNvPr>
          <p:cNvSpPr txBox="1"/>
          <p:nvPr/>
        </p:nvSpPr>
        <p:spPr>
          <a:xfrm>
            <a:off x="467544" y="20608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alphabetical list</a:t>
            </a:r>
            <a:r>
              <a:rPr lang="en-GB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117960-F373-46BD-8C5C-1D74F0714481}"/>
              </a:ext>
            </a:extLst>
          </p:cNvPr>
          <p:cNvSpPr txBox="1"/>
          <p:nvPr/>
        </p:nvSpPr>
        <p:spPr>
          <a:xfrm>
            <a:off x="539552" y="436510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Search for specific word: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B89DA4-35E0-4BE4-8C65-C592462D3AC1}"/>
              </a:ext>
            </a:extLst>
          </p:cNvPr>
          <p:cNvSpPr txBox="1"/>
          <p:nvPr/>
        </p:nvSpPr>
        <p:spPr>
          <a:xfrm>
            <a:off x="3614826" y="1393612"/>
            <a:ext cx="347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Or by tag: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2267744" y="2132856"/>
            <a:ext cx="5040560" cy="1565012"/>
          </a:xfrm>
          <a:prstGeom prst="wedgeRectCallout">
            <a:avLst>
              <a:gd name="adj1" fmla="val -58536"/>
              <a:gd name="adj2" fmla="val 3736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There are c. 100 links at present so you may not find what you want. Let us know any requests…</a:t>
            </a:r>
          </a:p>
        </p:txBody>
      </p:sp>
    </p:spTree>
    <p:extLst>
      <p:ext uri="{BB962C8B-B14F-4D97-AF65-F5344CB8AC3E}">
        <p14:creationId xmlns:p14="http://schemas.microsoft.com/office/powerpoint/2010/main" val="156810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>
                <a:latin typeface="+mn-lt"/>
              </a:rPr>
              <a:t>Some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You need to be able to find the right link quickly</a:t>
            </a:r>
          </a:p>
          <a:p>
            <a:r>
              <a:rPr lang="en-GB" sz="2800" dirty="0"/>
              <a:t>How should we group links to help this happen?</a:t>
            </a:r>
          </a:p>
          <a:p>
            <a:r>
              <a:rPr lang="en-GB" sz="2800" dirty="0"/>
              <a:t>Specific examples are best for correcting particular mistakes</a:t>
            </a:r>
          </a:p>
          <a:p>
            <a:r>
              <a:rPr lang="en-GB" sz="2800" dirty="0"/>
              <a:t>More generic examples address a wider range of issues and are more likely to be reused</a:t>
            </a:r>
          </a:p>
          <a:p>
            <a:endParaRPr lang="en-GB" sz="2800" dirty="0"/>
          </a:p>
        </p:txBody>
      </p:sp>
      <p:sp>
        <p:nvSpPr>
          <p:cNvPr id="4" name="Rectangular Callout 3"/>
          <p:cNvSpPr/>
          <p:nvPr/>
        </p:nvSpPr>
        <p:spPr>
          <a:xfrm>
            <a:off x="2411760" y="4604280"/>
            <a:ext cx="4896544" cy="1417008"/>
          </a:xfrm>
          <a:prstGeom prst="wedgeRectCallout">
            <a:avLst>
              <a:gd name="adj1" fmla="val -58536"/>
              <a:gd name="adj2" fmla="val -4036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/>
              <a:t>Are students likely to follow the link? What would they then do?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612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E6AF85-DAF8-4CA5-A2F6-08C1916C3BB5}"/>
              </a:ext>
            </a:extLst>
          </p:cNvPr>
          <p:cNvSpPr txBox="1">
            <a:spLocks/>
          </p:cNvSpPr>
          <p:nvPr/>
        </p:nvSpPr>
        <p:spPr>
          <a:xfrm>
            <a:off x="755576" y="398530"/>
            <a:ext cx="7687766" cy="687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+mn-lt"/>
              </a:rPr>
              <a:t>New development: </a:t>
            </a:r>
            <a:r>
              <a:rPr lang="en-GB" sz="3600" b="1" dirty="0" err="1">
                <a:latin typeface="+mn-lt"/>
              </a:rPr>
              <a:t>QuickMarks</a:t>
            </a:r>
            <a:r>
              <a:rPr lang="en-GB" sz="3600" b="1" dirty="0">
                <a:latin typeface="+mn-lt"/>
              </a:rPr>
              <a:t>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886700" cy="4620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Idea to collect some of the most frequent / annoying mistakes we see:</a:t>
            </a:r>
            <a:endParaRPr lang="en-GB" sz="2400" b="1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5508104" y="2379126"/>
            <a:ext cx="3096344" cy="1997060"/>
          </a:xfrm>
          <a:prstGeom prst="wedgeRectCallout">
            <a:avLst>
              <a:gd name="adj1" fmla="val -57601"/>
              <a:gd name="adj2" fmla="val -2588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NB </a:t>
            </a:r>
            <a:r>
              <a:rPr lang="en-GB" sz="2400" dirty="0"/>
              <a:t>this approach is not suited to certain types of mistakes (basic grammar, spelling etc.)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8839"/>
            <a:ext cx="3312368" cy="4472823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860032" y="4869160"/>
            <a:ext cx="2740147" cy="1235795"/>
          </a:xfrm>
          <a:prstGeom prst="wedgeRectCallout">
            <a:avLst>
              <a:gd name="adj1" fmla="val -57601"/>
              <a:gd name="adj2" fmla="val -2588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You may recognise some of these…</a:t>
            </a:r>
          </a:p>
        </p:txBody>
      </p:sp>
    </p:spTree>
    <p:extLst>
      <p:ext uri="{BB962C8B-B14F-4D97-AF65-F5344CB8AC3E}">
        <p14:creationId xmlns:p14="http://schemas.microsoft.com/office/powerpoint/2010/main" val="326316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AF85-DAF8-4CA5-A2F6-08C1916C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80728"/>
            <a:ext cx="7687766" cy="687610"/>
          </a:xfrm>
        </p:spPr>
        <p:txBody>
          <a:bodyPr>
            <a:normAutofit/>
          </a:bodyPr>
          <a:lstStyle/>
          <a:p>
            <a:r>
              <a:rPr lang="en-GB" sz="2200" dirty="0">
                <a:hlinkClick r:id="rId2"/>
              </a:rPr>
              <a:t>https://bawequicklinks.coventry.domains/quicklinks-on-turnitin/</a:t>
            </a:r>
            <a:endParaRPr lang="en-GB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E6AF85-DAF8-4CA5-A2F6-08C1916C3BB5}"/>
              </a:ext>
            </a:extLst>
          </p:cNvPr>
          <p:cNvSpPr txBox="1">
            <a:spLocks/>
          </p:cNvSpPr>
          <p:nvPr/>
        </p:nvSpPr>
        <p:spPr>
          <a:xfrm>
            <a:off x="755576" y="398530"/>
            <a:ext cx="7687766" cy="687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+mn-lt"/>
              </a:rPr>
              <a:t>New development: </a:t>
            </a:r>
            <a:r>
              <a:rPr lang="en-GB" sz="3600" b="1" dirty="0" err="1">
                <a:latin typeface="+mn-lt"/>
              </a:rPr>
              <a:t>QuickMarks</a:t>
            </a:r>
            <a:r>
              <a:rPr lang="en-GB" sz="3600" b="1" dirty="0">
                <a:latin typeface="+mn-lt"/>
              </a:rPr>
              <a:t>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67" y="1975705"/>
            <a:ext cx="7549467" cy="4739909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323528" y="2492896"/>
            <a:ext cx="3312368" cy="648072"/>
          </a:xfrm>
          <a:prstGeom prst="wedgeRectCallout">
            <a:avLst>
              <a:gd name="adj1" fmla="val 55530"/>
              <a:gd name="adj2" fmla="val -2565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Links to recent publications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95536" y="3717032"/>
            <a:ext cx="3096344" cy="1584176"/>
          </a:xfrm>
          <a:prstGeom prst="wedgeRectCallout">
            <a:avLst>
              <a:gd name="adj1" fmla="val 56412"/>
              <a:gd name="adj2" fmla="val -1502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Links the </a:t>
            </a:r>
            <a:r>
              <a:rPr lang="en-GB" sz="2200" dirty="0" err="1"/>
              <a:t>QuickMarks</a:t>
            </a:r>
            <a:r>
              <a:rPr lang="en-GB" sz="2200" dirty="0"/>
              <a:t> set, resources for introducing it to students and tips on editing the set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51520" y="5852927"/>
            <a:ext cx="3312368" cy="648072"/>
          </a:xfrm>
          <a:prstGeom prst="wedgeRectCallout">
            <a:avLst>
              <a:gd name="adj1" fmla="val 55530"/>
              <a:gd name="adj2" fmla="val -2565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Screencast showing how the set can be used</a:t>
            </a:r>
          </a:p>
        </p:txBody>
      </p:sp>
    </p:spTree>
    <p:extLst>
      <p:ext uri="{BB962C8B-B14F-4D97-AF65-F5344CB8AC3E}">
        <p14:creationId xmlns:p14="http://schemas.microsoft.com/office/powerpoint/2010/main" val="16871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Using links in 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045" y="148478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We’ve made a short video to show how this works: </a:t>
            </a:r>
          </a:p>
        </p:txBody>
      </p:sp>
      <p:pic>
        <p:nvPicPr>
          <p:cNvPr id="2" name="using quicklinks found th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40" y="1268760"/>
            <a:ext cx="8460432" cy="529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1364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>
                <a:latin typeface="+mn-lt"/>
              </a:rPr>
              <a:t>Ways the links might be used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Provide a link to examples of acceptable usage</a:t>
            </a:r>
          </a:p>
          <a:p>
            <a:r>
              <a:rPr lang="en-GB" sz="2400" dirty="0"/>
              <a:t>Provide two links for </a:t>
            </a:r>
            <a:r>
              <a:rPr lang="en-GB" sz="2400" dirty="0">
                <a:hlinkClick r:id="rId2"/>
              </a:rPr>
              <a:t>comparison</a:t>
            </a:r>
            <a:endParaRPr lang="en-GB" sz="2400" dirty="0"/>
          </a:p>
          <a:p>
            <a:r>
              <a:rPr lang="en-GB" sz="2400" dirty="0"/>
              <a:t>Provide  link(s) with advice – e.g. “you </a:t>
            </a:r>
            <a:r>
              <a:rPr lang="en-GB" sz="2400" dirty="0">
                <a:solidFill>
                  <a:schemeClr val="tx1"/>
                </a:solidFill>
              </a:rPr>
              <a:t>need a noun (e.g. </a:t>
            </a:r>
            <a:r>
              <a:rPr lang="en-GB" sz="2400" i="1" dirty="0">
                <a:solidFill>
                  <a:schemeClr val="tx1"/>
                </a:solidFill>
              </a:rPr>
              <a:t>idea</a:t>
            </a:r>
            <a:r>
              <a:rPr lang="en-GB" sz="2400" dirty="0">
                <a:solidFill>
                  <a:schemeClr val="tx1"/>
                </a:solidFill>
              </a:rPr>
              <a:t>) between </a:t>
            </a:r>
            <a:r>
              <a:rPr lang="en-GB" sz="2400" i="1" dirty="0">
                <a:solidFill>
                  <a:schemeClr val="tx1"/>
                </a:solidFill>
              </a:rPr>
              <a:t>support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i="1" dirty="0">
                <a:solidFill>
                  <a:schemeClr val="tx1"/>
                </a:solidFill>
              </a:rPr>
              <a:t>that</a:t>
            </a:r>
            <a:r>
              <a:rPr lang="en-GB" sz="2400" dirty="0">
                <a:solidFill>
                  <a:schemeClr val="tx1"/>
                </a:solidFill>
              </a:rPr>
              <a:t>”.</a:t>
            </a:r>
          </a:p>
          <a:p>
            <a:r>
              <a:rPr lang="en-GB" sz="2400" dirty="0"/>
              <a:t>Provide link(s) with a prompt to encourage reflection (“what kind of word follows </a:t>
            </a:r>
            <a:r>
              <a:rPr lang="en-GB" sz="2400" i="1" dirty="0"/>
              <a:t>support</a:t>
            </a:r>
            <a:r>
              <a:rPr lang="en-GB" sz="2400" dirty="0"/>
              <a:t>? What tense is usually used?”)</a:t>
            </a:r>
          </a:p>
          <a:p>
            <a:r>
              <a:rPr lang="en-GB" sz="2400" dirty="0"/>
              <a:t>Provide link(s) and encourage further exploration of Sketch Engine (materials to follow </a:t>
            </a:r>
            <a:r>
              <a:rPr lang="en-GB" sz="2400" dirty="0">
                <a:hlinkClick r:id="rId3"/>
              </a:rPr>
              <a:t>soon</a:t>
            </a:r>
            <a:r>
              <a:rPr lang="en-GB" sz="2400" dirty="0"/>
              <a:t>)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Introducing students to Quicklinks </a:t>
            </a:r>
            <a:br>
              <a:rPr lang="en-GB" sz="3600" b="1" dirty="0">
                <a:latin typeface="+mn-lt"/>
              </a:rPr>
            </a:br>
            <a:r>
              <a:rPr lang="en-GB" sz="2000" dirty="0">
                <a:hlinkClick r:id="rId2"/>
              </a:rPr>
              <a:t>https://bawequicklinks.coventry.domains/quicklinks-on-turnitin/introducing-students/</a:t>
            </a:r>
            <a:r>
              <a:rPr lang="en-GB" sz="2000" dirty="0"/>
              <a:t> </a:t>
            </a:r>
            <a:endParaRPr lang="en-GB" sz="2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Students not necessarily familiar with corpus output, so need some 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60" y="2852936"/>
            <a:ext cx="8210696" cy="3168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825624"/>
            <a:ext cx="8630897" cy="405164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941355" y="3356992"/>
            <a:ext cx="4752528" cy="1584176"/>
          </a:xfrm>
          <a:prstGeom prst="wedgeRectCallout">
            <a:avLst>
              <a:gd name="adj1" fmla="val -57601"/>
              <a:gd name="adj2" fmla="val -2588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We’re working on more learner materials to supplement Peter Crosthwaite’s course (University of Queensland) – see </a:t>
            </a:r>
            <a:r>
              <a:rPr lang="en-GB" sz="2400" dirty="0">
                <a:hlinkClick r:id="rId5"/>
              </a:rPr>
              <a:t>here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81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>
                <a:latin typeface="+mn-lt"/>
              </a:rPr>
              <a:t>Other thoughts /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Do you think you might use these links? What might encourage you to? </a:t>
            </a:r>
          </a:p>
          <a:p>
            <a:r>
              <a:rPr lang="en-GB" sz="2400" dirty="0"/>
              <a:t>How many might you use per assignment? </a:t>
            </a:r>
          </a:p>
          <a:p>
            <a:endParaRPr lang="en-GB" sz="2400" dirty="0"/>
          </a:p>
          <a:p>
            <a:r>
              <a:rPr lang="en-GB" sz="2400" dirty="0"/>
              <a:t>We welcome other suggestions, e.g. for</a:t>
            </a:r>
          </a:p>
          <a:p>
            <a:pPr lvl="1"/>
            <a:r>
              <a:rPr lang="en-GB" sz="2400" dirty="0"/>
              <a:t>new links </a:t>
            </a:r>
          </a:p>
          <a:p>
            <a:pPr lvl="1"/>
            <a:r>
              <a:rPr lang="en-GB" sz="2400" dirty="0"/>
              <a:t>adaptations to existing links</a:t>
            </a:r>
          </a:p>
          <a:p>
            <a:pPr lvl="1"/>
            <a:r>
              <a:rPr lang="en-GB" sz="2400" dirty="0"/>
              <a:t>guides for teachers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995936" y="3789040"/>
            <a:ext cx="4752528" cy="1584176"/>
          </a:xfrm>
          <a:prstGeom prst="wedgeRectCallout">
            <a:avLst>
              <a:gd name="adj1" fmla="val -57601"/>
              <a:gd name="adj2" fmla="val -2588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If you do use the </a:t>
            </a:r>
            <a:r>
              <a:rPr lang="en-GB" sz="2400" dirty="0" err="1"/>
              <a:t>QuickMarks</a:t>
            </a:r>
            <a:r>
              <a:rPr lang="en-GB" sz="2400" dirty="0"/>
              <a:t> set for giving feedback please consider completing our </a:t>
            </a:r>
            <a:r>
              <a:rPr lang="en-GB" sz="2400" dirty="0">
                <a:hlinkClick r:id="rId2"/>
              </a:rPr>
              <a:t>online survey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165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99" y="620688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Thanks for participating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Any questions?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86" y="1430666"/>
            <a:ext cx="4205833" cy="2411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4725144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Benet Vincent </a:t>
            </a:r>
            <a:r>
              <a:rPr lang="en-GB" sz="3200" b="1" dirty="0">
                <a:hlinkClick r:id="rId4"/>
              </a:rPr>
              <a:t>ab6667@coventry.ac.uk</a:t>
            </a:r>
            <a:endParaRPr lang="en-GB" sz="3200" b="1" dirty="0"/>
          </a:p>
          <a:p>
            <a:pPr algn="ctr"/>
            <a:r>
              <a:rPr lang="en-GB" sz="3200" b="1" dirty="0"/>
              <a:t>Hilary Nesi </a:t>
            </a:r>
            <a:r>
              <a:rPr lang="en-GB" sz="3200" b="1" dirty="0">
                <a:hlinkClick r:id="rId5"/>
              </a:rPr>
              <a:t>aa3861@coventry.ac.uk</a:t>
            </a:r>
            <a:r>
              <a:rPr lang="en-GB" sz="3200" b="1" dirty="0"/>
              <a:t> </a:t>
            </a:r>
          </a:p>
          <a:p>
            <a:pPr algn="ctr"/>
            <a:r>
              <a:rPr lang="en-GB" sz="3200" dirty="0">
                <a:hlinkClick r:id="rId6"/>
              </a:rPr>
              <a:t>https://bawequicklinks.coventry.domains/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2625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Outline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3"/>
          </a:xfrm>
        </p:spPr>
        <p:txBody>
          <a:bodyPr>
            <a:normAutofit/>
          </a:bodyPr>
          <a:lstStyle/>
          <a:p>
            <a:r>
              <a:rPr lang="en-GB" sz="2400" dirty="0"/>
              <a:t>The concept of Quicklinks</a:t>
            </a:r>
          </a:p>
          <a:p>
            <a:r>
              <a:rPr lang="en-GB" sz="2400" dirty="0"/>
              <a:t>Some examples of links</a:t>
            </a:r>
          </a:p>
          <a:p>
            <a:r>
              <a:rPr lang="en-GB" sz="2400" dirty="0"/>
              <a:t>The ‘</a:t>
            </a:r>
            <a:r>
              <a:rPr lang="en-GB" sz="2400" dirty="0" err="1"/>
              <a:t>encyclopedia</a:t>
            </a:r>
            <a:r>
              <a:rPr lang="en-GB" sz="2400" dirty="0"/>
              <a:t>’ of links</a:t>
            </a:r>
          </a:p>
          <a:p>
            <a:r>
              <a:rPr lang="en-GB" sz="2400" dirty="0"/>
              <a:t>Combining Quicklinks with Turnitin </a:t>
            </a:r>
            <a:r>
              <a:rPr lang="en-GB" sz="2400" dirty="0" err="1"/>
              <a:t>QuickMarks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089B8-E586-4015-B073-CC90E9F9F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789040"/>
            <a:ext cx="6934317" cy="177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D089B8-E586-4015-B073-CC90E9F9F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9" y="783868"/>
            <a:ext cx="8685714" cy="22190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BAE408-024A-4223-B5E7-7A546C0041ED}"/>
              </a:ext>
            </a:extLst>
          </p:cNvPr>
          <p:cNvSpPr txBox="1"/>
          <p:nvPr/>
        </p:nvSpPr>
        <p:spPr>
          <a:xfrm>
            <a:off x="1619672" y="26064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https://bawequicklinks.coventry.domains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8108E410-0B84-42A6-AEDF-EE433223AFCA}"/>
              </a:ext>
            </a:extLst>
          </p:cNvPr>
          <p:cNvSpPr/>
          <p:nvPr/>
        </p:nvSpPr>
        <p:spPr>
          <a:xfrm>
            <a:off x="1115616" y="2348880"/>
            <a:ext cx="6711548" cy="432644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Links to appropriate usage to insert into student work </a:t>
            </a:r>
          </a:p>
        </p:txBody>
      </p:sp>
    </p:spTree>
    <p:extLst>
      <p:ext uri="{BB962C8B-B14F-4D97-AF65-F5344CB8AC3E}">
        <p14:creationId xmlns:p14="http://schemas.microsoft.com/office/powerpoint/2010/main" val="33944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957" y="1721128"/>
            <a:ext cx="78514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For example:</a:t>
            </a:r>
          </a:p>
          <a:p>
            <a:endParaRPr lang="en-GB" sz="1200" dirty="0"/>
          </a:p>
          <a:p>
            <a:r>
              <a:rPr lang="en-GB" sz="2800" i="1" dirty="0"/>
              <a:t>Ellis (2002) </a:t>
            </a:r>
            <a:r>
              <a:rPr lang="en-GB" sz="2800" b="1" i="1" dirty="0"/>
              <a:t>supports that</a:t>
            </a:r>
            <a:r>
              <a:rPr lang="en-GB" sz="2800" i="1" dirty="0"/>
              <a:t> formal grammar teaching has a delayed effect on language teaching.</a:t>
            </a:r>
          </a:p>
          <a:p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/>
              <a:t>Possibly not a frequent error in itself</a:t>
            </a:r>
          </a:p>
          <a:p>
            <a:pPr marL="457200" indent="-457200">
              <a:buFontTx/>
              <a:buChar char="-"/>
            </a:pPr>
            <a:r>
              <a:rPr lang="en-GB" sz="2800" b="1" dirty="0"/>
              <a:t>But</a:t>
            </a:r>
            <a:r>
              <a:rPr lang="en-GB" sz="2800" dirty="0"/>
              <a:t> example of common </a:t>
            </a:r>
            <a:r>
              <a:rPr lang="en-GB" sz="2800" i="1" dirty="0"/>
              <a:t>type</a:t>
            </a:r>
            <a:r>
              <a:rPr lang="en-GB" sz="2800" dirty="0"/>
              <a:t> of error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Also not obvious how a student could check whether they were right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478413"/>
            <a:ext cx="79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are Quicklinks?</a:t>
            </a:r>
          </a:p>
        </p:txBody>
      </p:sp>
    </p:spTree>
    <p:extLst>
      <p:ext uri="{BB962C8B-B14F-4D97-AF65-F5344CB8AC3E}">
        <p14:creationId xmlns:p14="http://schemas.microsoft.com/office/powerpoint/2010/main" val="23725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957" y="1340768"/>
            <a:ext cx="78514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student who writes…</a:t>
            </a:r>
          </a:p>
          <a:p>
            <a:endParaRPr lang="en-GB" sz="1200" dirty="0"/>
          </a:p>
          <a:p>
            <a:r>
              <a:rPr lang="en-GB" sz="2800" i="1" dirty="0"/>
              <a:t>Ellis (2002) </a:t>
            </a:r>
            <a:r>
              <a:rPr lang="en-GB" sz="2800" b="1" i="1" dirty="0"/>
              <a:t>supports that</a:t>
            </a:r>
            <a:r>
              <a:rPr lang="en-GB" sz="2800" i="1" dirty="0"/>
              <a:t> formal grammar teaching has a delayed effect on language teaching. </a:t>
            </a:r>
          </a:p>
          <a:p>
            <a:endParaRPr lang="en-GB" sz="1200" i="1" dirty="0"/>
          </a:p>
          <a:p>
            <a:r>
              <a:rPr lang="en-GB" sz="2800" dirty="0"/>
              <a:t>…can be directed to </a:t>
            </a:r>
            <a:r>
              <a:rPr lang="en-GB" sz="2800" u="sng" dirty="0">
                <a:hlinkClick r:id="rId2"/>
              </a:rPr>
              <a:t>https://ske.li/supportthenthat</a:t>
            </a:r>
            <a:r>
              <a:rPr lang="en-GB" sz="2800" dirty="0"/>
              <a:t> to understand their error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2555776" y="2451027"/>
            <a:ext cx="4788533" cy="1164034"/>
          </a:xfrm>
          <a:prstGeom prst="wedgeRectCallout">
            <a:avLst>
              <a:gd name="adj1" fmla="val 7191"/>
              <a:gd name="adj2" fmla="val 65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Or, taking it further…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404664"/>
            <a:ext cx="79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 What are Quicklinks?</a:t>
            </a:r>
          </a:p>
        </p:txBody>
      </p:sp>
      <p:pic>
        <p:nvPicPr>
          <p:cNvPr id="1026" name="Picture 2" descr="https://bawequicklinks.coventry.domains/wp-content/uploads/2018/05/support-the-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2" y="4149080"/>
            <a:ext cx="8464990" cy="17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149080"/>
            <a:ext cx="3782180" cy="226407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8128" y="4439802"/>
            <a:ext cx="3384377" cy="1944216"/>
          </a:xfrm>
          <a:prstGeom prst="wedgeEllipseCallout">
            <a:avLst>
              <a:gd name="adj1" fmla="val 76862"/>
              <a:gd name="adj2" fmla="val -197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These examples show the need for a noun (e.g. ‘idea’) between ‘support’ and ‘that’.</a:t>
            </a:r>
          </a:p>
        </p:txBody>
      </p:sp>
    </p:spTree>
    <p:extLst>
      <p:ext uri="{BB962C8B-B14F-4D97-AF65-F5344CB8AC3E}">
        <p14:creationId xmlns:p14="http://schemas.microsoft.com/office/powerpoint/2010/main" val="23748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957" y="1340768"/>
            <a:ext cx="7851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student who writes…</a:t>
            </a:r>
          </a:p>
          <a:p>
            <a:endParaRPr lang="en-GB" sz="1200" dirty="0"/>
          </a:p>
          <a:p>
            <a:r>
              <a:rPr lang="en-GB" sz="2800" i="1" dirty="0"/>
              <a:t>Ellis (2002) </a:t>
            </a:r>
            <a:r>
              <a:rPr lang="en-GB" sz="2800" b="1" i="1" dirty="0"/>
              <a:t>supports that</a:t>
            </a:r>
            <a:r>
              <a:rPr lang="en-GB" sz="2800" i="1" dirty="0"/>
              <a:t> formal grammar teaching has a delayed effect on language teaching. </a:t>
            </a:r>
          </a:p>
          <a:p>
            <a:endParaRPr lang="en-GB" sz="1200" i="1" dirty="0"/>
          </a:p>
          <a:p>
            <a:r>
              <a:rPr lang="en-GB" sz="2600" dirty="0"/>
              <a:t>…can go to </a:t>
            </a:r>
            <a:r>
              <a:rPr lang="en-GB" sz="2600" u="sng" dirty="0">
                <a:hlinkClick r:id="rId3"/>
              </a:rPr>
              <a:t>https://ske.li/evidence_support</a:t>
            </a:r>
            <a:r>
              <a:rPr lang="en-GB" sz="2600" dirty="0"/>
              <a:t> to see this construction doesn’t usually have human subjects: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1475656" y="1916832"/>
            <a:ext cx="5760640" cy="1512168"/>
          </a:xfrm>
          <a:prstGeom prst="wedgeRectCallout">
            <a:avLst>
              <a:gd name="adj1" fmla="val 35687"/>
              <a:gd name="adj2" fmla="val 63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other teachers/lecturers who spot a similar error could use the link in a similar way, if they have access to it…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32656"/>
            <a:ext cx="79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Giving quick feedback (‘Quicklinks’)</a:t>
            </a:r>
          </a:p>
        </p:txBody>
      </p:sp>
      <p:pic>
        <p:nvPicPr>
          <p:cNvPr id="2050" name="Picture 2" descr="https://bawequicklinks.coventry.domains/wp-content/uploads/2018/05/evidence-suppor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4" y="3895313"/>
            <a:ext cx="7334697" cy="26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34" y="3705873"/>
            <a:ext cx="2189447" cy="29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957" y="1721128"/>
            <a:ext cx="78514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All taken from the </a:t>
            </a:r>
            <a:r>
              <a:rPr lang="en-GB" sz="2800" dirty="0">
                <a:hlinkClick r:id="rId2"/>
              </a:rPr>
              <a:t>British Academic Written English (BAWE) corpus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Contains c.2700 ‘good’ student assignments (about 6.5m words)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Range of disciplines, levels, genres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Open access via </a:t>
            </a:r>
            <a:r>
              <a:rPr lang="en-GB" sz="2800" dirty="0">
                <a:hlinkClick r:id="rId3"/>
              </a:rPr>
              <a:t>Sketch Engine</a:t>
            </a:r>
            <a:r>
              <a:rPr lang="en-GB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64481" y="548680"/>
            <a:ext cx="785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Where are the examples from? </a:t>
            </a:r>
          </a:p>
        </p:txBody>
      </p:sp>
    </p:spTree>
    <p:extLst>
      <p:ext uri="{BB962C8B-B14F-4D97-AF65-F5344CB8AC3E}">
        <p14:creationId xmlns:p14="http://schemas.microsoft.com/office/powerpoint/2010/main" val="21742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90F4D-78F1-41F5-B1B6-D776EE45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759774" cy="831626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  <a:ea typeface="+mn-ea"/>
                <a:cs typeface="+mn-cs"/>
              </a:rPr>
              <a:t>The</a:t>
            </a:r>
            <a:r>
              <a:rPr lang="en-GB" sz="3600" b="1" dirty="0"/>
              <a:t> </a:t>
            </a:r>
            <a:r>
              <a:rPr lang="en-GB" sz="3600" b="1" dirty="0" err="1">
                <a:latin typeface="+mn-lt"/>
                <a:ea typeface="+mn-ea"/>
                <a:cs typeface="+mn-cs"/>
              </a:rPr>
              <a:t>Quicklink</a:t>
            </a:r>
            <a:r>
              <a:rPr lang="en-GB" sz="3600" b="1" dirty="0">
                <a:latin typeface="+mn-lt"/>
                <a:ea typeface="+mn-ea"/>
                <a:cs typeface="+mn-cs"/>
              </a:rPr>
              <a:t> Directory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31B4E0-8FDE-4A4E-B5EA-26F250FE0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1916832"/>
            <a:ext cx="8564162" cy="46805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92B49-D946-432F-941A-5A3F34F4BB5E}"/>
              </a:ext>
            </a:extLst>
          </p:cNvPr>
          <p:cNvSpPr txBox="1"/>
          <p:nvPr/>
        </p:nvSpPr>
        <p:spPr>
          <a:xfrm>
            <a:off x="1259632" y="134395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https://bawequicklinks.coventry.domains/directory-of-hyperlinks/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58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7432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Entries in the directory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102175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look like </a:t>
            </a:r>
            <a:r>
              <a:rPr lang="en-GB" sz="2800" dirty="0">
                <a:hlinkClick r:id="rId2"/>
              </a:rPr>
              <a:t>this</a:t>
            </a:r>
            <a:r>
              <a:rPr lang="en-GB" sz="2800" dirty="0"/>
              <a:t> </a:t>
            </a:r>
            <a:r>
              <a:rPr lang="en-GB" sz="4000" b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147D3-6FE9-48EE-BFA8-36D08770B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979" y="1556792"/>
            <a:ext cx="5371429" cy="4638095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5B50C25-D598-4228-B608-A6435B9ACB47}"/>
              </a:ext>
            </a:extLst>
          </p:cNvPr>
          <p:cNvSpPr/>
          <p:nvPr/>
        </p:nvSpPr>
        <p:spPr>
          <a:xfrm>
            <a:off x="83820" y="2624718"/>
            <a:ext cx="2520280" cy="1728192"/>
          </a:xfrm>
          <a:prstGeom prst="wedgeEllipseCallout">
            <a:avLst>
              <a:gd name="adj1" fmla="val 118615"/>
              <a:gd name="adj2" fmla="val -78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Users can reuse links without knowing how they were created</a:t>
            </a:r>
          </a:p>
        </p:txBody>
      </p:sp>
    </p:spTree>
    <p:extLst>
      <p:ext uri="{BB962C8B-B14F-4D97-AF65-F5344CB8AC3E}">
        <p14:creationId xmlns:p14="http://schemas.microsoft.com/office/powerpoint/2010/main" val="5955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B73654FD2D74C8F0C4982214F5DAC" ma:contentTypeVersion="15" ma:contentTypeDescription="Create a new document." ma:contentTypeScope="" ma:versionID="37f6c2cfbca16b5d47ac163271c0f121">
  <xsd:schema xmlns:xsd="http://www.w3.org/2001/XMLSchema" xmlns:xs="http://www.w3.org/2001/XMLSchema" xmlns:p="http://schemas.microsoft.com/office/2006/metadata/properties" xmlns:ns1="http://schemas.microsoft.com/sharepoint/v3" xmlns:ns3="b4518908-d5ff-40f4-b024-86638e8db23d" xmlns:ns4="bbb8ae36-f9cc-4214-9a72-b9e1ea84e062" targetNamespace="http://schemas.microsoft.com/office/2006/metadata/properties" ma:root="true" ma:fieldsID="b2e5c3e29c254ff859b99f8fdbd07e1b" ns1:_="" ns3:_="" ns4:_="">
    <xsd:import namespace="http://schemas.microsoft.com/sharepoint/v3"/>
    <xsd:import namespace="b4518908-d5ff-40f4-b024-86638e8db23d"/>
    <xsd:import namespace="bbb8ae36-f9cc-4214-9a72-b9e1ea84e0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18908-d5ff-40f4-b024-86638e8db2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8ae36-f9cc-4214-9a72-b9e1ea84e0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F0E7A4-E419-42AE-B5A8-286A9C475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518908-d5ff-40f4-b024-86638e8db23d"/>
    <ds:schemaRef ds:uri="bbb8ae36-f9cc-4214-9a72-b9e1ea84e0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BAECB8-0D14-4D95-9878-0D8987D5D3FA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bbb8ae36-f9cc-4214-9a72-b9e1ea84e062"/>
    <ds:schemaRef ds:uri="b4518908-d5ff-40f4-b024-86638e8db23d"/>
  </ds:schemaRefs>
</ds:datastoreItem>
</file>

<file path=customXml/itemProps3.xml><?xml version="1.0" encoding="utf-8"?>
<ds:datastoreItem xmlns:ds="http://schemas.openxmlformats.org/officeDocument/2006/customXml" ds:itemID="{2C1B2E1D-49AF-46C8-868B-F66BF615CE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805</Words>
  <Application>Microsoft Office PowerPoint</Application>
  <PresentationFormat>On-screen Show (4:3)</PresentationFormat>
  <Paragraphs>101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Quicklinks + Quickmarks = double quick feedback </vt:lpstr>
      <vt:lpstr>Outline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Quicklink Directory</vt:lpstr>
      <vt:lpstr>PowerPoint Presentation</vt:lpstr>
      <vt:lpstr>PowerPoint Presentation</vt:lpstr>
      <vt:lpstr>Some considerations</vt:lpstr>
      <vt:lpstr>PowerPoint Presentation</vt:lpstr>
      <vt:lpstr>https://bawequicklinks.coventry.domains/quicklinks-on-turnitin/</vt:lpstr>
      <vt:lpstr>PowerPoint Presentation</vt:lpstr>
      <vt:lpstr>Ways the links might be used </vt:lpstr>
      <vt:lpstr>Introducing students to Quicklinks  https://bawequicklinks.coventry.domains/quicklinks-on-turnitin/introducing-students/ </vt:lpstr>
      <vt:lpstr>Other thoughts / questions</vt:lpstr>
      <vt:lpstr>PowerPoint Presentation</vt:lpstr>
    </vt:vector>
  </TitlesOfParts>
  <Company>CoventryUniversity OfficeAtHome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Corpus Links  for Writing Feedback</dc:title>
  <dc:creator>Reviewer</dc:creator>
  <cp:lastModifiedBy>Rupert Williams (Staff)</cp:lastModifiedBy>
  <cp:revision>147</cp:revision>
  <dcterms:created xsi:type="dcterms:W3CDTF">2018-02-27T09:35:05Z</dcterms:created>
  <dcterms:modified xsi:type="dcterms:W3CDTF">2020-05-01T16:06:55Z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0x010100285B73654FD2D74C8F0C4982214F5DAC</vt:lpwstr>
  </property>
</Properties>
</file>