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7"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9" autoAdjust="0"/>
    <p:restoredTop sz="94660"/>
  </p:normalViewPr>
  <p:slideViewPr>
    <p:cSldViewPr snapToGrid="0">
      <p:cViewPr varScale="1">
        <p:scale>
          <a:sx n="78" d="100"/>
          <a:sy n="78" d="100"/>
        </p:scale>
        <p:origin x="114"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2D8F92C-743E-41FB-87C6-536417C1CB7E}" type="datetimeFigureOut">
              <a:rPr lang="en-GB" smtClean="0"/>
              <a:t>24/01/2017</a:t>
            </a:fld>
            <a:endParaRPr lang="en-GB"/>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GB"/>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953743B5-FFDC-415D-B059-3C4FF9BCF6D3}" type="slidenum">
              <a:rPr lang="en-GB" smtClean="0"/>
              <a:t>‹#›</a:t>
            </a:fld>
            <a:endParaRPr lang="en-GB"/>
          </a:p>
        </p:txBody>
      </p:sp>
    </p:spTree>
    <p:extLst>
      <p:ext uri="{BB962C8B-B14F-4D97-AF65-F5344CB8AC3E}">
        <p14:creationId xmlns:p14="http://schemas.microsoft.com/office/powerpoint/2010/main" val="15387413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8F92C-743E-41FB-87C6-536417C1CB7E}" type="datetimeFigureOut">
              <a:rPr lang="en-GB" smtClean="0"/>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348683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8F92C-743E-41FB-87C6-536417C1CB7E}" type="datetimeFigureOut">
              <a:rPr lang="en-GB" smtClean="0"/>
              <a:t>24/01/2017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332151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D8F92C-743E-41FB-87C6-536417C1CB7E}" type="datetimeFigureOut">
              <a:rPr lang="en-GB" smtClean="0"/>
              <a:t>24/01/2017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87397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2D8F92C-743E-41FB-87C6-536417C1CB7E}" type="datetimeFigureOut">
              <a:rPr lang="en-GB" smtClean="0"/>
              <a:t>24/01/2017</a:t>
            </a:fld>
            <a:endParaRPr lang="en-GB"/>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8604504" y="5211060"/>
            <a:ext cx="2112264" cy="228600"/>
          </a:xfrm>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38323378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D8F92C-743E-41FB-87C6-536417C1CB7E}" type="datetimeFigureOut">
              <a:rPr lang="en-GB" smtClean="0"/>
              <a:t>24/01/2017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285003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D8F92C-743E-41FB-87C6-536417C1CB7E}" type="datetimeFigureOut">
              <a:rPr lang="en-GB" smtClean="0"/>
              <a:t>24/01/2017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364774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D8F92C-743E-41FB-87C6-536417C1CB7E}" type="datetimeFigureOut">
              <a:rPr lang="en-GB" smtClean="0"/>
              <a:t>24/01/2017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88488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8F92C-743E-41FB-87C6-536417C1CB7E}" type="datetimeFigureOut">
              <a:rPr lang="en-GB" smtClean="0"/>
              <a:t>24/01/2017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3743B5-FFDC-415D-B059-3C4FF9BCF6D3}" type="slidenum">
              <a:rPr lang="en-GB" smtClean="0"/>
              <a:t>‹#›</a:t>
            </a:fld>
            <a:endParaRPr lang="en-GB"/>
          </a:p>
        </p:txBody>
      </p:sp>
    </p:spTree>
    <p:extLst>
      <p:ext uri="{BB962C8B-B14F-4D97-AF65-F5344CB8AC3E}">
        <p14:creationId xmlns:p14="http://schemas.microsoft.com/office/powerpoint/2010/main" val="339114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2D8F92C-743E-41FB-87C6-536417C1CB7E}" type="datetimeFigureOut">
              <a:rPr lang="en-GB" smtClean="0"/>
              <a:t>24/01/2017</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953743B5-FFDC-415D-B059-3C4FF9BCF6D3}" type="slidenum">
              <a:rPr lang="en-GB" smtClean="0"/>
              <a:t>‹#›</a:t>
            </a:fld>
            <a:endParaRPr lang="en-GB"/>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485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2D8F92C-743E-41FB-87C6-536417C1CB7E}" type="datetimeFigureOut">
              <a:rPr lang="en-GB" smtClean="0"/>
              <a:t>24/01/2017</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953743B5-FFDC-415D-B059-3C4FF9BCF6D3}" type="slidenum">
              <a:rPr lang="en-GB" smtClean="0"/>
              <a:t>‹#›</a:t>
            </a:fld>
            <a:endParaRPr lang="en-GB"/>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613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2D8F92C-743E-41FB-87C6-536417C1CB7E}" type="datetimeFigureOut">
              <a:rPr lang="en-GB" smtClean="0"/>
              <a:t>24/01/2017</a:t>
            </a:fld>
            <a:endParaRPr lang="en-GB"/>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953743B5-FFDC-415D-B059-3C4FF9BCF6D3}" type="slidenum">
              <a:rPr lang="en-GB" smtClean="0"/>
              <a:t>‹#›</a:t>
            </a:fld>
            <a:endParaRPr lang="en-GB"/>
          </a:p>
        </p:txBody>
      </p:sp>
    </p:spTree>
    <p:extLst>
      <p:ext uri="{BB962C8B-B14F-4D97-AF65-F5344CB8AC3E}">
        <p14:creationId xmlns:p14="http://schemas.microsoft.com/office/powerpoint/2010/main" val="2235240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Critical thinking?</a:t>
            </a:r>
          </a:p>
        </p:txBody>
      </p:sp>
      <p:sp>
        <p:nvSpPr>
          <p:cNvPr id="3" name="Subtitle 2"/>
          <p:cNvSpPr>
            <a:spLocks noGrp="1"/>
          </p:cNvSpPr>
          <p:nvPr>
            <p:ph type="subTitle" idx="1"/>
          </p:nvPr>
        </p:nvSpPr>
        <p:spPr/>
        <p:txBody>
          <a:bodyPr/>
          <a:lstStyle/>
          <a:p>
            <a:r>
              <a:rPr lang="en-GB"/>
              <a:t>A view from Humanities</a:t>
            </a:r>
          </a:p>
        </p:txBody>
      </p:sp>
    </p:spTree>
    <p:extLst>
      <p:ext uri="{BB962C8B-B14F-4D97-AF65-F5344CB8AC3E}">
        <p14:creationId xmlns:p14="http://schemas.microsoft.com/office/powerpoint/2010/main" val="128648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Primary and secondary criticism</a:t>
            </a:r>
          </a:p>
        </p:txBody>
      </p:sp>
      <p:sp>
        <p:nvSpPr>
          <p:cNvPr id="6" name="Content Placeholder 5"/>
          <p:cNvSpPr>
            <a:spLocks noGrp="1"/>
          </p:cNvSpPr>
          <p:nvPr>
            <p:ph idx="1"/>
          </p:nvPr>
        </p:nvSpPr>
        <p:spPr>
          <a:xfrm>
            <a:off x="295564" y="2518352"/>
            <a:ext cx="11453091" cy="2339975"/>
          </a:xfrm>
        </p:spPr>
        <p:txBody>
          <a:bodyPr>
            <a:normAutofit/>
          </a:bodyPr>
          <a:lstStyle/>
          <a:p>
            <a:pPr marL="0" indent="0">
              <a:buNone/>
            </a:pPr>
            <a:r>
              <a:rPr lang="en-GB" sz="2000" dirty="0"/>
              <a:t>Do students have their own ‘critical’ view of Ong? (primary criticism)</a:t>
            </a:r>
          </a:p>
          <a:p>
            <a:pPr marL="0" indent="0">
              <a:buNone/>
            </a:pPr>
            <a:r>
              <a:rPr lang="en-GB" sz="2000" dirty="0"/>
              <a:t>Do students replicate Street’s critical view of Ong? (secondary criticism)</a:t>
            </a:r>
          </a:p>
          <a:p>
            <a:pPr marL="0" indent="0">
              <a:buNone/>
            </a:pPr>
            <a:r>
              <a:rPr lang="en-GB" sz="2000" dirty="0"/>
              <a:t>Do they express any criticism of Street? (primary criticism of primary criticism)</a:t>
            </a:r>
          </a:p>
          <a:p>
            <a:pPr marL="0" indent="0">
              <a:buNone/>
            </a:pPr>
            <a:endParaRPr lang="en-GB" dirty="0"/>
          </a:p>
        </p:txBody>
      </p:sp>
    </p:spTree>
    <p:extLst>
      <p:ext uri="{BB962C8B-B14F-4D97-AF65-F5344CB8AC3E}">
        <p14:creationId xmlns:p14="http://schemas.microsoft.com/office/powerpoint/2010/main" val="309207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Moving beyond…</a:t>
            </a:r>
          </a:p>
        </p:txBody>
      </p:sp>
      <p:sp>
        <p:nvSpPr>
          <p:cNvPr id="3" name="Content Placeholder 2"/>
          <p:cNvSpPr>
            <a:spLocks noGrp="1"/>
          </p:cNvSpPr>
          <p:nvPr>
            <p:ph idx="1"/>
          </p:nvPr>
        </p:nvSpPr>
        <p:spPr/>
        <p:txBody>
          <a:bodyPr/>
          <a:lstStyle/>
          <a:p>
            <a:pPr marL="0" indent="0">
              <a:buNone/>
            </a:pPr>
            <a:r>
              <a:rPr lang="en-GB" sz="2000" dirty="0"/>
              <a:t>Students, even those who broadly agree with Street, will get extra credit if they:</a:t>
            </a:r>
          </a:p>
          <a:p>
            <a:r>
              <a:rPr lang="en-GB" sz="2000" dirty="0"/>
              <a:t>Recognise </a:t>
            </a:r>
            <a:r>
              <a:rPr lang="en-GB" sz="2000" u="sng" dirty="0"/>
              <a:t>some</a:t>
            </a:r>
            <a:r>
              <a:rPr lang="en-GB" sz="2000" dirty="0"/>
              <a:t> merit in the Ong position and explain what that is.</a:t>
            </a:r>
          </a:p>
          <a:p>
            <a:r>
              <a:rPr lang="en-GB" sz="2000" u="sng" dirty="0"/>
              <a:t>Find</a:t>
            </a:r>
            <a:r>
              <a:rPr lang="en-GB" sz="2000" dirty="0"/>
              <a:t>, in the broader literature, empirical research relevant to the debate (on either side of the argument, or on both).</a:t>
            </a:r>
          </a:p>
          <a:p>
            <a:r>
              <a:rPr lang="en-GB" sz="2000" dirty="0"/>
              <a:t>Begin to </a:t>
            </a:r>
            <a:r>
              <a:rPr lang="en-GB" sz="2000" u="sng" dirty="0"/>
              <a:t>imagine</a:t>
            </a:r>
            <a:r>
              <a:rPr lang="en-GB" sz="2000" dirty="0"/>
              <a:t> research experiments or ethnographic research projects which might add more evidence to the debate.</a:t>
            </a:r>
          </a:p>
          <a:p>
            <a:r>
              <a:rPr lang="en-GB" sz="2000" dirty="0"/>
              <a:t>Identify </a:t>
            </a:r>
            <a:r>
              <a:rPr lang="en-GB" sz="2000" u="sng" dirty="0"/>
              <a:t>weaknesses</a:t>
            </a:r>
            <a:r>
              <a:rPr lang="en-GB" sz="2000" dirty="0"/>
              <a:t> in the critical literature (Street).</a:t>
            </a:r>
          </a:p>
          <a:p>
            <a:endParaRPr lang="en-GB" dirty="0"/>
          </a:p>
        </p:txBody>
      </p:sp>
    </p:spTree>
    <p:extLst>
      <p:ext uri="{BB962C8B-B14F-4D97-AF65-F5344CB8AC3E}">
        <p14:creationId xmlns:p14="http://schemas.microsoft.com/office/powerpoint/2010/main" val="40482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 right answer because….?</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2000" dirty="0"/>
              <a:t>….the level of theoretical abstraction takes the debate beyond the scope of empirical confirmation/refutation.</a:t>
            </a:r>
          </a:p>
          <a:p>
            <a:pPr marL="514350" indent="-514350">
              <a:buFont typeface="+mj-lt"/>
              <a:buAutoNum type="arabicPeriod"/>
            </a:pPr>
            <a:r>
              <a:rPr lang="en-GB" sz="2000" dirty="0"/>
              <a:t>… the grading of the work is not as concerned with the answer as it is with the range of propositions about literacy/society/consciousness that students are introduced to, and what they make of those propositions as critical thinkers.</a:t>
            </a:r>
          </a:p>
          <a:p>
            <a:pPr marL="514350" indent="-514350">
              <a:buFont typeface="+mj-lt"/>
              <a:buAutoNum type="arabicPeriod"/>
            </a:pPr>
            <a:r>
              <a:rPr lang="en-GB" sz="2000" dirty="0"/>
              <a:t>Books and articles are tools for thinking.</a:t>
            </a:r>
          </a:p>
        </p:txBody>
      </p:sp>
    </p:spTree>
    <p:extLst>
      <p:ext uri="{BB962C8B-B14F-4D97-AF65-F5344CB8AC3E}">
        <p14:creationId xmlns:p14="http://schemas.microsoft.com/office/powerpoint/2010/main" val="258721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4" y="4523468"/>
            <a:ext cx="10515600" cy="1325563"/>
          </a:xfrm>
        </p:spPr>
        <p:txBody>
          <a:bodyPr>
            <a:noAutofit/>
          </a:bodyPr>
          <a:lstStyle/>
          <a:p>
            <a:r>
              <a:rPr lang="en-GB" sz="3200" dirty="0"/>
              <a:t>David Bartholomae INVENTING THE UNIVERSITY, Journal of Basic Writing, Vol. 5, No. 1, 1986 4-23</a:t>
            </a:r>
          </a:p>
        </p:txBody>
      </p:sp>
      <p:sp>
        <p:nvSpPr>
          <p:cNvPr id="3" name="Content Placeholder 2"/>
          <p:cNvSpPr>
            <a:spLocks noGrp="1"/>
          </p:cNvSpPr>
          <p:nvPr>
            <p:ph idx="1"/>
          </p:nvPr>
        </p:nvSpPr>
        <p:spPr>
          <a:xfrm>
            <a:off x="903514" y="902105"/>
            <a:ext cx="10515600" cy="2462170"/>
          </a:xfrm>
        </p:spPr>
        <p:txBody>
          <a:bodyPr>
            <a:normAutofit/>
          </a:bodyPr>
          <a:lstStyle/>
          <a:p>
            <a:pPr marL="0" indent="0">
              <a:buNone/>
            </a:pPr>
            <a:r>
              <a:rPr lang="en-GB" sz="2400" dirty="0"/>
              <a:t>Every time a student sits down to write for us, he has to invent the university for the occasion-invent the university, that is, or a branch of it, like History or Anthropology or Economics or English. He has to learn to speak our language, to speak as we do, to try on the peculiar ways of knowing, selecting, evaluating, reporting, concluding, and arguing that define the discourse of our community. </a:t>
            </a:r>
          </a:p>
        </p:txBody>
      </p:sp>
    </p:spTree>
    <p:extLst>
      <p:ext uri="{BB962C8B-B14F-4D97-AF65-F5344CB8AC3E}">
        <p14:creationId xmlns:p14="http://schemas.microsoft.com/office/powerpoint/2010/main" val="364500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4" y="4523468"/>
            <a:ext cx="10515600" cy="1325563"/>
          </a:xfrm>
        </p:spPr>
        <p:txBody>
          <a:bodyPr>
            <a:noAutofit/>
          </a:bodyPr>
          <a:lstStyle/>
          <a:p>
            <a:r>
              <a:rPr lang="en-GB" sz="3200" dirty="0"/>
              <a:t>David Bartholomae INVENTING THE UNIVERSITY, Journal of Basic Writing, Vol. 5, No. 1, 1986 4-23</a:t>
            </a:r>
          </a:p>
        </p:txBody>
      </p:sp>
      <p:sp>
        <p:nvSpPr>
          <p:cNvPr id="3" name="Content Placeholder 2"/>
          <p:cNvSpPr>
            <a:spLocks noGrp="1"/>
          </p:cNvSpPr>
          <p:nvPr>
            <p:ph idx="1"/>
          </p:nvPr>
        </p:nvSpPr>
        <p:spPr>
          <a:xfrm>
            <a:off x="903514" y="902105"/>
            <a:ext cx="10515600" cy="2462170"/>
          </a:xfrm>
        </p:spPr>
        <p:txBody>
          <a:bodyPr>
            <a:normAutofit/>
          </a:bodyPr>
          <a:lstStyle/>
          <a:p>
            <a:pPr marL="0" indent="0">
              <a:buNone/>
            </a:pPr>
            <a:r>
              <a:rPr lang="en-GB" sz="2400" dirty="0"/>
              <a:t>Every time a student sits down to write for us, he has to invent the university for the occasion-invent the university, that is, or a branch of it, like History or Anthropology or Economics or English. He has to learn to speak our language, to speak as we do, to try on the </a:t>
            </a:r>
            <a:r>
              <a:rPr lang="en-GB" sz="2400" dirty="0">
                <a:highlight>
                  <a:srgbClr val="FFFF00"/>
                </a:highlight>
              </a:rPr>
              <a:t>peculiar</a:t>
            </a:r>
            <a:r>
              <a:rPr lang="en-GB" sz="2400" dirty="0"/>
              <a:t> ways of knowing, selecting, evaluating, reporting, concluding, and arguing that define the discourse of our community. </a:t>
            </a:r>
          </a:p>
        </p:txBody>
      </p:sp>
    </p:spTree>
    <p:extLst>
      <p:ext uri="{BB962C8B-B14F-4D97-AF65-F5344CB8AC3E}">
        <p14:creationId xmlns:p14="http://schemas.microsoft.com/office/powerpoint/2010/main" val="82217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557" y="1776198"/>
            <a:ext cx="10515600" cy="3154148"/>
          </a:xfrm>
        </p:spPr>
        <p:txBody>
          <a:bodyPr>
            <a:normAutofit/>
          </a:bodyPr>
          <a:lstStyle/>
          <a:p>
            <a:pPr marL="0" indent="0">
              <a:buNone/>
            </a:pPr>
            <a:r>
              <a:rPr lang="en-GB" sz="2400" dirty="0"/>
              <a:t>The students have to appropriate (or be appropriated by) a specialized discourse, and they have to do this as though they were easily and comfortably one with their audience, as though they were members of the academy, or historians or anthropologists or economists; they have to invent the university by assembling and mimicking its language, finding some compromise between idiosyncracy, a personal history, and the requirements of convention, the history of a discipline. </a:t>
            </a:r>
          </a:p>
        </p:txBody>
      </p:sp>
    </p:spTree>
    <p:extLst>
      <p:ext uri="{BB962C8B-B14F-4D97-AF65-F5344CB8AC3E}">
        <p14:creationId xmlns:p14="http://schemas.microsoft.com/office/powerpoint/2010/main" val="24482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557" y="1776198"/>
            <a:ext cx="10515600" cy="3154148"/>
          </a:xfrm>
        </p:spPr>
        <p:txBody>
          <a:bodyPr>
            <a:normAutofit/>
          </a:bodyPr>
          <a:lstStyle/>
          <a:p>
            <a:pPr marL="0" indent="0">
              <a:buNone/>
            </a:pPr>
            <a:r>
              <a:rPr lang="en-GB" sz="2400" dirty="0"/>
              <a:t>The students have to appropriate (or be appropriated by) a specialized discourse, and they have to do this as though they were easily and comfortably one with their audience, as though they were members of the academy, or historians or anthropologists or economists; they have to invent the university by assembling and </a:t>
            </a:r>
            <a:r>
              <a:rPr lang="en-GB" sz="2400" dirty="0">
                <a:highlight>
                  <a:srgbClr val="FFFF00"/>
                </a:highlight>
              </a:rPr>
              <a:t>mimicking</a:t>
            </a:r>
            <a:r>
              <a:rPr lang="en-GB" sz="2400" dirty="0"/>
              <a:t> its language, finding some compromise between idiosyncracy, a personal history, and the requirements of convention, the history of a discipline. </a:t>
            </a:r>
          </a:p>
        </p:txBody>
      </p:sp>
    </p:spTree>
    <p:extLst>
      <p:ext uri="{BB962C8B-B14F-4D97-AF65-F5344CB8AC3E}">
        <p14:creationId xmlns:p14="http://schemas.microsoft.com/office/powerpoint/2010/main" val="2072424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principles:</a:t>
            </a:r>
          </a:p>
        </p:txBody>
      </p:sp>
      <p:sp>
        <p:nvSpPr>
          <p:cNvPr id="3" name="Content Placeholder 2"/>
          <p:cNvSpPr>
            <a:spLocks noGrp="1"/>
          </p:cNvSpPr>
          <p:nvPr>
            <p:ph idx="1"/>
          </p:nvPr>
        </p:nvSpPr>
        <p:spPr>
          <a:xfrm>
            <a:off x="736600" y="3203399"/>
            <a:ext cx="10515600" cy="1052512"/>
          </a:xfrm>
        </p:spPr>
        <p:txBody>
          <a:bodyPr>
            <a:normAutofit/>
          </a:bodyPr>
          <a:lstStyle/>
          <a:p>
            <a:pPr algn="ctr"/>
            <a:r>
              <a:rPr lang="en-GB" sz="2400" dirty="0"/>
              <a:t>No right answers</a:t>
            </a:r>
          </a:p>
          <a:p>
            <a:pPr algn="ctr"/>
            <a:r>
              <a:rPr lang="en-GB" sz="2400" dirty="0"/>
              <a:t>Engagement with authors/ideas.</a:t>
            </a:r>
          </a:p>
        </p:txBody>
      </p:sp>
    </p:spTree>
    <p:extLst>
      <p:ext uri="{BB962C8B-B14F-4D97-AF65-F5344CB8AC3E}">
        <p14:creationId xmlns:p14="http://schemas.microsoft.com/office/powerpoint/2010/main" val="404609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students ask:</a:t>
            </a:r>
          </a:p>
        </p:txBody>
      </p:sp>
      <p:sp>
        <p:nvSpPr>
          <p:cNvPr id="3" name="Content Placeholder 2"/>
          <p:cNvSpPr>
            <a:spLocks noGrp="1"/>
          </p:cNvSpPr>
          <p:nvPr>
            <p:ph idx="1"/>
          </p:nvPr>
        </p:nvSpPr>
        <p:spPr>
          <a:xfrm>
            <a:off x="838200" y="2918050"/>
            <a:ext cx="10515600" cy="2215797"/>
          </a:xfrm>
        </p:spPr>
        <p:txBody>
          <a:bodyPr>
            <a:normAutofit/>
          </a:bodyPr>
          <a:lstStyle/>
          <a:p>
            <a:pPr algn="ctr"/>
            <a:r>
              <a:rPr lang="en-GB" sz="2400" dirty="0"/>
              <a:t>Can I give my own opinion?</a:t>
            </a:r>
          </a:p>
          <a:p>
            <a:pPr algn="ctr"/>
            <a:r>
              <a:rPr lang="en-GB" sz="2400" dirty="0"/>
              <a:t>Can I write in the first person?</a:t>
            </a:r>
          </a:p>
          <a:p>
            <a:endParaRPr lang="en-GB" sz="2400" dirty="0"/>
          </a:p>
          <a:p>
            <a:pPr marL="0" indent="0" algn="ctr">
              <a:buNone/>
            </a:pPr>
            <a:r>
              <a:rPr lang="en-GB" sz="2400" dirty="0"/>
              <a:t>YES – but…..</a:t>
            </a:r>
          </a:p>
        </p:txBody>
      </p:sp>
    </p:spTree>
    <p:extLst>
      <p:ext uri="{BB962C8B-B14F-4D97-AF65-F5344CB8AC3E}">
        <p14:creationId xmlns:p14="http://schemas.microsoft.com/office/powerpoint/2010/main" val="392764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Debating Literacy</a:t>
            </a:r>
          </a:p>
        </p:txBody>
      </p:sp>
      <p:sp>
        <p:nvSpPr>
          <p:cNvPr id="4" name="Content Placeholder 3"/>
          <p:cNvSpPr>
            <a:spLocks noGrp="1"/>
          </p:cNvSpPr>
          <p:nvPr>
            <p:ph sz="half" idx="1"/>
          </p:nvPr>
        </p:nvSpPr>
        <p:spPr>
          <a:xfrm>
            <a:off x="838200" y="1825625"/>
            <a:ext cx="5181600" cy="2791531"/>
          </a:xfrm>
        </p:spPr>
        <p:txBody>
          <a:bodyPr>
            <a:noAutofit/>
          </a:bodyPr>
          <a:lstStyle/>
          <a:p>
            <a:pPr marL="0" indent="0">
              <a:buNone/>
            </a:pPr>
            <a:r>
              <a:rPr lang="en-GB" dirty="0"/>
              <a:t>WALTER ONG</a:t>
            </a:r>
          </a:p>
          <a:p>
            <a:pPr marL="0" indent="0">
              <a:buNone/>
            </a:pPr>
            <a:r>
              <a:rPr lang="en-GB" dirty="0"/>
              <a:t>The arrival of written language in human society, and of wholesale engagement with written language, brings about transformative change in human consciousness. </a:t>
            </a:r>
          </a:p>
          <a:p>
            <a:pPr marL="0" indent="0">
              <a:buNone/>
            </a:pPr>
            <a:r>
              <a:rPr lang="en-GB" dirty="0"/>
              <a:t>Oral consciousness, typical of predominantly oral cultures/societies, is profoundly different from literate consciousness, found in cultures/societies like ours.</a:t>
            </a:r>
          </a:p>
        </p:txBody>
      </p:sp>
      <p:sp>
        <p:nvSpPr>
          <p:cNvPr id="5" name="Content Placeholder 4"/>
          <p:cNvSpPr>
            <a:spLocks noGrp="1"/>
          </p:cNvSpPr>
          <p:nvPr>
            <p:ph sz="half" idx="2"/>
          </p:nvPr>
        </p:nvSpPr>
        <p:spPr/>
        <p:txBody>
          <a:bodyPr>
            <a:noAutofit/>
          </a:bodyPr>
          <a:lstStyle/>
          <a:p>
            <a:pPr marL="0" indent="0">
              <a:buNone/>
            </a:pPr>
            <a:r>
              <a:rPr lang="en-GB" dirty="0"/>
              <a:t>BRIAN STREET</a:t>
            </a:r>
          </a:p>
          <a:p>
            <a:pPr>
              <a:buFont typeface="Wingdings" panose="05000000000000000000" pitchFamily="2" charset="2"/>
              <a:buChar char="v"/>
            </a:pPr>
            <a:r>
              <a:rPr lang="en-GB" dirty="0"/>
              <a:t> Hard to separate oral from literate societies so absolutely.</a:t>
            </a:r>
          </a:p>
          <a:p>
            <a:pPr>
              <a:buFont typeface="Wingdings" panose="05000000000000000000" pitchFamily="2" charset="2"/>
              <a:buChar char="v"/>
            </a:pPr>
            <a:r>
              <a:rPr lang="en-GB" dirty="0"/>
              <a:t>Evidence to support theory is thin.</a:t>
            </a:r>
          </a:p>
          <a:p>
            <a:pPr>
              <a:buFont typeface="Wingdings" panose="05000000000000000000" pitchFamily="2" charset="2"/>
              <a:buChar char="v"/>
            </a:pPr>
            <a:r>
              <a:rPr lang="en-GB" dirty="0"/>
              <a:t>Speculation about ‘oral’ consciousness by humans who are deeply ‘literate’ is unreliable.</a:t>
            </a:r>
          </a:p>
          <a:p>
            <a:pPr>
              <a:buFont typeface="Wingdings" panose="05000000000000000000" pitchFamily="2" charset="2"/>
              <a:buChar char="v"/>
            </a:pPr>
            <a:r>
              <a:rPr lang="en-GB" dirty="0"/>
              <a:t>Too many </a:t>
            </a:r>
            <a:r>
              <a:rPr lang="en-GB" u="sng" dirty="0"/>
              <a:t>different</a:t>
            </a:r>
            <a:r>
              <a:rPr lang="en-GB" dirty="0"/>
              <a:t> forms of written language (text-speak…academic written discourse).</a:t>
            </a:r>
          </a:p>
          <a:p>
            <a:pPr>
              <a:buFont typeface="Wingdings" panose="05000000000000000000" pitchFamily="2" charset="2"/>
              <a:buChar char="v"/>
            </a:pPr>
            <a:r>
              <a:rPr lang="en-GB" dirty="0"/>
              <a:t>Interpenetration of literacy and society: traces of each within the other, multimodality, “speech” events.</a:t>
            </a:r>
          </a:p>
        </p:txBody>
      </p:sp>
      <p:sp>
        <p:nvSpPr>
          <p:cNvPr id="6" name="TextBox 5"/>
          <p:cNvSpPr txBox="1"/>
          <p:nvPr/>
        </p:nvSpPr>
        <p:spPr>
          <a:xfrm>
            <a:off x="838200" y="5052291"/>
            <a:ext cx="4806244" cy="400110"/>
          </a:xfrm>
          <a:prstGeom prst="rect">
            <a:avLst/>
          </a:prstGeom>
          <a:noFill/>
        </p:spPr>
        <p:txBody>
          <a:bodyPr wrap="square" rtlCol="0">
            <a:spAutoFit/>
          </a:bodyPr>
          <a:lstStyle/>
          <a:p>
            <a:r>
              <a:rPr lang="en-GB" sz="2000" dirty="0"/>
              <a:t>Agree? Disagree? Why (not)?</a:t>
            </a:r>
          </a:p>
        </p:txBody>
      </p:sp>
    </p:spTree>
    <p:extLst>
      <p:ext uri="{BB962C8B-B14F-4D97-AF65-F5344CB8AC3E}">
        <p14:creationId xmlns:p14="http://schemas.microsoft.com/office/powerpoint/2010/main" val="322995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bldLvl="5"/>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Forms of written language</a:t>
            </a:r>
          </a:p>
        </p:txBody>
      </p:sp>
      <p:pic>
        <p:nvPicPr>
          <p:cNvPr id="5" name="Content Placeholder 4"/>
          <p:cNvPicPr>
            <a:picLocks noGrp="1" noChangeAspect="1"/>
          </p:cNvPicPr>
          <p:nvPr>
            <p:ph sz="half" idx="1"/>
          </p:nvPr>
        </p:nvPicPr>
        <p:blipFill>
          <a:blip r:embed="rId2"/>
          <a:stretch>
            <a:fillRect/>
          </a:stretch>
        </p:blipFill>
        <p:spPr>
          <a:xfrm>
            <a:off x="371475" y="3099402"/>
            <a:ext cx="6228592" cy="862997"/>
          </a:xfrm>
          <a:prstGeom prst="rect">
            <a:avLst/>
          </a:prstGeom>
        </p:spPr>
      </p:pic>
      <p:sp>
        <p:nvSpPr>
          <p:cNvPr id="4" name="Content Placeholder 3"/>
          <p:cNvSpPr>
            <a:spLocks noGrp="1"/>
          </p:cNvSpPr>
          <p:nvPr>
            <p:ph sz="half" idx="2"/>
          </p:nvPr>
        </p:nvSpPr>
        <p:spPr/>
        <p:txBody>
          <a:bodyPr>
            <a:normAutofit fontScale="85000" lnSpcReduction="10000"/>
          </a:bodyPr>
          <a:lstStyle/>
          <a:p>
            <a:pPr marL="0" indent="0">
              <a:buNone/>
            </a:pPr>
            <a:r>
              <a:rPr lang="en-GB" dirty="0"/>
              <a:t>HT22 cells were lysed in RIPA buffer (50 mM Tris-</a:t>
            </a:r>
            <a:r>
              <a:rPr lang="en-GB" dirty="0" err="1"/>
              <a:t>HCl</a:t>
            </a:r>
            <a:r>
              <a:rPr lang="en-GB" dirty="0"/>
              <a:t>, pH 7.4, 100 mM NaCl, 5 mM ethylenediaminetetra acetic acid, 0.5% Nonidet P-40, and protease inhibitor cocktail tablet). The protein content of the cell lysates was then determined using Bradford reagent (Bio-Rad, Hercules, CA). The proteins in each sample were resolved by SDS-polyacrylamide gel electrophoresis and transferred to a polyvinylidene difluoride membrane. After blocking with 5% non-fat milk in Tris-buffered saline with Tween 20 (TBS-T) for 1 h at room temperature, membranes were incubated with the appropriate antibodies. After incubation with the secondary antibodies, membranes were developed with enhanced chemiluminiscence reagent</a:t>
            </a:r>
          </a:p>
        </p:txBody>
      </p:sp>
    </p:spTree>
    <p:extLst>
      <p:ext uri="{BB962C8B-B14F-4D97-AF65-F5344CB8AC3E}">
        <p14:creationId xmlns:p14="http://schemas.microsoft.com/office/powerpoint/2010/main" val="400825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91</TotalTime>
  <Words>870</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Garamond</vt:lpstr>
      <vt:lpstr>Wingdings</vt:lpstr>
      <vt:lpstr>Savon</vt:lpstr>
      <vt:lpstr>Critical thinking?</vt:lpstr>
      <vt:lpstr>David Bartholomae INVENTING THE UNIVERSITY, Journal of Basic Writing, Vol. 5, No. 1, 1986 4-23</vt:lpstr>
      <vt:lpstr>David Bartholomae INVENTING THE UNIVERSITY, Journal of Basic Writing, Vol. 5, No. 1, 1986 4-23</vt:lpstr>
      <vt:lpstr>PowerPoint Presentation</vt:lpstr>
      <vt:lpstr>PowerPoint Presentation</vt:lpstr>
      <vt:lpstr>Two principles:</vt:lpstr>
      <vt:lpstr>What students ask:</vt:lpstr>
      <vt:lpstr>Debating Literacy</vt:lpstr>
      <vt:lpstr>Forms of written language</vt:lpstr>
      <vt:lpstr>Primary and secondary criticism</vt:lpstr>
      <vt:lpstr>Moving beyond…</vt:lpstr>
      <vt:lpstr>No right answer because….?</vt:lpstr>
    </vt:vector>
  </TitlesOfParts>
  <Company>The University of Liverpool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dc:title>
  <dc:creator>Richardson, Kay</dc:creator>
  <cp:lastModifiedBy>Colclough, Ted</cp:lastModifiedBy>
  <cp:revision>14</cp:revision>
  <dcterms:created xsi:type="dcterms:W3CDTF">2017-01-13T17:41:58Z</dcterms:created>
  <dcterms:modified xsi:type="dcterms:W3CDTF">2017-01-24T14:17:32Z</dcterms:modified>
</cp:coreProperties>
</file>