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376" r:id="rId3"/>
    <p:sldId id="383" r:id="rId4"/>
    <p:sldId id="377" r:id="rId5"/>
    <p:sldId id="378" r:id="rId6"/>
    <p:sldId id="379" r:id="rId7"/>
    <p:sldId id="380" r:id="rId8"/>
    <p:sldId id="381" r:id="rId9"/>
    <p:sldId id="384" r:id="rId10"/>
    <p:sldId id="38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102"/>
    <a:srgbClr val="956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8" autoAdjust="0"/>
    <p:restoredTop sz="79438" autoAdjust="0"/>
  </p:normalViewPr>
  <p:slideViewPr>
    <p:cSldViewPr>
      <p:cViewPr varScale="1">
        <p:scale>
          <a:sx n="86" d="100"/>
          <a:sy n="86" d="100"/>
        </p:scale>
        <p:origin x="3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53DAE-EC83-8741-9582-5C220598156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2B003-EDEE-BF4A-AF6B-93CE9D4D8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6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Critical</a:t>
            </a:r>
            <a:r>
              <a:rPr lang="en-US" baseline="0" dirty="0" smtClean="0"/>
              <a:t> thinking = understanding, analysis,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B003-EDEE-BF4A-AF6B-93CE9D4D83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08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B003-EDEE-BF4A-AF6B-93CE9D4D83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0" name="Picture 18" descr="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969125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562600" y="2286000"/>
            <a:ext cx="3352800" cy="1143000"/>
          </a:xfrm>
        </p:spPr>
        <p:txBody>
          <a:bodyPr/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3505200"/>
            <a:ext cx="3352800" cy="1752600"/>
          </a:xfrm>
        </p:spPr>
        <p:txBody>
          <a:bodyPr/>
          <a:lstStyle>
            <a:lvl1pPr marL="0" indent="0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488832" cy="1656184"/>
          </a:xfrm>
        </p:spPr>
        <p:txBody>
          <a:bodyPr/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English Language Centre - EAP Conference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800" dirty="0" smtClean="0"/>
              <a:t>Critical Thinking in Higher Education </a:t>
            </a:r>
            <a:r>
              <a:rPr lang="mr-IN" sz="2800" dirty="0" smtClean="0"/>
              <a:t>–</a:t>
            </a:r>
            <a:r>
              <a:rPr lang="en-US" sz="2800" dirty="0" smtClean="0"/>
              <a:t> Outcomes and Opportunities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356992"/>
            <a:ext cx="4248472" cy="1017240"/>
          </a:xfrm>
        </p:spPr>
        <p:txBody>
          <a:bodyPr/>
          <a:lstStyle/>
          <a:p>
            <a:r>
              <a:rPr lang="en-US" sz="1800" dirty="0" smtClean="0"/>
              <a:t>Gavin Brown</a:t>
            </a:r>
          </a:p>
          <a:p>
            <a:r>
              <a:rPr lang="en-US" sz="1800" dirty="0" smtClean="0"/>
              <a:t>Pro-Vice-Chancellor for Education </a:t>
            </a:r>
          </a:p>
          <a:p>
            <a:r>
              <a:rPr lang="en-US" sz="1800" dirty="0" smtClean="0"/>
              <a:t>20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January 2017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5255983" y="5517232"/>
            <a:ext cx="30491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A member of the Russell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488832" cy="1656184"/>
          </a:xfrm>
        </p:spPr>
        <p:txBody>
          <a:bodyPr/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GB" sz="2800" dirty="0" smtClean="0"/>
              <a:t>Have an enjoyable day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356992"/>
            <a:ext cx="4248472" cy="1017240"/>
          </a:xfrm>
        </p:spPr>
        <p:txBody>
          <a:bodyPr/>
          <a:lstStyle/>
          <a:p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5255983" y="5517232"/>
            <a:ext cx="30491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A member of the Russell Group</a:t>
            </a:r>
          </a:p>
        </p:txBody>
      </p:sp>
    </p:spTree>
    <p:extLst>
      <p:ext uri="{BB962C8B-B14F-4D97-AF65-F5344CB8AC3E}">
        <p14:creationId xmlns:p14="http://schemas.microsoft.com/office/powerpoint/2010/main" val="202597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brief from 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400" dirty="0"/>
              <a:t>how CT might enhance teaching and </a:t>
            </a:r>
            <a:r>
              <a:rPr lang="en-US" sz="2400" dirty="0" smtClean="0"/>
              <a:t>learning?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TEF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employability </a:t>
            </a:r>
            <a:r>
              <a:rPr lang="en-US" sz="2400" dirty="0"/>
              <a:t>and the expectations of </a:t>
            </a:r>
            <a:r>
              <a:rPr lang="en-US" sz="2400" dirty="0" smtClean="0"/>
              <a:t>employers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role of inter-departmental collaborations in exploring issues of teaching and learning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- what do academics want so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GB" sz="2400" dirty="0" smtClean="0"/>
              <a:t>Analysis</a:t>
            </a:r>
          </a:p>
          <a:p>
            <a:pPr>
              <a:buFont typeface="Arial" charset="0"/>
              <a:buChar char="•"/>
            </a:pPr>
            <a:r>
              <a:rPr lang="en-GB" sz="2400" dirty="0" smtClean="0"/>
              <a:t>Use of judgement</a:t>
            </a:r>
          </a:p>
          <a:p>
            <a:pPr>
              <a:buFont typeface="Arial" charset="0"/>
              <a:buChar char="•"/>
            </a:pPr>
            <a:r>
              <a:rPr lang="en-GB" sz="2400" dirty="0" smtClean="0"/>
              <a:t>Logical reasoning</a:t>
            </a:r>
          </a:p>
          <a:p>
            <a:pPr>
              <a:buFont typeface="Arial" charset="0"/>
              <a:buChar char="•"/>
            </a:pPr>
            <a:r>
              <a:rPr lang="en-GB" sz="2400" dirty="0" smtClean="0"/>
              <a:t>Problem solving</a:t>
            </a:r>
          </a:p>
          <a:p>
            <a:pPr>
              <a:buFont typeface="Arial" charset="0"/>
              <a:buChar char="•"/>
            </a:pPr>
            <a:r>
              <a:rPr lang="en-GB" sz="2400" dirty="0" smtClean="0"/>
              <a:t>Prediction</a:t>
            </a:r>
          </a:p>
          <a:p>
            <a:pPr>
              <a:buFont typeface="Arial" charset="0"/>
              <a:buChar char="•"/>
            </a:pPr>
            <a:r>
              <a:rPr lang="en-GB" sz="2400" dirty="0" smtClean="0"/>
              <a:t>Synthesis</a:t>
            </a:r>
          </a:p>
          <a:p>
            <a:pPr>
              <a:buFont typeface="Arial" charset="0"/>
              <a:buChar char="•"/>
            </a:pPr>
            <a:r>
              <a:rPr lang="en-GB" sz="2400" dirty="0" smtClean="0"/>
              <a:t>Application of knowledge</a:t>
            </a:r>
          </a:p>
          <a:p>
            <a:pPr>
              <a:buFont typeface="Arial" charset="0"/>
              <a:buChar char="•"/>
            </a:pPr>
            <a:r>
              <a:rPr lang="en-GB" sz="2400" dirty="0" smtClean="0"/>
              <a:t>Evaluation</a:t>
            </a:r>
          </a:p>
          <a:p>
            <a:pPr>
              <a:buFont typeface="Arial" charset="0"/>
              <a:buChar char="•"/>
            </a:pPr>
            <a:r>
              <a:rPr lang="en-GB" sz="2400" dirty="0" smtClean="0"/>
              <a:t>Confidence and challenge</a:t>
            </a:r>
          </a:p>
          <a:p>
            <a:pPr>
              <a:buFont typeface="Arial" charset="0"/>
              <a:buChar char="•"/>
            </a:pPr>
            <a:r>
              <a:rPr lang="en-GB" sz="2400" dirty="0" smtClean="0"/>
              <a:t>Make quality judgements</a:t>
            </a:r>
          </a:p>
          <a:p>
            <a:pPr>
              <a:buFont typeface="Arial" charset="0"/>
              <a:buChar char="•"/>
            </a:pPr>
            <a:r>
              <a:rPr lang="mr-IN" sz="2400" dirty="0" smtClean="0"/>
              <a:t>…</a:t>
            </a:r>
            <a:r>
              <a:rPr lang="en-GB" sz="2400" dirty="0" smtClean="0"/>
              <a:t>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pPr>
              <a:buFont typeface="Arial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- what do employers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pPr marL="0" indent="0"/>
            <a:r>
              <a:rPr lang="en-US" sz="2400" dirty="0" smtClean="0"/>
              <a:t>The same thing as academics!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 smtClean="0"/>
              <a:t>“Employers </a:t>
            </a:r>
            <a:r>
              <a:rPr lang="en-US" sz="2400" dirty="0"/>
              <a:t>expect graduates to have technical and </a:t>
            </a:r>
            <a:r>
              <a:rPr lang="en-US" sz="2400" dirty="0" smtClean="0"/>
              <a:t>discipline competences </a:t>
            </a:r>
            <a:r>
              <a:rPr lang="en-US" sz="2400" dirty="0"/>
              <a:t>from their degrees but require graduates also to </a:t>
            </a:r>
            <a:r>
              <a:rPr lang="en-US" sz="2400" dirty="0" smtClean="0"/>
              <a:t>demonstrate a </a:t>
            </a:r>
            <a:r>
              <a:rPr lang="en-US" sz="2400" dirty="0"/>
              <a:t>range of broader skills and attributes that include team-working, communication, leadership, critical thinking, problem solving and managerial abilities</a:t>
            </a:r>
            <a:r>
              <a:rPr lang="en-US" sz="2400" dirty="0" smtClean="0"/>
              <a:t>.”</a:t>
            </a:r>
            <a:endParaRPr lang="en-US" sz="2400" dirty="0"/>
          </a:p>
          <a:p>
            <a:endParaRPr lang="en-US" dirty="0"/>
          </a:p>
          <a:p>
            <a:r>
              <a:rPr lang="en-US" dirty="0"/>
              <a:t>Edge/SCRE Centre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Employers</a:t>
            </a:r>
            <a:r>
              <a:rPr lang="en-US" dirty="0"/>
              <a:t>’ perceptions of the employability skills of new graduates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6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where are the opportunities for 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400" b="1" dirty="0" smtClean="0"/>
              <a:t>Curriculum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Extra-curricular opportunities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Study Abroad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Work Placement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Volunteering</a:t>
            </a:r>
          </a:p>
          <a:p>
            <a:pPr>
              <a:buFont typeface="Arial" charset="0"/>
              <a:buChar char="•"/>
            </a:pPr>
            <a:r>
              <a:rPr lang="en-GB" sz="2400" dirty="0" smtClean="0"/>
              <a:t>Competitions</a:t>
            </a:r>
          </a:p>
          <a:p>
            <a:pPr>
              <a:buFont typeface="Arial" charset="0"/>
              <a:buChar char="•"/>
            </a:pPr>
            <a:r>
              <a:rPr lang="en-GB" sz="2400" dirty="0" err="1" smtClean="0"/>
              <a:t>etc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9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Liverpool Hallmarks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000" dirty="0" smtClean="0"/>
              <a:t>All our programmes will be student-</a:t>
            </a:r>
            <a:r>
              <a:rPr lang="en-US" sz="2000" dirty="0" err="1" smtClean="0"/>
              <a:t>centred</a:t>
            </a:r>
            <a:r>
              <a:rPr lang="en-US" sz="2000" dirty="0" smtClean="0"/>
              <a:t> and underpinned by:</a:t>
            </a:r>
            <a:endParaRPr lang="en-US" sz="2000" dirty="0"/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Research-connected teaching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Authentic assessment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Active learning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r>
              <a:rPr lang="en-US" sz="2000" dirty="0"/>
              <a:t>Through these three Hallmarks all our programmes should contain an opportunity to:</a:t>
            </a:r>
          </a:p>
          <a:p>
            <a:pPr marL="457200" lvl="1" indent="-457200">
              <a:buFont typeface="Arial" charset="0"/>
              <a:buChar char="•"/>
            </a:pPr>
            <a:r>
              <a:rPr lang="en-US" sz="2000" dirty="0">
                <a:cs typeface="+mn-cs"/>
              </a:rPr>
              <a:t>Apply knowledge to a real world setting in partnership with employers</a:t>
            </a:r>
          </a:p>
          <a:p>
            <a:pPr marL="457200" lvl="1" indent="-457200">
              <a:buFont typeface="Arial" charset="0"/>
              <a:buChar char="•"/>
            </a:pPr>
            <a:r>
              <a:rPr lang="en-US" sz="2000" dirty="0">
                <a:cs typeface="+mn-cs"/>
              </a:rPr>
              <a:t>Create knowledge in partnership with researchers</a:t>
            </a:r>
          </a:p>
          <a:p>
            <a:pPr marL="457200" lvl="1" indent="-457200">
              <a:buFont typeface="Arial" charset="0"/>
              <a:buChar char="•"/>
            </a:pPr>
            <a:r>
              <a:rPr lang="en-US" sz="2000" dirty="0">
                <a:cs typeface="+mn-cs"/>
              </a:rPr>
              <a:t>Consider knowledge in a global context in partnership with our international community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140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Research-connected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developing students as participants in research and </a:t>
            </a:r>
            <a:r>
              <a:rPr lang="en-US" sz="2800" dirty="0" smtClean="0"/>
              <a:t>inquiry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s</a:t>
            </a:r>
            <a:r>
              <a:rPr lang="en-US" sz="2800" dirty="0" smtClean="0"/>
              <a:t>tudents as producers, not just consumers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a greater number of assessments need to develop research skills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a perfect way to acquire core employability </a:t>
            </a:r>
            <a:r>
              <a:rPr lang="en-US" sz="2800" dirty="0" smtClean="0"/>
              <a:t>skills </a:t>
            </a:r>
            <a:r>
              <a:rPr lang="mr-IN" sz="2800" dirty="0" smtClean="0"/>
              <a:t>–</a:t>
            </a:r>
            <a:r>
              <a:rPr lang="en-US" sz="2800" dirty="0" smtClean="0"/>
              <a:t> problem solving, </a:t>
            </a:r>
            <a:r>
              <a:rPr lang="en-US" sz="2800" dirty="0" err="1" smtClean="0"/>
              <a:t>analysing</a:t>
            </a:r>
            <a:r>
              <a:rPr lang="en-US" sz="2800" dirty="0" smtClean="0"/>
              <a:t>, investigating, initiative, drive, creativity, flexibility, etc.</a:t>
            </a:r>
            <a:endParaRPr lang="en-US" sz="2800" dirty="0"/>
          </a:p>
          <a:p>
            <a:pPr marL="457200" indent="-457200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664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06680" cy="4953000"/>
          </a:xfrm>
        </p:spPr>
        <p:txBody>
          <a:bodyPr/>
          <a:lstStyle/>
          <a:p>
            <a:pPr marL="0" indent="0"/>
            <a:endParaRPr lang="en-US" sz="2400" dirty="0" smtClean="0"/>
          </a:p>
          <a:p>
            <a:pPr marL="0" indent="0"/>
            <a:r>
              <a:rPr lang="en-US" sz="2400" dirty="0" smtClean="0"/>
              <a:t>“The measurement of intellectual accomplishments that are worthwhile, significant and meaningful” (Wikipedia)</a:t>
            </a:r>
          </a:p>
          <a:p>
            <a:pPr marL="0" indent="0"/>
            <a:endParaRPr lang="en-US" sz="24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are realistic</a:t>
            </a:r>
            <a:endParaRPr lang="en-US" sz="2400" dirty="0"/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requires </a:t>
            </a:r>
            <a:r>
              <a:rPr lang="en-US" sz="2400" dirty="0"/>
              <a:t>judgment and </a:t>
            </a:r>
            <a:r>
              <a:rPr lang="en-US" sz="2400" dirty="0" smtClean="0"/>
              <a:t>innovation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replicates </a:t>
            </a:r>
            <a:r>
              <a:rPr lang="en-US" sz="2400" dirty="0"/>
              <a:t>or simulates the contexts in which we are “tested” in the workplace or in </a:t>
            </a:r>
            <a:r>
              <a:rPr lang="en-US" sz="2400" dirty="0" smtClean="0"/>
              <a:t>personal life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assesses </a:t>
            </a:r>
            <a:r>
              <a:rPr lang="en-US" sz="2400" dirty="0"/>
              <a:t>the student’s ability to efficiently and effectively use a repertoire of knowledge and skills to negotiate a complex task</a:t>
            </a:r>
          </a:p>
          <a:p>
            <a:pPr marL="457200" indent="-457200"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1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brief from 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how </a:t>
            </a:r>
            <a:r>
              <a:rPr lang="en-US" sz="2000" dirty="0"/>
              <a:t>CT might enhance teaching and </a:t>
            </a:r>
            <a:r>
              <a:rPr lang="en-US" sz="2000" dirty="0" smtClean="0"/>
              <a:t>learning?</a:t>
            </a:r>
          </a:p>
          <a:p>
            <a:pPr marL="400050" lvl="1" indent="0"/>
            <a:r>
              <a:rPr lang="en-US" sz="1800" dirty="0" smtClean="0">
                <a:solidFill>
                  <a:srgbClr val="C00000"/>
                </a:solidFill>
              </a:rPr>
              <a:t>Cannot have a good curriculum without a broad range of CT opportunities</a:t>
            </a:r>
          </a:p>
          <a:p>
            <a:pPr marL="0" indent="0"/>
            <a:endParaRPr lang="en-US" sz="105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TEF</a:t>
            </a:r>
          </a:p>
          <a:p>
            <a:pPr marL="400050" lvl="1" indent="0"/>
            <a:r>
              <a:rPr lang="en-US" sz="1800" dirty="0" smtClean="0">
                <a:solidFill>
                  <a:srgbClr val="C00000"/>
                </a:solidFill>
              </a:rPr>
              <a:t>Engaged and stimulated students who see the applicability of what they learn are more satisfied</a:t>
            </a:r>
          </a:p>
          <a:p>
            <a:pPr marL="0" indent="0"/>
            <a:endParaRPr lang="en-US" sz="105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employability </a:t>
            </a:r>
            <a:r>
              <a:rPr lang="en-US" sz="2000" dirty="0"/>
              <a:t>and the expectations of </a:t>
            </a:r>
            <a:r>
              <a:rPr lang="en-US" sz="2000" dirty="0" smtClean="0"/>
              <a:t>employers</a:t>
            </a:r>
          </a:p>
          <a:p>
            <a:pPr marL="400050" lvl="1" indent="0"/>
            <a:r>
              <a:rPr lang="en-US" sz="1800" dirty="0" smtClean="0">
                <a:solidFill>
                  <a:srgbClr val="C00000"/>
                </a:solidFill>
              </a:rPr>
              <a:t>Want flexible, adaptive employees that can think and respond to changing demands</a:t>
            </a:r>
          </a:p>
          <a:p>
            <a:pPr marL="0" indent="0"/>
            <a:endParaRPr lang="en-US" sz="105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role of inter-departmental collaborations in exploring issues of teaching and </a:t>
            </a:r>
            <a:r>
              <a:rPr lang="en-US" sz="2000" dirty="0" smtClean="0"/>
              <a:t>learning</a:t>
            </a:r>
          </a:p>
          <a:p>
            <a:pPr marL="400050" lvl="1" indent="0"/>
            <a:r>
              <a:rPr lang="en-US" sz="1800" dirty="0" smtClean="0">
                <a:solidFill>
                  <a:srgbClr val="C00000"/>
                </a:solidFill>
              </a:rPr>
              <a:t>The global challenges are interdisciplinary and so are the solutions. Graduates need to be learn effectively beyond their own disciplinary boundaries</a:t>
            </a:r>
            <a:endParaRPr lang="en-US" sz="1800" dirty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endParaRPr lang="en-US" sz="20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3462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000000"/>
      </a:dk1>
      <a:lt1>
        <a:srgbClr val="FFFFFF"/>
      </a:lt1>
      <a:dk2>
        <a:srgbClr val="9567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9567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5523</TotalTime>
  <Words>451</Words>
  <Application>Microsoft Office PowerPoint</Application>
  <PresentationFormat>On-screen Show (4:3)</PresentationFormat>
  <Paragraphs>85</Paragraphs>
  <Slides>10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Blank Presentation</vt:lpstr>
      <vt:lpstr>    English Language Centre - EAP Conference  Critical Thinking in Higher Education – Outcomes and Opportunities</vt:lpstr>
      <vt:lpstr>The brief from Ted</vt:lpstr>
      <vt:lpstr>Outcome - what do academics want so see?</vt:lpstr>
      <vt:lpstr>Outcome - what do employers want?</vt:lpstr>
      <vt:lpstr>So, where are the opportunities for CT?</vt:lpstr>
      <vt:lpstr>The Liverpool Hallmarks</vt:lpstr>
      <vt:lpstr>Research-connected Teaching</vt:lpstr>
      <vt:lpstr>Authentic Assessment</vt:lpstr>
      <vt:lpstr>The brief from Ted</vt:lpstr>
      <vt:lpstr>      Have an enjoyable day</vt:lpstr>
    </vt:vector>
  </TitlesOfParts>
  <Company>Krusty Morris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Krusty Morris</dc:creator>
  <cp:lastModifiedBy>Colclough, Ted</cp:lastModifiedBy>
  <cp:revision>90</cp:revision>
  <dcterms:created xsi:type="dcterms:W3CDTF">2007-01-16T13:11:17Z</dcterms:created>
  <dcterms:modified xsi:type="dcterms:W3CDTF">2017-01-24T14:50:23Z</dcterms:modified>
</cp:coreProperties>
</file>