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1CC47-6181-4D84-8067-A325D66B8463}" v="15" dt="2021-11-23T14:23:02.532"/>
    <p1510:client id="{09F98DC1-1AAD-E18C-609B-5C4FDF775E3E}" v="143" dt="2021-11-26T13:02:19.564"/>
    <p1510:client id="{0CE4D28E-1534-5566-48DF-097ADA260855}" v="176" dt="2021-11-23T15:47:00.241"/>
    <p1510:client id="{C0A3C9AE-D140-9644-2635-2E5665730D30}" v="109" dt="2021-11-24T13:44:59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EF6789-4D93-43D8-B60D-0C5DEF3B64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D7B4A1-1589-4B83-9C22-DE251D95D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75488-675E-48BA-A9A2-BA0F5A60D82B}" type="datetime1">
              <a:rPr lang="en-GB" smtClean="0"/>
              <a:t>08/12/2021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E724B-3C88-4DC9-855B-56F49D64A6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A42BBB-95F1-40A0-9691-67EFE9D0B7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577BD-BE37-474B-8112-471F6F640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0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C9F49-C6C7-4BCF-B5B6-94EE3C9CB663}" type="datetime1">
              <a:rPr lang="en-GB" smtClean="0"/>
              <a:pPr/>
              <a:t>08/12/2021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EB474-4500-4CA8-A4FE-2423436EBB0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9654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EB474-4500-4CA8-A4FE-2423436EBB0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20EB6F31-46FF-4378-AD2F-B0202579A16F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ABDB91-EF8B-471F-8BB1-BA6322193C3D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8D8D3C-C929-4B22-B432-C18E6107316B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DF9645-F524-4AE1-BFDA-2F246537BA79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700F84-3F48-4B42-B164-450168F2F264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n-GB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C43A55-3D5F-4695-8A29-DD635B46B36E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en-GB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en-GB" noProof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7FE856-2262-41C5-9189-227EE103247D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E071FF-0DEB-4E9E-A043-C4D47ED3FA8B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25212-35E3-4110-813C-88383A66A108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96D72D-012B-414A-BA9B-B09FD8FB2C0E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A7C7E1-C3BA-4F9C-9AA9-A8C8EF630546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6AE549-7457-465A-A17C-C880CFA36D3D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4528C0-5DCD-4232-972B-92660DD6DA5A}" type="datetime1">
              <a:rPr lang="en-GB" noProof="0" smtClean="0"/>
              <a:pPr rtl="0"/>
              <a:t>08/12/2021</a:t>
            </a:fld>
            <a:r>
              <a:rPr lang="en-GB" noProof="0"/>
              <a:t>9/11/2014</a:t>
            </a:r>
            <a:fld id="{B61BEF0D-F0BB-DE4B-95CE-6DB70DBA9567}" type="datetimeFigureOut">
              <a:rPr lang="en-GB" noProof="0" smtClean="0"/>
              <a:pPr rtl="0"/>
              <a:t>08/12/2021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 rtl="0"/>
              <a:t>‹#›</a:t>
            </a:fld>
            <a:r>
              <a:rPr lang="en-GB" noProof="0"/>
              <a:t>‹#›</a:t>
            </a:r>
            <a:fld id="{D57F1E4F-1CFF-5643-939E-217C01CDF565}" type="slidenum">
              <a:rPr lang="en-GB" noProof="0" smtClean="0"/>
              <a:pPr rtl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888FE8-E837-4E92-9E6B-F828D8FC42DD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EFC04D-1873-46D6-99CB-4614417A9244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57BA5E-DA1B-42A3-B8BF-159DA407E301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AC465C-DC72-4783-A79E-5E0F119FB6B9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7358E855-6A6B-4C73-BEF0-001599AEF361}" type="datetime1">
              <a:rPr lang="en-GB" noProof="0" smtClean="0"/>
              <a:t>08/12/2021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0833-021-09417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368" y="845080"/>
            <a:ext cx="8602663" cy="3385870"/>
          </a:xfrm>
        </p:spPr>
        <p:txBody>
          <a:bodyPr rtlCol="0">
            <a:normAutofit fontScale="90000"/>
          </a:bodyPr>
          <a:lstStyle/>
          <a:p>
            <a:r>
              <a:rPr lang="en-GB" b="1" dirty="0">
                <a:ea typeface="+mj-lt"/>
                <a:cs typeface="+mj-lt"/>
              </a:rPr>
              <a:t>How does the use of interactive grammar materials in asynchronous learning develop accuracy and range in student writing?</a:t>
            </a:r>
            <a:r>
              <a:rPr lang="en-GB" dirty="0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en-GB" b="1" dirty="0">
                <a:cs typeface="Calibri"/>
              </a:rPr>
              <a:t>Sara </a:t>
            </a:r>
            <a:r>
              <a:rPr lang="en-GB" b="1" dirty="0" err="1">
                <a:cs typeface="Calibri"/>
              </a:rPr>
              <a:t>ahsan</a:t>
            </a:r>
            <a:endParaRPr lang="en-GB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3A5F-A499-462E-99B5-A02D9E87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cs typeface="Calibri Light"/>
              </a:rPr>
              <a:t>Q1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875C6-78C6-4C4A-AD28-A0AEABD8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 dirty="0">
                <a:ea typeface="+mn-lt"/>
                <a:cs typeface="+mn-lt"/>
              </a:rPr>
              <a:t>Would there be any difference in learners' use of grammar in their writing, if the learning is non-interactive?</a:t>
            </a:r>
            <a:endParaRPr lang="en-GB" sz="4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304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15F33-D9E2-47C0-937A-E784831C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>
                <a:cs typeface="Calibri Light"/>
              </a:rPr>
              <a:t>Q2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365E9-34A1-47AF-895F-943C24A52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1" dirty="0">
                <a:ea typeface="+mn-lt"/>
                <a:cs typeface="+mn-lt"/>
              </a:rPr>
              <a:t>Does it make any difference if the learning is done synchronously? </a:t>
            </a:r>
            <a:endParaRPr lang="en-GB" sz="4000" b="1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en-GB" dirty="0">
                <a:ea typeface="+mn-lt"/>
                <a:cs typeface="+mn-lt"/>
              </a:rPr>
              <a:t> 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4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210-D5FE-4D7E-BD16-C93E8688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>
                <a:cs typeface="Calibri Light"/>
              </a:rPr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C12D4-7B7B-46C1-A433-E5BE2FD76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6000" dirty="0">
                <a:cs typeface="Calibri"/>
              </a:rPr>
              <a:t>Zhao and </a:t>
            </a:r>
            <a:r>
              <a:rPr lang="en-GB" sz="6000" err="1">
                <a:cs typeface="Calibri"/>
              </a:rPr>
              <a:t>Watterston</a:t>
            </a:r>
            <a:r>
              <a:rPr lang="en-GB" sz="6000">
                <a:cs typeface="Calibri"/>
              </a:rPr>
              <a:t> (2021) 'The changes we need: Education post Covid 19'</a:t>
            </a:r>
            <a:endParaRPr lang="en-US"/>
          </a:p>
          <a:p>
            <a:pPr>
              <a:buClr>
                <a:srgbClr val="FFFFFF"/>
              </a:buClr>
            </a:pPr>
            <a:r>
              <a:rPr lang="en-GB" sz="4800" i="1">
                <a:ea typeface="+mn-lt"/>
                <a:cs typeface="+mn-lt"/>
              </a:rPr>
              <a:t>Journal of Educational Change</a:t>
            </a:r>
            <a:endParaRPr lang="en-GB" sz="48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432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14BEB-2A1A-44EE-A141-13264702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cs typeface="Calibri Light"/>
              </a:rPr>
              <a:t>What changes are needed?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1C0C3-9E3F-4B29-A051-CAEC0533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>
                <a:cs typeface="Calibri"/>
              </a:rPr>
              <a:t>1. </a:t>
            </a:r>
            <a:r>
              <a:rPr lang="en-GB" sz="3600" dirty="0">
                <a:ea typeface="+mn-lt"/>
                <a:cs typeface="+mn-lt"/>
              </a:rPr>
              <a:t> </a:t>
            </a:r>
            <a:r>
              <a:rPr lang="en-GB" sz="3600" b="1" dirty="0">
                <a:ea typeface="+mn-lt"/>
                <a:cs typeface="+mn-lt"/>
              </a:rPr>
              <a:t>Content -</a:t>
            </a:r>
            <a:r>
              <a:rPr lang="en-GB" sz="3600" dirty="0">
                <a:ea typeface="+mn-lt"/>
                <a:cs typeface="+mn-lt"/>
              </a:rPr>
              <a:t> creativity, critical thinking &amp; entrepreneurship not  collecting &amp; sorting info</a:t>
            </a:r>
          </a:p>
          <a:p>
            <a:pPr>
              <a:buClr>
                <a:srgbClr val="FFFFFF"/>
              </a:buClr>
            </a:pPr>
            <a:r>
              <a:rPr lang="en-GB" sz="3600" dirty="0">
                <a:cs typeface="Calibri"/>
              </a:rPr>
              <a:t>2. </a:t>
            </a:r>
            <a:r>
              <a:rPr lang="en-GB" sz="3600" b="1" dirty="0">
                <a:ea typeface="+mn-lt"/>
                <a:cs typeface="+mn-lt"/>
              </a:rPr>
              <a:t>Learners</a:t>
            </a:r>
            <a:r>
              <a:rPr lang="en-GB" sz="3600" dirty="0">
                <a:ea typeface="+mn-lt"/>
                <a:cs typeface="+mn-lt"/>
              </a:rPr>
              <a:t> - more control over learning &amp; </a:t>
            </a:r>
            <a:r>
              <a:rPr lang="en-GB" sz="3600" b="1" dirty="0">
                <a:ea typeface="+mn-lt"/>
                <a:cs typeface="+mn-lt"/>
              </a:rPr>
              <a:t>teachers</a:t>
            </a:r>
            <a:r>
              <a:rPr lang="en-GB" sz="3600" dirty="0">
                <a:ea typeface="+mn-lt"/>
                <a:cs typeface="+mn-lt"/>
              </a:rPr>
              <a:t> shift from instructor to curator of learning resources, counsellor and motivator</a:t>
            </a:r>
          </a:p>
          <a:p>
            <a:pPr>
              <a:buClr>
                <a:srgbClr val="FFFFFF"/>
              </a:buClr>
            </a:pPr>
            <a:r>
              <a:rPr lang="en-GB" sz="3600" dirty="0">
                <a:cs typeface="Calibri"/>
              </a:rPr>
              <a:t>3. </a:t>
            </a:r>
            <a:r>
              <a:rPr lang="en-GB" sz="3600" b="1" dirty="0">
                <a:ea typeface="+mn-lt"/>
                <a:cs typeface="+mn-lt"/>
              </a:rPr>
              <a:t>Where we learn</a:t>
            </a:r>
            <a:r>
              <a:rPr lang="en-GB" sz="3600" dirty="0">
                <a:ea typeface="+mn-lt"/>
                <a:cs typeface="+mn-lt"/>
              </a:rPr>
              <a:t>- mix and match the best of face to face with online. Make more use of digital tools for greater flexibility &amp; collaboration to be more human</a:t>
            </a:r>
            <a:endParaRPr lang="en-GB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977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26FC-E969-438A-A70D-C1D52ED9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>
                <a:cs typeface="Calibri Light"/>
              </a:rPr>
              <a:t>WHAT IS THE QUESTION TO ASK?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E4CD1-5633-4894-B2E0-F4EEF8A6E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5400" dirty="0">
                <a:ea typeface="+mn-lt"/>
                <a:cs typeface="+mn-lt"/>
              </a:rPr>
              <a:t>Why use</a:t>
            </a:r>
            <a:r>
              <a:rPr lang="en-GB" sz="5400" dirty="0">
                <a:latin typeface="Calibri"/>
                <a:ea typeface="+mn-lt"/>
                <a:cs typeface="Calibri"/>
              </a:rPr>
              <a:t> interactive grammar  materials </a:t>
            </a:r>
            <a:r>
              <a:rPr lang="en-GB" sz="5400" dirty="0">
                <a:ea typeface="+mn-lt"/>
                <a:cs typeface="+mn-lt"/>
              </a:rPr>
              <a:t>asynchronously</a:t>
            </a:r>
            <a:r>
              <a:rPr lang="en-GB" sz="5400" dirty="0">
                <a:latin typeface="Calibri"/>
                <a:ea typeface="+mn-lt"/>
                <a:cs typeface="Calibri"/>
              </a:rPr>
              <a:t> to develop accuracy &amp; range in writing?</a:t>
            </a:r>
            <a:r>
              <a:rPr lang="en-GB" sz="5400" b="1" cap="all" dirty="0">
                <a:latin typeface="Calibri Light"/>
                <a:ea typeface="+mn-lt"/>
                <a:cs typeface="Calibri Light"/>
              </a:rPr>
              <a:t> </a:t>
            </a:r>
          </a:p>
          <a:p>
            <a:pPr>
              <a:buClr>
                <a:srgbClr val="FFFFFF"/>
              </a:buClr>
            </a:pPr>
            <a:r>
              <a:rPr lang="en-GB" sz="5400" dirty="0">
                <a:ea typeface="+mn-lt"/>
                <a:cs typeface="+mn-lt"/>
              </a:rPr>
              <a:t>"from the classroom to the world” (Zhao and </a:t>
            </a:r>
            <a:r>
              <a:rPr lang="en-GB" sz="5400" dirty="0" err="1">
                <a:ea typeface="+mn-lt"/>
                <a:cs typeface="+mn-lt"/>
              </a:rPr>
              <a:t>Watterston</a:t>
            </a:r>
            <a:r>
              <a:rPr lang="en-GB" sz="5400" dirty="0">
                <a:ea typeface="+mn-lt"/>
                <a:cs typeface="+mn-lt"/>
              </a:rPr>
              <a:t> 2021)</a:t>
            </a:r>
            <a:endParaRPr lang="en-GB" sz="5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912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9674-967B-4F1A-8974-99D6B5B0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dirty="0">
                <a:cs typeface="Calibri Light"/>
              </a:rPr>
              <a:t>References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7AB0-08D0-4F17-811B-898538D09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59984"/>
            <a:ext cx="10131425" cy="4231216"/>
          </a:xfrm>
        </p:spPr>
        <p:txBody>
          <a:bodyPr>
            <a:normAutofit fontScale="55000" lnSpcReduction="20000"/>
          </a:bodyPr>
          <a:lstStyle/>
          <a:p>
            <a:endParaRPr lang="en-GB" sz="4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en-GB" sz="4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en-GB" sz="5100">
                <a:cs typeface="Calibri"/>
              </a:rPr>
              <a:t>Spinney, L. (2021) 'Should we leave the classroom behind?', </a:t>
            </a:r>
            <a:r>
              <a:rPr lang="en-GB" sz="5100" i="1" dirty="0">
                <a:cs typeface="Calibri"/>
              </a:rPr>
              <a:t>The Guardian, </a:t>
            </a:r>
            <a:r>
              <a:rPr lang="en-GB" sz="5100" dirty="0">
                <a:cs typeface="Calibri"/>
              </a:rPr>
              <a:t>6 November, p77.</a:t>
            </a:r>
          </a:p>
          <a:p>
            <a:pPr>
              <a:buClr>
                <a:srgbClr val="FFFFFF"/>
              </a:buClr>
            </a:pPr>
            <a:endParaRPr lang="en-GB" sz="51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en-GB" sz="5100" dirty="0">
                <a:ea typeface="+mn-lt"/>
                <a:cs typeface="+mn-lt"/>
              </a:rPr>
              <a:t>Zhao and </a:t>
            </a:r>
            <a:r>
              <a:rPr lang="en-GB" sz="5100" dirty="0" err="1">
                <a:ea typeface="+mn-lt"/>
                <a:cs typeface="+mn-lt"/>
              </a:rPr>
              <a:t>Watterston</a:t>
            </a:r>
            <a:r>
              <a:rPr lang="en-GB" sz="5100" dirty="0">
                <a:ea typeface="+mn-lt"/>
                <a:cs typeface="+mn-lt"/>
              </a:rPr>
              <a:t> (2021) 'The changes we need: Education post Covid 19' </a:t>
            </a:r>
            <a:r>
              <a:rPr lang="en-GB" sz="5100" i="1" dirty="0">
                <a:cs typeface="Calibri"/>
              </a:rPr>
              <a:t>Journal of Educational Change </a:t>
            </a:r>
            <a:r>
              <a:rPr lang="en-GB" sz="5100" b="1" dirty="0">
                <a:cs typeface="Calibri"/>
              </a:rPr>
              <a:t>22, pp</a:t>
            </a:r>
            <a:r>
              <a:rPr lang="en-GB" sz="5100" dirty="0">
                <a:cs typeface="Calibri"/>
              </a:rPr>
              <a:t>3–12 </a:t>
            </a:r>
            <a:r>
              <a:rPr lang="en-GB" sz="5100" i="1" dirty="0">
                <a:cs typeface="Calibri"/>
              </a:rPr>
              <a:t>[Online] Available at: </a:t>
            </a:r>
            <a:r>
              <a:rPr lang="en-GB" sz="5100" dirty="0">
                <a:ea typeface="+mn-lt"/>
                <a:cs typeface="+mn-lt"/>
              </a:rPr>
              <a:t> </a:t>
            </a:r>
            <a:r>
              <a:rPr lang="en-GB" sz="5100" dirty="0">
                <a:ea typeface="+mn-lt"/>
                <a:cs typeface="+mn-lt"/>
                <a:hlinkClick r:id="rId2"/>
              </a:rPr>
              <a:t>https://doi.org/10.1007/s10833-021-09417-3</a:t>
            </a:r>
            <a:r>
              <a:rPr lang="en-GB" sz="5100" dirty="0">
                <a:ea typeface="+mn-lt"/>
                <a:cs typeface="+mn-lt"/>
              </a:rPr>
              <a:t>. (Accessed November 24 2021)</a:t>
            </a:r>
          </a:p>
          <a:p>
            <a:pPr>
              <a:buClr>
                <a:srgbClr val="FFFFFF"/>
              </a:buClr>
            </a:pPr>
            <a:endParaRPr lang="en-GB" sz="4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en-GB" sz="4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en-GB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8211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257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How does the use of interactive grammar materials in asynchronous learning develop accuracy and range in student writing? </vt:lpstr>
      <vt:lpstr>Q1</vt:lpstr>
      <vt:lpstr>Q2</vt:lpstr>
      <vt:lpstr>Why?</vt:lpstr>
      <vt:lpstr>What changes are needed?</vt:lpstr>
      <vt:lpstr>WHAT IS THE QUESTION TO ASK?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Rimmer</dc:creator>
  <cp:lastModifiedBy>W Rimmer</cp:lastModifiedBy>
  <cp:revision>176</cp:revision>
  <dcterms:created xsi:type="dcterms:W3CDTF">2021-11-23T14:15:42Z</dcterms:created>
  <dcterms:modified xsi:type="dcterms:W3CDTF">2021-12-08T08:15:40Z</dcterms:modified>
</cp:coreProperties>
</file>