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1"/>
  </p:sldMasterIdLst>
  <p:notesMasterIdLst>
    <p:notesMasterId r:id="rId25"/>
  </p:notesMasterIdLst>
  <p:handoutMasterIdLst>
    <p:handoutMasterId r:id="rId26"/>
  </p:handoutMasterIdLst>
  <p:sldIdLst>
    <p:sldId id="286" r:id="rId2"/>
    <p:sldId id="437" r:id="rId3"/>
    <p:sldId id="426" r:id="rId4"/>
    <p:sldId id="451" r:id="rId5"/>
    <p:sldId id="444" r:id="rId6"/>
    <p:sldId id="495" r:id="rId7"/>
    <p:sldId id="456" r:id="rId8"/>
    <p:sldId id="489" r:id="rId9"/>
    <p:sldId id="454" r:id="rId10"/>
    <p:sldId id="458" r:id="rId11"/>
    <p:sldId id="401" r:id="rId12"/>
    <p:sldId id="459" r:id="rId13"/>
    <p:sldId id="464" r:id="rId14"/>
    <p:sldId id="463" r:id="rId15"/>
    <p:sldId id="470" r:id="rId16"/>
    <p:sldId id="469" r:id="rId17"/>
    <p:sldId id="482" r:id="rId18"/>
    <p:sldId id="445" r:id="rId19"/>
    <p:sldId id="484" r:id="rId20"/>
    <p:sldId id="485" r:id="rId21"/>
    <p:sldId id="493" r:id="rId22"/>
    <p:sldId id="491" r:id="rId23"/>
    <p:sldId id="490" r:id="rId24"/>
  </p:sldIdLst>
  <p:sldSz cx="12192000" cy="6858000"/>
  <p:notesSz cx="6888163" cy="10018713"/>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286"/>
            <p14:sldId id="437"/>
            <p14:sldId id="426"/>
            <p14:sldId id="451"/>
            <p14:sldId id="444"/>
            <p14:sldId id="495"/>
            <p14:sldId id="456"/>
            <p14:sldId id="489"/>
            <p14:sldId id="454"/>
            <p14:sldId id="458"/>
            <p14:sldId id="401"/>
            <p14:sldId id="459"/>
            <p14:sldId id="464"/>
            <p14:sldId id="463"/>
            <p14:sldId id="470"/>
            <p14:sldId id="469"/>
            <p14:sldId id="482"/>
            <p14:sldId id="445"/>
            <p14:sldId id="484"/>
            <p14:sldId id="485"/>
            <p14:sldId id="493"/>
            <p14:sldId id="491"/>
            <p14:sldId id="490"/>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ona Nimmo" initials="FN" lastIdx="2" clrIdx="0">
    <p:extLst>
      <p:ext uri="{19B8F6BF-5375-455C-9EA6-DF929625EA0E}">
        <p15:presenceInfo xmlns:p15="http://schemas.microsoft.com/office/powerpoint/2012/main" userId="Fiona Nimm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6600"/>
    <a:srgbClr val="F874DF"/>
    <a:srgbClr val="520443"/>
    <a:srgbClr val="F8FAFF"/>
    <a:srgbClr val="09224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18" autoAdjust="0"/>
    <p:restoredTop sz="96357" autoAdjust="0"/>
  </p:normalViewPr>
  <p:slideViewPr>
    <p:cSldViewPr snapToGrid="0" snapToObjects="1">
      <p:cViewPr varScale="1">
        <p:scale>
          <a:sx n="60" d="100"/>
          <a:sy n="60" d="100"/>
        </p:scale>
        <p:origin x="1112" y="4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32" d="100"/>
          <a:sy n="132" d="100"/>
        </p:scale>
        <p:origin x="5344" y="176"/>
      </p:cViewPr>
      <p:guideLst>
        <p:guide orient="horz" pos="3156"/>
        <p:guide pos="217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b="1" dirty="0">
                <a:solidFill>
                  <a:schemeClr val="tx1"/>
                </a:solidFill>
              </a:rPr>
              <a:t>Assessed Online Discussion Forum (AOD)</a:t>
            </a:r>
          </a:p>
        </c:rich>
      </c:tx>
      <c:overlay val="1"/>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Problem Identification</c:v>
                </c:pt>
              </c:strCache>
            </c:strRef>
          </c:tx>
          <c:spPr>
            <a:solidFill>
              <a:srgbClr val="FF33CC"/>
            </a:solidFill>
            <a:ln>
              <a:noFill/>
            </a:ln>
            <a:effectLst/>
          </c:spPr>
          <c:invertIfNegative val="0"/>
          <c:cat>
            <c:strRef>
              <c:f>Sheet1!$B$1:$G$1</c:f>
              <c:strCache>
                <c:ptCount val="6"/>
                <c:pt idx="0">
                  <c:v>AOD1 (AV)</c:v>
                </c:pt>
                <c:pt idx="1">
                  <c:v>AOD2 (PS)</c:v>
                </c:pt>
                <c:pt idx="2">
                  <c:v>AOD3 (PS)</c:v>
                </c:pt>
                <c:pt idx="3">
                  <c:v>AOD4 (PS)</c:v>
                </c:pt>
                <c:pt idx="4">
                  <c:v>AOD5 (PS)</c:v>
                </c:pt>
                <c:pt idx="5">
                  <c:v>AOD6 (W)</c:v>
                </c:pt>
              </c:strCache>
            </c:strRef>
          </c:cat>
          <c:val>
            <c:numRef>
              <c:f>Sheet1!$B$2:$G$2</c:f>
              <c:numCache>
                <c:formatCode>General</c:formatCode>
                <c:ptCount val="6"/>
                <c:pt idx="0">
                  <c:v>23</c:v>
                </c:pt>
                <c:pt idx="1">
                  <c:v>5</c:v>
                </c:pt>
                <c:pt idx="2">
                  <c:v>7</c:v>
                </c:pt>
                <c:pt idx="3">
                  <c:v>20</c:v>
                </c:pt>
                <c:pt idx="4">
                  <c:v>23</c:v>
                </c:pt>
                <c:pt idx="5">
                  <c:v>17</c:v>
                </c:pt>
              </c:numCache>
            </c:numRef>
          </c:val>
          <c:extLst>
            <c:ext xmlns:c16="http://schemas.microsoft.com/office/drawing/2014/chart" uri="{C3380CC4-5D6E-409C-BE32-E72D297353CC}">
              <c16:uniqueId val="{00000000-F22A-44ED-A83A-CCA7269FCBE1}"/>
            </c:ext>
          </c:extLst>
        </c:ser>
        <c:ser>
          <c:idx val="1"/>
          <c:order val="1"/>
          <c:tx>
            <c:strRef>
              <c:f>Sheet1!$A$3</c:f>
              <c:strCache>
                <c:ptCount val="1"/>
                <c:pt idx="0">
                  <c:v>Clarifying Question</c:v>
                </c:pt>
              </c:strCache>
            </c:strRef>
          </c:tx>
          <c:spPr>
            <a:solidFill>
              <a:srgbClr val="00B0F0"/>
            </a:solidFill>
            <a:ln>
              <a:noFill/>
            </a:ln>
            <a:effectLst/>
          </c:spPr>
          <c:invertIfNegative val="0"/>
          <c:cat>
            <c:strRef>
              <c:f>Sheet1!$B$1:$G$1</c:f>
              <c:strCache>
                <c:ptCount val="6"/>
                <c:pt idx="0">
                  <c:v>AOD1 (AV)</c:v>
                </c:pt>
                <c:pt idx="1">
                  <c:v>AOD2 (PS)</c:v>
                </c:pt>
                <c:pt idx="2">
                  <c:v>AOD3 (PS)</c:v>
                </c:pt>
                <c:pt idx="3">
                  <c:v>AOD4 (PS)</c:v>
                </c:pt>
                <c:pt idx="4">
                  <c:v>AOD5 (PS)</c:v>
                </c:pt>
                <c:pt idx="5">
                  <c:v>AOD6 (W)</c:v>
                </c:pt>
              </c:strCache>
            </c:strRef>
          </c:cat>
          <c:val>
            <c:numRef>
              <c:f>Sheet1!$B$3:$G$3</c:f>
              <c:numCache>
                <c:formatCode>General</c:formatCode>
                <c:ptCount val="6"/>
                <c:pt idx="0">
                  <c:v>26</c:v>
                </c:pt>
                <c:pt idx="1">
                  <c:v>4</c:v>
                </c:pt>
                <c:pt idx="2">
                  <c:v>9</c:v>
                </c:pt>
                <c:pt idx="3">
                  <c:v>12</c:v>
                </c:pt>
                <c:pt idx="4">
                  <c:v>7</c:v>
                </c:pt>
                <c:pt idx="5">
                  <c:v>23</c:v>
                </c:pt>
              </c:numCache>
            </c:numRef>
          </c:val>
          <c:extLst>
            <c:ext xmlns:c16="http://schemas.microsoft.com/office/drawing/2014/chart" uri="{C3380CC4-5D6E-409C-BE32-E72D297353CC}">
              <c16:uniqueId val="{00000001-F22A-44ED-A83A-CCA7269FCBE1}"/>
            </c:ext>
          </c:extLst>
        </c:ser>
        <c:ser>
          <c:idx val="2"/>
          <c:order val="2"/>
          <c:tx>
            <c:strRef>
              <c:f>Sheet1!$A$4</c:f>
              <c:strCache>
                <c:ptCount val="1"/>
                <c:pt idx="0">
                  <c:v>Logic of Argument</c:v>
                </c:pt>
              </c:strCache>
            </c:strRef>
          </c:tx>
          <c:spPr>
            <a:solidFill>
              <a:schemeClr val="accent6"/>
            </a:solidFill>
            <a:ln>
              <a:noFill/>
            </a:ln>
            <a:effectLst/>
          </c:spPr>
          <c:invertIfNegative val="0"/>
          <c:cat>
            <c:strRef>
              <c:f>Sheet1!$B$1:$G$1</c:f>
              <c:strCache>
                <c:ptCount val="6"/>
                <c:pt idx="0">
                  <c:v>AOD1 (AV)</c:v>
                </c:pt>
                <c:pt idx="1">
                  <c:v>AOD2 (PS)</c:v>
                </c:pt>
                <c:pt idx="2">
                  <c:v>AOD3 (PS)</c:v>
                </c:pt>
                <c:pt idx="3">
                  <c:v>AOD4 (PS)</c:v>
                </c:pt>
                <c:pt idx="4">
                  <c:v>AOD5 (PS)</c:v>
                </c:pt>
                <c:pt idx="5">
                  <c:v>AOD6 (W)</c:v>
                </c:pt>
              </c:strCache>
            </c:strRef>
          </c:cat>
          <c:val>
            <c:numRef>
              <c:f>Sheet1!$B$4:$G$4</c:f>
              <c:numCache>
                <c:formatCode>General</c:formatCode>
                <c:ptCount val="6"/>
                <c:pt idx="0">
                  <c:v>26</c:v>
                </c:pt>
                <c:pt idx="1">
                  <c:v>6</c:v>
                </c:pt>
                <c:pt idx="2">
                  <c:v>18</c:v>
                </c:pt>
                <c:pt idx="3">
                  <c:v>24</c:v>
                </c:pt>
                <c:pt idx="4">
                  <c:v>22</c:v>
                </c:pt>
                <c:pt idx="5">
                  <c:v>24</c:v>
                </c:pt>
              </c:numCache>
            </c:numRef>
          </c:val>
          <c:extLst>
            <c:ext xmlns:c16="http://schemas.microsoft.com/office/drawing/2014/chart" uri="{C3380CC4-5D6E-409C-BE32-E72D297353CC}">
              <c16:uniqueId val="{00000002-F22A-44ED-A83A-CCA7269FCBE1}"/>
            </c:ext>
          </c:extLst>
        </c:ser>
        <c:ser>
          <c:idx val="3"/>
          <c:order val="3"/>
          <c:tx>
            <c:strRef>
              <c:f>Sheet1!$A$5</c:f>
              <c:strCache>
                <c:ptCount val="1"/>
                <c:pt idx="0">
                  <c:v>Evidence/Supportive Informaton</c:v>
                </c:pt>
              </c:strCache>
            </c:strRef>
          </c:tx>
          <c:spPr>
            <a:solidFill>
              <a:srgbClr val="92D050"/>
            </a:solidFill>
            <a:ln>
              <a:noFill/>
            </a:ln>
            <a:effectLst/>
          </c:spPr>
          <c:invertIfNegative val="0"/>
          <c:cat>
            <c:strRef>
              <c:f>Sheet1!$B$1:$G$1</c:f>
              <c:strCache>
                <c:ptCount val="6"/>
                <c:pt idx="0">
                  <c:v>AOD1 (AV)</c:v>
                </c:pt>
                <c:pt idx="1">
                  <c:v>AOD2 (PS)</c:v>
                </c:pt>
                <c:pt idx="2">
                  <c:v>AOD3 (PS)</c:v>
                </c:pt>
                <c:pt idx="3">
                  <c:v>AOD4 (PS)</c:v>
                </c:pt>
                <c:pt idx="4">
                  <c:v>AOD5 (PS)</c:v>
                </c:pt>
                <c:pt idx="5">
                  <c:v>AOD6 (W)</c:v>
                </c:pt>
              </c:strCache>
            </c:strRef>
          </c:cat>
          <c:val>
            <c:numRef>
              <c:f>Sheet1!$B$5:$G$5</c:f>
              <c:numCache>
                <c:formatCode>General</c:formatCode>
                <c:ptCount val="6"/>
                <c:pt idx="0">
                  <c:v>6</c:v>
                </c:pt>
                <c:pt idx="1">
                  <c:v>2</c:v>
                </c:pt>
                <c:pt idx="2">
                  <c:v>0</c:v>
                </c:pt>
                <c:pt idx="3">
                  <c:v>1</c:v>
                </c:pt>
                <c:pt idx="4">
                  <c:v>0</c:v>
                </c:pt>
                <c:pt idx="5">
                  <c:v>4</c:v>
                </c:pt>
              </c:numCache>
            </c:numRef>
          </c:val>
          <c:extLst>
            <c:ext xmlns:c16="http://schemas.microsoft.com/office/drawing/2014/chart" uri="{C3380CC4-5D6E-409C-BE32-E72D297353CC}">
              <c16:uniqueId val="{00000003-F22A-44ED-A83A-CCA7269FCBE1}"/>
            </c:ext>
          </c:extLst>
        </c:ser>
        <c:ser>
          <c:idx val="4"/>
          <c:order val="4"/>
          <c:tx>
            <c:strRef>
              <c:f>Sheet1!$A$6</c:f>
              <c:strCache>
                <c:ptCount val="1"/>
                <c:pt idx="0">
                  <c:v>Synthesis of Ideas</c:v>
                </c:pt>
              </c:strCache>
            </c:strRef>
          </c:tx>
          <c:spPr>
            <a:solidFill>
              <a:srgbClr val="FFFF00"/>
            </a:solidFill>
            <a:ln>
              <a:noFill/>
            </a:ln>
            <a:effectLst/>
          </c:spPr>
          <c:invertIfNegative val="0"/>
          <c:cat>
            <c:strRef>
              <c:f>Sheet1!$B$1:$G$1</c:f>
              <c:strCache>
                <c:ptCount val="6"/>
                <c:pt idx="0">
                  <c:v>AOD1 (AV)</c:v>
                </c:pt>
                <c:pt idx="1">
                  <c:v>AOD2 (PS)</c:v>
                </c:pt>
                <c:pt idx="2">
                  <c:v>AOD3 (PS)</c:v>
                </c:pt>
                <c:pt idx="3">
                  <c:v>AOD4 (PS)</c:v>
                </c:pt>
                <c:pt idx="4">
                  <c:v>AOD5 (PS)</c:v>
                </c:pt>
                <c:pt idx="5">
                  <c:v>AOD6 (W)</c:v>
                </c:pt>
              </c:strCache>
            </c:strRef>
          </c:cat>
          <c:val>
            <c:numRef>
              <c:f>Sheet1!$B$6:$G$6</c:f>
              <c:numCache>
                <c:formatCode>General</c:formatCode>
                <c:ptCount val="6"/>
                <c:pt idx="0">
                  <c:v>15</c:v>
                </c:pt>
                <c:pt idx="1">
                  <c:v>11</c:v>
                </c:pt>
                <c:pt idx="2">
                  <c:v>13</c:v>
                </c:pt>
                <c:pt idx="3">
                  <c:v>13</c:v>
                </c:pt>
                <c:pt idx="4">
                  <c:v>17</c:v>
                </c:pt>
                <c:pt idx="5">
                  <c:v>12</c:v>
                </c:pt>
              </c:numCache>
            </c:numRef>
          </c:val>
          <c:extLst>
            <c:ext xmlns:c16="http://schemas.microsoft.com/office/drawing/2014/chart" uri="{C3380CC4-5D6E-409C-BE32-E72D297353CC}">
              <c16:uniqueId val="{00000004-F22A-44ED-A83A-CCA7269FCBE1}"/>
            </c:ext>
          </c:extLst>
        </c:ser>
        <c:ser>
          <c:idx val="5"/>
          <c:order val="5"/>
          <c:tx>
            <c:strRef>
              <c:f>Sheet1!$A$7</c:f>
              <c:strCache>
                <c:ptCount val="1"/>
                <c:pt idx="0">
                  <c:v>Reference to Readings</c:v>
                </c:pt>
              </c:strCache>
            </c:strRef>
          </c:tx>
          <c:spPr>
            <a:solidFill>
              <a:srgbClr val="FF0000"/>
            </a:solidFill>
            <a:ln>
              <a:noFill/>
            </a:ln>
            <a:effectLst/>
          </c:spPr>
          <c:invertIfNegative val="0"/>
          <c:cat>
            <c:strRef>
              <c:f>Sheet1!$B$1:$G$1</c:f>
              <c:strCache>
                <c:ptCount val="6"/>
                <c:pt idx="0">
                  <c:v>AOD1 (AV)</c:v>
                </c:pt>
                <c:pt idx="1">
                  <c:v>AOD2 (PS)</c:v>
                </c:pt>
                <c:pt idx="2">
                  <c:v>AOD3 (PS)</c:v>
                </c:pt>
                <c:pt idx="3">
                  <c:v>AOD4 (PS)</c:v>
                </c:pt>
                <c:pt idx="4">
                  <c:v>AOD5 (PS)</c:v>
                </c:pt>
                <c:pt idx="5">
                  <c:v>AOD6 (W)</c:v>
                </c:pt>
              </c:strCache>
            </c:strRef>
          </c:cat>
          <c:val>
            <c:numRef>
              <c:f>Sheet1!$B$7:$G$7</c:f>
              <c:numCache>
                <c:formatCode>General</c:formatCode>
                <c:ptCount val="6"/>
                <c:pt idx="0">
                  <c:v>3</c:v>
                </c:pt>
                <c:pt idx="1">
                  <c:v>3</c:v>
                </c:pt>
                <c:pt idx="2">
                  <c:v>22</c:v>
                </c:pt>
                <c:pt idx="3">
                  <c:v>3</c:v>
                </c:pt>
                <c:pt idx="4">
                  <c:v>1</c:v>
                </c:pt>
                <c:pt idx="5">
                  <c:v>5</c:v>
                </c:pt>
              </c:numCache>
            </c:numRef>
          </c:val>
          <c:extLst>
            <c:ext xmlns:c16="http://schemas.microsoft.com/office/drawing/2014/chart" uri="{C3380CC4-5D6E-409C-BE32-E72D297353CC}">
              <c16:uniqueId val="{00000005-F22A-44ED-A83A-CCA7269FCBE1}"/>
            </c:ext>
          </c:extLst>
        </c:ser>
        <c:ser>
          <c:idx val="6"/>
          <c:order val="6"/>
          <c:tx>
            <c:strRef>
              <c:f>Sheet1!$A$8</c:f>
              <c:strCache>
                <c:ptCount val="1"/>
                <c:pt idx="0">
                  <c:v>Problem Solving</c:v>
                </c:pt>
              </c:strCache>
            </c:strRef>
          </c:tx>
          <c:spPr>
            <a:solidFill>
              <a:schemeClr val="tx1">
                <a:alpha val="98000"/>
              </a:schemeClr>
            </a:solidFill>
            <a:ln>
              <a:noFill/>
            </a:ln>
            <a:effectLst/>
          </c:spPr>
          <c:invertIfNegative val="0"/>
          <c:cat>
            <c:strRef>
              <c:f>Sheet1!$B$1:$G$1</c:f>
              <c:strCache>
                <c:ptCount val="6"/>
                <c:pt idx="0">
                  <c:v>AOD1 (AV)</c:v>
                </c:pt>
                <c:pt idx="1">
                  <c:v>AOD2 (PS)</c:v>
                </c:pt>
                <c:pt idx="2">
                  <c:v>AOD3 (PS)</c:v>
                </c:pt>
                <c:pt idx="3">
                  <c:v>AOD4 (PS)</c:v>
                </c:pt>
                <c:pt idx="4">
                  <c:v>AOD5 (PS)</c:v>
                </c:pt>
                <c:pt idx="5">
                  <c:v>AOD6 (W)</c:v>
                </c:pt>
              </c:strCache>
            </c:strRef>
          </c:cat>
          <c:val>
            <c:numRef>
              <c:f>Sheet1!$B$8:$G$8</c:f>
              <c:numCache>
                <c:formatCode>General</c:formatCode>
                <c:ptCount val="6"/>
                <c:pt idx="0">
                  <c:v>2</c:v>
                </c:pt>
                <c:pt idx="1">
                  <c:v>18</c:v>
                </c:pt>
                <c:pt idx="2">
                  <c:v>3</c:v>
                </c:pt>
                <c:pt idx="3">
                  <c:v>11</c:v>
                </c:pt>
                <c:pt idx="4">
                  <c:v>21</c:v>
                </c:pt>
                <c:pt idx="5">
                  <c:v>2</c:v>
                </c:pt>
              </c:numCache>
            </c:numRef>
          </c:val>
          <c:extLst>
            <c:ext xmlns:c16="http://schemas.microsoft.com/office/drawing/2014/chart" uri="{C3380CC4-5D6E-409C-BE32-E72D297353CC}">
              <c16:uniqueId val="{00000006-F22A-44ED-A83A-CCA7269FCBE1}"/>
            </c:ext>
          </c:extLst>
        </c:ser>
        <c:dLbls>
          <c:showLegendKey val="0"/>
          <c:showVal val="0"/>
          <c:showCatName val="0"/>
          <c:showSerName val="0"/>
          <c:showPercent val="0"/>
          <c:showBubbleSize val="0"/>
        </c:dLbls>
        <c:gapWidth val="219"/>
        <c:overlap val="-27"/>
        <c:axId val="854897727"/>
        <c:axId val="854905215"/>
      </c:barChart>
      <c:catAx>
        <c:axId val="854897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854905215"/>
        <c:crosses val="autoZero"/>
        <c:auto val="1"/>
        <c:lblAlgn val="ctr"/>
        <c:lblOffset val="100"/>
        <c:noMultiLvlLbl val="0"/>
      </c:catAx>
      <c:valAx>
        <c:axId val="8549052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GB" b="1" dirty="0">
                    <a:solidFill>
                      <a:schemeClr val="tx1"/>
                    </a:solidFill>
                  </a:rPr>
                  <a:t>Number of instances of critical thinking components  within each  thread</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54897727"/>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Entry>
      <c:legendEntry>
        <c:idx val="3"/>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Entry>
      <c:legendEntry>
        <c:idx val="4"/>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Entry>
      <c:legendEntry>
        <c:idx val="5"/>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Entry>
      <c:legendEntry>
        <c:idx val="6"/>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GB" dirty="0"/>
              <a:t>AOD</a:t>
            </a:r>
            <a:r>
              <a:rPr lang="en-GB" baseline="0" dirty="0"/>
              <a:t> Evaluative Questionnaire Responses</a:t>
            </a:r>
            <a:endParaRPr lang="en-GB" dirty="0"/>
          </a:p>
        </c:rich>
      </c:tx>
      <c:overlay val="0"/>
      <c:spPr>
        <a:noFill/>
        <a:ln>
          <a:noFill/>
        </a:ln>
        <a:effectLst/>
      </c:spPr>
    </c:title>
    <c:autoTitleDeleted val="0"/>
    <c:plotArea>
      <c:layout/>
      <c:barChart>
        <c:barDir val="bar"/>
        <c:grouping val="clustered"/>
        <c:varyColors val="0"/>
        <c:ser>
          <c:idx val="3"/>
          <c:order val="0"/>
          <c:tx>
            <c:v>Strongly Disagree</c:v>
          </c:tx>
          <c:spPr>
            <a:solidFill>
              <a:schemeClr val="accent4"/>
            </a:solidFill>
            <a:ln>
              <a:noFill/>
            </a:ln>
            <a:effectLst/>
          </c:spPr>
          <c:invertIfNegative val="0"/>
          <c:val>
            <c:numRef>
              <c:f>Sheet1!$D$1:$D$13</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00-3746-46ED-98B8-F1CA8A60E85F}"/>
            </c:ext>
          </c:extLst>
        </c:ser>
        <c:ser>
          <c:idx val="2"/>
          <c:order val="1"/>
          <c:tx>
            <c:v>Disagree</c:v>
          </c:tx>
          <c:spPr>
            <a:solidFill>
              <a:schemeClr val="accent3"/>
            </a:solidFill>
            <a:ln>
              <a:noFill/>
            </a:ln>
            <a:effectLst/>
          </c:spPr>
          <c:invertIfNegative val="0"/>
          <c:val>
            <c:numRef>
              <c:f>Sheet1!$C$1:$C$13</c:f>
              <c:numCache>
                <c:formatCode>General</c:formatCode>
                <c:ptCount val="13"/>
                <c:pt idx="0">
                  <c:v>0</c:v>
                </c:pt>
                <c:pt idx="1">
                  <c:v>0</c:v>
                </c:pt>
                <c:pt idx="2">
                  <c:v>0</c:v>
                </c:pt>
                <c:pt idx="3">
                  <c:v>0</c:v>
                </c:pt>
                <c:pt idx="4">
                  <c:v>0</c:v>
                </c:pt>
                <c:pt idx="5">
                  <c:v>0</c:v>
                </c:pt>
                <c:pt idx="6">
                  <c:v>1</c:v>
                </c:pt>
                <c:pt idx="7">
                  <c:v>5</c:v>
                </c:pt>
                <c:pt idx="8">
                  <c:v>0</c:v>
                </c:pt>
                <c:pt idx="9">
                  <c:v>1</c:v>
                </c:pt>
                <c:pt idx="10">
                  <c:v>2</c:v>
                </c:pt>
                <c:pt idx="11">
                  <c:v>1</c:v>
                </c:pt>
                <c:pt idx="12">
                  <c:v>1</c:v>
                </c:pt>
              </c:numCache>
            </c:numRef>
          </c:val>
          <c:extLst>
            <c:ext xmlns:c16="http://schemas.microsoft.com/office/drawing/2014/chart" uri="{C3380CC4-5D6E-409C-BE32-E72D297353CC}">
              <c16:uniqueId val="{00000001-3746-46ED-98B8-F1CA8A60E85F}"/>
            </c:ext>
          </c:extLst>
        </c:ser>
        <c:ser>
          <c:idx val="1"/>
          <c:order val="2"/>
          <c:tx>
            <c:v>Agree</c:v>
          </c:tx>
          <c:spPr>
            <a:solidFill>
              <a:schemeClr val="accent2"/>
            </a:solidFill>
            <a:ln>
              <a:noFill/>
            </a:ln>
            <a:effectLst/>
          </c:spPr>
          <c:invertIfNegative val="0"/>
          <c:val>
            <c:numRef>
              <c:f>Sheet1!$B$1:$B$13</c:f>
              <c:numCache>
                <c:formatCode>General</c:formatCode>
                <c:ptCount val="13"/>
                <c:pt idx="0">
                  <c:v>6</c:v>
                </c:pt>
                <c:pt idx="1">
                  <c:v>5</c:v>
                </c:pt>
                <c:pt idx="2">
                  <c:v>4</c:v>
                </c:pt>
                <c:pt idx="3">
                  <c:v>5</c:v>
                </c:pt>
                <c:pt idx="4">
                  <c:v>4</c:v>
                </c:pt>
                <c:pt idx="5">
                  <c:v>4</c:v>
                </c:pt>
                <c:pt idx="6">
                  <c:v>6</c:v>
                </c:pt>
                <c:pt idx="7">
                  <c:v>1</c:v>
                </c:pt>
                <c:pt idx="8">
                  <c:v>6</c:v>
                </c:pt>
                <c:pt idx="9">
                  <c:v>5</c:v>
                </c:pt>
                <c:pt idx="10">
                  <c:v>4</c:v>
                </c:pt>
                <c:pt idx="11">
                  <c:v>5</c:v>
                </c:pt>
                <c:pt idx="12">
                  <c:v>6</c:v>
                </c:pt>
              </c:numCache>
            </c:numRef>
          </c:val>
          <c:extLst>
            <c:ext xmlns:c16="http://schemas.microsoft.com/office/drawing/2014/chart" uri="{C3380CC4-5D6E-409C-BE32-E72D297353CC}">
              <c16:uniqueId val="{00000002-3746-46ED-98B8-F1CA8A60E85F}"/>
            </c:ext>
          </c:extLst>
        </c:ser>
        <c:ser>
          <c:idx val="0"/>
          <c:order val="3"/>
          <c:tx>
            <c:v>Strongly Agree</c:v>
          </c:tx>
          <c:spPr>
            <a:solidFill>
              <a:schemeClr val="accent1"/>
            </a:solidFill>
            <a:ln>
              <a:noFill/>
            </a:ln>
            <a:effectLst/>
          </c:spPr>
          <c:invertIfNegative val="0"/>
          <c:val>
            <c:numRef>
              <c:f>Sheet1!$A$1:$A$13</c:f>
              <c:numCache>
                <c:formatCode>General</c:formatCode>
                <c:ptCount val="13"/>
                <c:pt idx="0">
                  <c:v>2</c:v>
                </c:pt>
                <c:pt idx="1">
                  <c:v>3</c:v>
                </c:pt>
                <c:pt idx="2">
                  <c:v>4</c:v>
                </c:pt>
                <c:pt idx="3">
                  <c:v>3</c:v>
                </c:pt>
                <c:pt idx="4">
                  <c:v>4</c:v>
                </c:pt>
                <c:pt idx="5">
                  <c:v>4</c:v>
                </c:pt>
                <c:pt idx="6">
                  <c:v>1</c:v>
                </c:pt>
                <c:pt idx="7">
                  <c:v>2</c:v>
                </c:pt>
                <c:pt idx="8">
                  <c:v>2</c:v>
                </c:pt>
                <c:pt idx="9">
                  <c:v>2</c:v>
                </c:pt>
                <c:pt idx="10">
                  <c:v>2</c:v>
                </c:pt>
                <c:pt idx="11">
                  <c:v>2</c:v>
                </c:pt>
                <c:pt idx="12">
                  <c:v>1</c:v>
                </c:pt>
              </c:numCache>
            </c:numRef>
          </c:val>
          <c:extLst>
            <c:ext xmlns:c16="http://schemas.microsoft.com/office/drawing/2014/chart" uri="{C3380CC4-5D6E-409C-BE32-E72D297353CC}">
              <c16:uniqueId val="{00000003-3746-46ED-98B8-F1CA8A60E85F}"/>
            </c:ext>
          </c:extLst>
        </c:ser>
        <c:dLbls>
          <c:showLegendKey val="0"/>
          <c:showVal val="0"/>
          <c:showCatName val="0"/>
          <c:showSerName val="0"/>
          <c:showPercent val="0"/>
          <c:showBubbleSize val="0"/>
        </c:dLbls>
        <c:gapWidth val="182"/>
        <c:axId val="125976960"/>
        <c:axId val="125980032"/>
      </c:barChart>
      <c:catAx>
        <c:axId val="125976960"/>
        <c:scaling>
          <c:orientation val="maxMin"/>
        </c:scaling>
        <c:delete val="0"/>
        <c:axPos val="l"/>
        <c:title>
          <c:tx>
            <c:rich>
              <a:bodyPr rot="-5400000" vert="horz"/>
              <a:lstStyle/>
              <a:p>
                <a:pPr>
                  <a:defRPr/>
                </a:pPr>
                <a:r>
                  <a:rPr lang="en-US" dirty="0"/>
                  <a:t>Statement  Numbers</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25980032"/>
        <c:crosses val="autoZero"/>
        <c:auto val="1"/>
        <c:lblAlgn val="ctr"/>
        <c:lblOffset val="100"/>
        <c:noMultiLvlLbl val="0"/>
      </c:catAx>
      <c:valAx>
        <c:axId val="125980032"/>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vert="horz"/>
              <a:lstStyle/>
              <a:p>
                <a:pPr>
                  <a:defRPr/>
                </a:pPr>
                <a:r>
                  <a:rPr lang="en-GB"/>
                  <a:t>Number of Responses</a:t>
                </a:r>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125976960"/>
        <c:crossesAt val="1"/>
        <c:crossBetween val="between"/>
      </c:valAx>
      <c:spPr>
        <a:noFill/>
        <a:ln>
          <a:noFill/>
        </a:ln>
        <a:effectLst/>
      </c:spPr>
    </c:plotArea>
    <c:legend>
      <c:legendPos val="b"/>
      <c:overlay val="0"/>
      <c:spPr>
        <a:noFill/>
        <a:ln>
          <a:noFill/>
        </a:ln>
        <a:effectLst/>
      </c:spPr>
      <c:txPr>
        <a:bodyPr rot="0" vert="horz"/>
        <a:lstStyle/>
        <a:p>
          <a:pPr>
            <a:defRPr b="1"/>
          </a:pPr>
          <a:endParaRPr lang="en-US"/>
        </a:p>
      </c:txPr>
    </c:legend>
    <c:plotVisOnly val="1"/>
    <c:dispBlanksAs val="gap"/>
    <c:showDLblsOverMax val="0"/>
  </c:chart>
  <c:spPr>
    <a:solidFill>
      <a:schemeClr val="bg1"/>
    </a:solidFill>
    <a:ln w="50800" cap="flat" cmpd="sng" algn="ctr">
      <a:solidFill>
        <a:srgbClr val="2B2B2B"/>
      </a:solidFill>
      <a:round/>
    </a:ln>
    <a:effectLst/>
  </c:spPr>
  <c:txPr>
    <a:bodyPr/>
    <a:lstStyle/>
    <a:p>
      <a:pPr>
        <a:defRPr sz="140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C9B44E-F152-4EFC-AB43-D4F398EA5A6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4A7EED9-9305-4955-8F24-05456F83A0F9}">
      <dgm:prSet custT="1"/>
      <dgm:spPr/>
      <dgm:t>
        <a:bodyPr/>
        <a:lstStyle/>
        <a:p>
          <a:r>
            <a:rPr lang="en-GB" sz="2000" dirty="0"/>
            <a:t>7 of the 8 ILD students (87.5%) responded favourably (strongly agree or agree) to the AOD as a tool to help foster deep learning, with only one response carrying a disagree return (12.5%). </a:t>
          </a:r>
          <a:endParaRPr lang="en-US" sz="2000" dirty="0"/>
        </a:p>
      </dgm:t>
    </dgm:pt>
    <dgm:pt modelId="{349922DE-CE6A-49D8-9D61-60932BB68E34}" type="parTrans" cxnId="{95C21028-6197-4EF6-8296-DE610E082E1F}">
      <dgm:prSet/>
      <dgm:spPr/>
      <dgm:t>
        <a:bodyPr/>
        <a:lstStyle/>
        <a:p>
          <a:endParaRPr lang="en-US" sz="1800"/>
        </a:p>
      </dgm:t>
    </dgm:pt>
    <dgm:pt modelId="{7F3FDD05-084F-4D6F-A54B-CEAAEF87E37F}" type="sibTrans" cxnId="{95C21028-6197-4EF6-8296-DE610E082E1F}">
      <dgm:prSet/>
      <dgm:spPr/>
      <dgm:t>
        <a:bodyPr/>
        <a:lstStyle/>
        <a:p>
          <a:endParaRPr lang="en-US"/>
        </a:p>
      </dgm:t>
    </dgm:pt>
    <dgm:pt modelId="{0158CCA1-B43B-4E85-BE6C-1573F2A812F5}">
      <dgm:prSet/>
      <dgm:spPr/>
      <dgm:t>
        <a:bodyPr/>
        <a:lstStyle/>
        <a:p>
          <a:r>
            <a:rPr lang="en-GB" dirty="0"/>
            <a:t>100% agreed the AOD helped them become more critical of problems and issues discussed citing improvement in e.g., </a:t>
          </a:r>
          <a:r>
            <a:rPr lang="en-GB" i="1" dirty="0"/>
            <a:t>problem-solving</a:t>
          </a:r>
          <a:r>
            <a:rPr lang="en-GB" dirty="0"/>
            <a:t>, </a:t>
          </a:r>
          <a:r>
            <a:rPr lang="en-GB" i="1" dirty="0"/>
            <a:t>logical thinking</a:t>
          </a:r>
          <a:r>
            <a:rPr lang="en-GB" dirty="0"/>
            <a:t>, </a:t>
          </a:r>
          <a:r>
            <a:rPr lang="en-GB" i="1" dirty="0"/>
            <a:t>reflection</a:t>
          </a:r>
          <a:r>
            <a:rPr lang="en-GB" dirty="0"/>
            <a:t>, </a:t>
          </a:r>
          <a:r>
            <a:rPr lang="en-GB" i="1" dirty="0"/>
            <a:t>ability to organize and analyse information from different perspectives.</a:t>
          </a:r>
          <a:endParaRPr lang="en-US" dirty="0"/>
        </a:p>
      </dgm:t>
    </dgm:pt>
    <dgm:pt modelId="{509911AE-3BB1-4D6F-A193-04BF0DC1F71B}" type="parTrans" cxnId="{95082F8C-543E-47A0-AFF4-E72CB27E7399}">
      <dgm:prSet/>
      <dgm:spPr/>
      <dgm:t>
        <a:bodyPr/>
        <a:lstStyle/>
        <a:p>
          <a:endParaRPr lang="en-US" sz="1800"/>
        </a:p>
      </dgm:t>
    </dgm:pt>
    <dgm:pt modelId="{C35ECAB4-59C0-4BC6-A2C7-7BA6EEC33DD1}" type="sibTrans" cxnId="{95082F8C-543E-47A0-AFF4-E72CB27E7399}">
      <dgm:prSet/>
      <dgm:spPr/>
      <dgm:t>
        <a:bodyPr/>
        <a:lstStyle/>
        <a:p>
          <a:endParaRPr lang="en-US"/>
        </a:p>
      </dgm:t>
    </dgm:pt>
    <dgm:pt modelId="{4827292F-00B7-492D-85E5-292AD8CEF58D}">
      <dgm:prSet/>
      <dgm:spPr/>
      <dgm:t>
        <a:bodyPr/>
        <a:lstStyle/>
        <a:p>
          <a:r>
            <a:rPr lang="en-GB"/>
            <a:t>Aside from perceived improved </a:t>
          </a:r>
          <a:r>
            <a:rPr lang="en-GB" i="0"/>
            <a:t>confidence in class-based discussion (62.5%) and</a:t>
          </a:r>
          <a:r>
            <a:rPr lang="en-GB" i="1"/>
            <a:t> </a:t>
          </a:r>
          <a:r>
            <a:rPr lang="en-GB" i="0"/>
            <a:t>writing ability (87%), </a:t>
          </a:r>
          <a:r>
            <a:rPr lang="en-GB"/>
            <a:t>students cited </a:t>
          </a:r>
          <a:r>
            <a:rPr lang="en-GB" i="1"/>
            <a:t>cooperation</a:t>
          </a:r>
          <a:r>
            <a:rPr lang="en-GB"/>
            <a:t>, </a:t>
          </a:r>
          <a:r>
            <a:rPr lang="en-GB" i="1"/>
            <a:t>negotiation, brainstorming</a:t>
          </a:r>
          <a:r>
            <a:rPr lang="en-GB"/>
            <a:t>, and</a:t>
          </a:r>
          <a:r>
            <a:rPr lang="en-GB" i="1"/>
            <a:t> teamwork </a:t>
          </a:r>
          <a:r>
            <a:rPr lang="en-GB"/>
            <a:t>as key transferable skills. </a:t>
          </a:r>
        </a:p>
      </dgm:t>
    </dgm:pt>
    <dgm:pt modelId="{90825A09-30E0-4814-9B5C-F67C2431E6A9}" type="parTrans" cxnId="{35DE9856-B09D-420F-8F8F-7A484F45C23C}">
      <dgm:prSet/>
      <dgm:spPr/>
      <dgm:t>
        <a:bodyPr/>
        <a:lstStyle/>
        <a:p>
          <a:endParaRPr lang="en-GB"/>
        </a:p>
      </dgm:t>
    </dgm:pt>
    <dgm:pt modelId="{8F715BB8-2CFF-4DD0-9047-AF38257A50EE}" type="sibTrans" cxnId="{35DE9856-B09D-420F-8F8F-7A484F45C23C}">
      <dgm:prSet/>
      <dgm:spPr/>
      <dgm:t>
        <a:bodyPr/>
        <a:lstStyle/>
        <a:p>
          <a:endParaRPr lang="en-GB"/>
        </a:p>
      </dgm:t>
    </dgm:pt>
    <dgm:pt modelId="{AB3B00A3-0C3B-49AB-B6A5-462160631DB6}">
      <dgm:prSet/>
      <dgm:spPr/>
      <dgm:t>
        <a:bodyPr/>
        <a:lstStyle/>
        <a:p>
          <a:r>
            <a:rPr lang="en-GB" dirty="0">
              <a:effectLst/>
              <a:latin typeface="Arial" panose="020B0604020202020204" pitchFamily="34" charset="0"/>
              <a:ea typeface="Calibri" panose="020F0502020204030204" pitchFamily="34" charset="0"/>
            </a:rPr>
            <a:t>87.5% were (still) in favour of having marks assigned for </a:t>
          </a:r>
          <a:r>
            <a:rPr lang="en-GB" dirty="0">
              <a:latin typeface="Arial" panose="020B0604020202020204" pitchFamily="34" charset="0"/>
              <a:ea typeface="Calibri" panose="020F0502020204030204" pitchFamily="34" charset="0"/>
            </a:rPr>
            <a:t>the AOD </a:t>
          </a:r>
          <a:r>
            <a:rPr lang="en-GB" dirty="0">
              <a:effectLst/>
              <a:latin typeface="Arial" panose="020B0604020202020204" pitchFamily="34" charset="0"/>
              <a:ea typeface="Calibri" panose="020F0502020204030204" pitchFamily="34" charset="0"/>
            </a:rPr>
            <a:t>citing ‘motivating’ factors as their rationale</a:t>
          </a:r>
          <a:r>
            <a:rPr lang="en-GB" dirty="0"/>
            <a:t>, with only one response carrying a disagree return (12.5%). </a:t>
          </a:r>
          <a:endParaRPr lang="en-US" dirty="0"/>
        </a:p>
      </dgm:t>
    </dgm:pt>
    <dgm:pt modelId="{DCD9B4E4-2C73-4528-8919-2A31C74E651C}" type="parTrans" cxnId="{872808DB-1518-47D8-BE64-45E806507EDB}">
      <dgm:prSet/>
      <dgm:spPr/>
      <dgm:t>
        <a:bodyPr/>
        <a:lstStyle/>
        <a:p>
          <a:endParaRPr lang="en-GB"/>
        </a:p>
      </dgm:t>
    </dgm:pt>
    <dgm:pt modelId="{B77B624B-67E7-4BEF-9A48-9E8267D6CC8A}" type="sibTrans" cxnId="{872808DB-1518-47D8-BE64-45E806507EDB}">
      <dgm:prSet/>
      <dgm:spPr/>
      <dgm:t>
        <a:bodyPr/>
        <a:lstStyle/>
        <a:p>
          <a:endParaRPr lang="en-GB"/>
        </a:p>
      </dgm:t>
    </dgm:pt>
    <dgm:pt modelId="{1192C59E-0D88-4C31-9F1E-726195BDB75B}" type="pres">
      <dgm:prSet presAssocID="{29C9B44E-F152-4EFC-AB43-D4F398EA5A65}" presName="root" presStyleCnt="0">
        <dgm:presLayoutVars>
          <dgm:dir/>
          <dgm:resizeHandles val="exact"/>
        </dgm:presLayoutVars>
      </dgm:prSet>
      <dgm:spPr/>
    </dgm:pt>
    <dgm:pt modelId="{0C3B7F43-B560-4D24-8133-B17391225BB0}" type="pres">
      <dgm:prSet presAssocID="{34A7EED9-9305-4955-8F24-05456F83A0F9}" presName="compNode" presStyleCnt="0"/>
      <dgm:spPr/>
    </dgm:pt>
    <dgm:pt modelId="{2077922E-C4A3-4369-AB6E-B4DD22F37FB5}" type="pres">
      <dgm:prSet presAssocID="{34A7EED9-9305-4955-8F24-05456F83A0F9}" presName="bgRect" presStyleLbl="bgShp" presStyleIdx="0" presStyleCnt="4" custLinFactNeighborX="2143" custLinFactNeighborY="-456"/>
      <dgm:spPr/>
    </dgm:pt>
    <dgm:pt modelId="{9D873EDB-034E-4A99-991D-7F41C2D246CC}" type="pres">
      <dgm:prSet presAssocID="{34A7EED9-9305-4955-8F24-05456F83A0F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12D6E1D3-4708-4B6C-9450-2F8F6F68C4F0}" type="pres">
      <dgm:prSet presAssocID="{34A7EED9-9305-4955-8F24-05456F83A0F9}" presName="spaceRect" presStyleCnt="0"/>
      <dgm:spPr/>
    </dgm:pt>
    <dgm:pt modelId="{9EC6FDCB-3634-4779-B893-547430D1F36E}" type="pres">
      <dgm:prSet presAssocID="{34A7EED9-9305-4955-8F24-05456F83A0F9}" presName="parTx" presStyleLbl="revTx" presStyleIdx="0" presStyleCnt="4" custLinFactNeighborY="-1027">
        <dgm:presLayoutVars>
          <dgm:chMax val="0"/>
          <dgm:chPref val="0"/>
        </dgm:presLayoutVars>
      </dgm:prSet>
      <dgm:spPr/>
    </dgm:pt>
    <dgm:pt modelId="{99415387-F0EB-4855-93E2-8D934B9D5C34}" type="pres">
      <dgm:prSet presAssocID="{7F3FDD05-084F-4D6F-A54B-CEAAEF87E37F}" presName="sibTrans" presStyleCnt="0"/>
      <dgm:spPr/>
    </dgm:pt>
    <dgm:pt modelId="{610164DA-4A21-49CF-90A8-565FE0D9B1DA}" type="pres">
      <dgm:prSet presAssocID="{0158CCA1-B43B-4E85-BE6C-1573F2A812F5}" presName="compNode" presStyleCnt="0"/>
      <dgm:spPr/>
    </dgm:pt>
    <dgm:pt modelId="{21AA7210-F3B5-40AA-ACF7-0BDB12B522B0}" type="pres">
      <dgm:prSet presAssocID="{0158CCA1-B43B-4E85-BE6C-1573F2A812F5}" presName="bgRect" presStyleLbl="bgShp" presStyleIdx="1" presStyleCnt="4" custScaleY="108427"/>
      <dgm:spPr/>
    </dgm:pt>
    <dgm:pt modelId="{321D58D8-DC69-467B-8CE2-FD612094A00B}" type="pres">
      <dgm:prSet presAssocID="{0158CCA1-B43B-4E85-BE6C-1573F2A812F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DEAF0276-B4AD-4BB4-A6FA-B5B75054602E}" type="pres">
      <dgm:prSet presAssocID="{0158CCA1-B43B-4E85-BE6C-1573F2A812F5}" presName="spaceRect" presStyleCnt="0"/>
      <dgm:spPr/>
    </dgm:pt>
    <dgm:pt modelId="{415FF027-E438-4836-8D3D-D914E0518C74}" type="pres">
      <dgm:prSet presAssocID="{0158CCA1-B43B-4E85-BE6C-1573F2A812F5}" presName="parTx" presStyleLbl="revTx" presStyleIdx="1" presStyleCnt="4" custScaleX="97899" custLinFactNeighborX="-805" custLinFactNeighborY="-2567">
        <dgm:presLayoutVars>
          <dgm:chMax val="0"/>
          <dgm:chPref val="0"/>
        </dgm:presLayoutVars>
      </dgm:prSet>
      <dgm:spPr/>
    </dgm:pt>
    <dgm:pt modelId="{8B5AD8BC-BB12-4678-811A-E1E37453E21E}" type="pres">
      <dgm:prSet presAssocID="{C35ECAB4-59C0-4BC6-A2C7-7BA6EEC33DD1}" presName="sibTrans" presStyleCnt="0"/>
      <dgm:spPr/>
    </dgm:pt>
    <dgm:pt modelId="{1C080664-825C-4D16-A453-CE990977F887}" type="pres">
      <dgm:prSet presAssocID="{AB3B00A3-0C3B-49AB-B6A5-462160631DB6}" presName="compNode" presStyleCnt="0"/>
      <dgm:spPr/>
    </dgm:pt>
    <dgm:pt modelId="{44148568-CA01-4493-BCF4-D0789047CD07}" type="pres">
      <dgm:prSet presAssocID="{AB3B00A3-0C3B-49AB-B6A5-462160631DB6}" presName="bgRect" presStyleLbl="bgShp" presStyleIdx="2" presStyleCnt="4"/>
      <dgm:spPr/>
    </dgm:pt>
    <dgm:pt modelId="{E77E688F-0C70-4F00-BFE0-8431FC92975B}" type="pres">
      <dgm:prSet presAssocID="{AB3B00A3-0C3B-49AB-B6A5-462160631DB6}"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ooks with solid fill"/>
        </a:ext>
      </dgm:extLst>
    </dgm:pt>
    <dgm:pt modelId="{787C8BAF-8D43-4739-9025-AC1CE4AD11E3}" type="pres">
      <dgm:prSet presAssocID="{AB3B00A3-0C3B-49AB-B6A5-462160631DB6}" presName="spaceRect" presStyleCnt="0"/>
      <dgm:spPr/>
    </dgm:pt>
    <dgm:pt modelId="{1AF07090-FC05-4240-AF98-DCFA17C07EA1}" type="pres">
      <dgm:prSet presAssocID="{AB3B00A3-0C3B-49AB-B6A5-462160631DB6}" presName="parTx" presStyleLbl="revTx" presStyleIdx="2" presStyleCnt="4">
        <dgm:presLayoutVars>
          <dgm:chMax val="0"/>
          <dgm:chPref val="0"/>
        </dgm:presLayoutVars>
      </dgm:prSet>
      <dgm:spPr/>
    </dgm:pt>
    <dgm:pt modelId="{B9D89369-1D86-45E4-972F-ACFE05C6F957}" type="pres">
      <dgm:prSet presAssocID="{B77B624B-67E7-4BEF-9A48-9E8267D6CC8A}" presName="sibTrans" presStyleCnt="0"/>
      <dgm:spPr/>
    </dgm:pt>
    <dgm:pt modelId="{7E90940D-9EE6-4C3F-863A-8DC0FAA4B249}" type="pres">
      <dgm:prSet presAssocID="{4827292F-00B7-492D-85E5-292AD8CEF58D}" presName="compNode" presStyleCnt="0"/>
      <dgm:spPr/>
    </dgm:pt>
    <dgm:pt modelId="{2A38EC4C-CB82-422C-9F27-399AEAD4E9E6}" type="pres">
      <dgm:prSet presAssocID="{4827292F-00B7-492D-85E5-292AD8CEF58D}" presName="bgRect" presStyleLbl="bgShp" presStyleIdx="3" presStyleCnt="4"/>
      <dgm:spPr/>
    </dgm:pt>
    <dgm:pt modelId="{59A37A3D-914D-4756-B265-DC2E127F31D8}" type="pres">
      <dgm:prSet presAssocID="{4827292F-00B7-492D-85E5-292AD8CEF58D}" presName="iconRect" presStyleLbl="node1" presStyleIdx="3" presStyleCnt="4"/>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Books on shelf with solid fill"/>
        </a:ext>
      </dgm:extLst>
    </dgm:pt>
    <dgm:pt modelId="{F9BE5B2F-52F2-483B-90DE-9CFE398BADEE}" type="pres">
      <dgm:prSet presAssocID="{4827292F-00B7-492D-85E5-292AD8CEF58D}" presName="spaceRect" presStyleCnt="0"/>
      <dgm:spPr/>
    </dgm:pt>
    <dgm:pt modelId="{6F671166-3780-4968-8B1B-F2E25A9F49F3}" type="pres">
      <dgm:prSet presAssocID="{4827292F-00B7-492D-85E5-292AD8CEF58D}" presName="parTx" presStyleLbl="revTx" presStyleIdx="3" presStyleCnt="4">
        <dgm:presLayoutVars>
          <dgm:chMax val="0"/>
          <dgm:chPref val="0"/>
        </dgm:presLayoutVars>
      </dgm:prSet>
      <dgm:spPr/>
    </dgm:pt>
  </dgm:ptLst>
  <dgm:cxnLst>
    <dgm:cxn modelId="{95C21028-6197-4EF6-8296-DE610E082E1F}" srcId="{29C9B44E-F152-4EFC-AB43-D4F398EA5A65}" destId="{34A7EED9-9305-4955-8F24-05456F83A0F9}" srcOrd="0" destOrd="0" parTransId="{349922DE-CE6A-49D8-9D61-60932BB68E34}" sibTransId="{7F3FDD05-084F-4D6F-A54B-CEAAEF87E37F}"/>
    <dgm:cxn modelId="{E7228D41-CAE6-458A-9C09-3A011767468D}" type="presOf" srcId="{34A7EED9-9305-4955-8F24-05456F83A0F9}" destId="{9EC6FDCB-3634-4779-B893-547430D1F36E}" srcOrd="0" destOrd="0" presId="urn:microsoft.com/office/officeart/2018/2/layout/IconVerticalSolidList"/>
    <dgm:cxn modelId="{35DE9856-B09D-420F-8F8F-7A484F45C23C}" srcId="{29C9B44E-F152-4EFC-AB43-D4F398EA5A65}" destId="{4827292F-00B7-492D-85E5-292AD8CEF58D}" srcOrd="3" destOrd="0" parTransId="{90825A09-30E0-4814-9B5C-F67C2431E6A9}" sibTransId="{8F715BB8-2CFF-4DD0-9047-AF38257A50EE}"/>
    <dgm:cxn modelId="{95082F8C-543E-47A0-AFF4-E72CB27E7399}" srcId="{29C9B44E-F152-4EFC-AB43-D4F398EA5A65}" destId="{0158CCA1-B43B-4E85-BE6C-1573F2A812F5}" srcOrd="1" destOrd="0" parTransId="{509911AE-3BB1-4D6F-A193-04BF0DC1F71B}" sibTransId="{C35ECAB4-59C0-4BC6-A2C7-7BA6EEC33DD1}"/>
    <dgm:cxn modelId="{6CA87E99-D3AB-4981-AFB8-F2B6E49351A3}" type="presOf" srcId="{4827292F-00B7-492D-85E5-292AD8CEF58D}" destId="{6F671166-3780-4968-8B1B-F2E25A9F49F3}" srcOrd="0" destOrd="0" presId="urn:microsoft.com/office/officeart/2018/2/layout/IconVerticalSolidList"/>
    <dgm:cxn modelId="{44AFCF9A-90CE-45F5-87D7-6F6341E73FFC}" type="presOf" srcId="{AB3B00A3-0C3B-49AB-B6A5-462160631DB6}" destId="{1AF07090-FC05-4240-AF98-DCFA17C07EA1}" srcOrd="0" destOrd="0" presId="urn:microsoft.com/office/officeart/2018/2/layout/IconVerticalSolidList"/>
    <dgm:cxn modelId="{2D9F699F-3BB6-4175-8CA9-A242C238D5EB}" type="presOf" srcId="{0158CCA1-B43B-4E85-BE6C-1573F2A812F5}" destId="{415FF027-E438-4836-8D3D-D914E0518C74}" srcOrd="0" destOrd="0" presId="urn:microsoft.com/office/officeart/2018/2/layout/IconVerticalSolidList"/>
    <dgm:cxn modelId="{872808DB-1518-47D8-BE64-45E806507EDB}" srcId="{29C9B44E-F152-4EFC-AB43-D4F398EA5A65}" destId="{AB3B00A3-0C3B-49AB-B6A5-462160631DB6}" srcOrd="2" destOrd="0" parTransId="{DCD9B4E4-2C73-4528-8919-2A31C74E651C}" sibTransId="{B77B624B-67E7-4BEF-9A48-9E8267D6CC8A}"/>
    <dgm:cxn modelId="{6F5E05E2-E461-4425-8C9E-C3DCFF6E9E4C}" type="presOf" srcId="{29C9B44E-F152-4EFC-AB43-D4F398EA5A65}" destId="{1192C59E-0D88-4C31-9F1E-726195BDB75B}" srcOrd="0" destOrd="0" presId="urn:microsoft.com/office/officeart/2018/2/layout/IconVerticalSolidList"/>
    <dgm:cxn modelId="{D26CCBC8-8689-4F6B-A3A1-BB5366F5310E}" type="presParOf" srcId="{1192C59E-0D88-4C31-9F1E-726195BDB75B}" destId="{0C3B7F43-B560-4D24-8133-B17391225BB0}" srcOrd="0" destOrd="0" presId="urn:microsoft.com/office/officeart/2018/2/layout/IconVerticalSolidList"/>
    <dgm:cxn modelId="{078B98F0-A179-4F8D-9DCB-C9F581B6DAB0}" type="presParOf" srcId="{0C3B7F43-B560-4D24-8133-B17391225BB0}" destId="{2077922E-C4A3-4369-AB6E-B4DD22F37FB5}" srcOrd="0" destOrd="0" presId="urn:microsoft.com/office/officeart/2018/2/layout/IconVerticalSolidList"/>
    <dgm:cxn modelId="{0CEF9F0B-18BC-444B-9B64-A5E759D4B2D0}" type="presParOf" srcId="{0C3B7F43-B560-4D24-8133-B17391225BB0}" destId="{9D873EDB-034E-4A99-991D-7F41C2D246CC}" srcOrd="1" destOrd="0" presId="urn:microsoft.com/office/officeart/2018/2/layout/IconVerticalSolidList"/>
    <dgm:cxn modelId="{67130C65-E47E-477F-B647-2752AF400146}" type="presParOf" srcId="{0C3B7F43-B560-4D24-8133-B17391225BB0}" destId="{12D6E1D3-4708-4B6C-9450-2F8F6F68C4F0}" srcOrd="2" destOrd="0" presId="urn:microsoft.com/office/officeart/2018/2/layout/IconVerticalSolidList"/>
    <dgm:cxn modelId="{46B6A7A5-1BB7-4AC5-A488-3F66BB0F3ED2}" type="presParOf" srcId="{0C3B7F43-B560-4D24-8133-B17391225BB0}" destId="{9EC6FDCB-3634-4779-B893-547430D1F36E}" srcOrd="3" destOrd="0" presId="urn:microsoft.com/office/officeart/2018/2/layout/IconVerticalSolidList"/>
    <dgm:cxn modelId="{65BE9F80-D38F-4E86-97EF-EC272F7754A1}" type="presParOf" srcId="{1192C59E-0D88-4C31-9F1E-726195BDB75B}" destId="{99415387-F0EB-4855-93E2-8D934B9D5C34}" srcOrd="1" destOrd="0" presId="urn:microsoft.com/office/officeart/2018/2/layout/IconVerticalSolidList"/>
    <dgm:cxn modelId="{C8246619-6CB0-4656-A078-D1E4ACB65A84}" type="presParOf" srcId="{1192C59E-0D88-4C31-9F1E-726195BDB75B}" destId="{610164DA-4A21-49CF-90A8-565FE0D9B1DA}" srcOrd="2" destOrd="0" presId="urn:microsoft.com/office/officeart/2018/2/layout/IconVerticalSolidList"/>
    <dgm:cxn modelId="{22A2317F-E0F4-4FEB-9E49-36459E490F2C}" type="presParOf" srcId="{610164DA-4A21-49CF-90A8-565FE0D9B1DA}" destId="{21AA7210-F3B5-40AA-ACF7-0BDB12B522B0}" srcOrd="0" destOrd="0" presId="urn:microsoft.com/office/officeart/2018/2/layout/IconVerticalSolidList"/>
    <dgm:cxn modelId="{FCC90661-DEFE-457E-A1BC-EAB403DD0C73}" type="presParOf" srcId="{610164DA-4A21-49CF-90A8-565FE0D9B1DA}" destId="{321D58D8-DC69-467B-8CE2-FD612094A00B}" srcOrd="1" destOrd="0" presId="urn:microsoft.com/office/officeart/2018/2/layout/IconVerticalSolidList"/>
    <dgm:cxn modelId="{10E3DD51-0D6C-48FB-9446-57B64A290BD1}" type="presParOf" srcId="{610164DA-4A21-49CF-90A8-565FE0D9B1DA}" destId="{DEAF0276-B4AD-4BB4-A6FA-B5B75054602E}" srcOrd="2" destOrd="0" presId="urn:microsoft.com/office/officeart/2018/2/layout/IconVerticalSolidList"/>
    <dgm:cxn modelId="{0B060C5B-C43F-4CBE-A44B-F2154AE182FF}" type="presParOf" srcId="{610164DA-4A21-49CF-90A8-565FE0D9B1DA}" destId="{415FF027-E438-4836-8D3D-D914E0518C74}" srcOrd="3" destOrd="0" presId="urn:microsoft.com/office/officeart/2018/2/layout/IconVerticalSolidList"/>
    <dgm:cxn modelId="{25538946-EA75-47D9-AEAA-B36CD49E4920}" type="presParOf" srcId="{1192C59E-0D88-4C31-9F1E-726195BDB75B}" destId="{8B5AD8BC-BB12-4678-811A-E1E37453E21E}" srcOrd="3" destOrd="0" presId="urn:microsoft.com/office/officeart/2018/2/layout/IconVerticalSolidList"/>
    <dgm:cxn modelId="{5A3101CD-07E1-4A79-A0D7-E3457C0E6249}" type="presParOf" srcId="{1192C59E-0D88-4C31-9F1E-726195BDB75B}" destId="{1C080664-825C-4D16-A453-CE990977F887}" srcOrd="4" destOrd="0" presId="urn:microsoft.com/office/officeart/2018/2/layout/IconVerticalSolidList"/>
    <dgm:cxn modelId="{61253D0B-9C30-40F1-A024-4BDF96B57686}" type="presParOf" srcId="{1C080664-825C-4D16-A453-CE990977F887}" destId="{44148568-CA01-4493-BCF4-D0789047CD07}" srcOrd="0" destOrd="0" presId="urn:microsoft.com/office/officeart/2018/2/layout/IconVerticalSolidList"/>
    <dgm:cxn modelId="{CE431B1A-E558-499B-A075-9825F35F4811}" type="presParOf" srcId="{1C080664-825C-4D16-A453-CE990977F887}" destId="{E77E688F-0C70-4F00-BFE0-8431FC92975B}" srcOrd="1" destOrd="0" presId="urn:microsoft.com/office/officeart/2018/2/layout/IconVerticalSolidList"/>
    <dgm:cxn modelId="{6C62E749-F178-4923-91C8-A58850ACC3A5}" type="presParOf" srcId="{1C080664-825C-4D16-A453-CE990977F887}" destId="{787C8BAF-8D43-4739-9025-AC1CE4AD11E3}" srcOrd="2" destOrd="0" presId="urn:microsoft.com/office/officeart/2018/2/layout/IconVerticalSolidList"/>
    <dgm:cxn modelId="{93222ECD-BE98-4D8F-8B5F-D788AE24F98A}" type="presParOf" srcId="{1C080664-825C-4D16-A453-CE990977F887}" destId="{1AF07090-FC05-4240-AF98-DCFA17C07EA1}" srcOrd="3" destOrd="0" presId="urn:microsoft.com/office/officeart/2018/2/layout/IconVerticalSolidList"/>
    <dgm:cxn modelId="{6D56D4DC-7F03-4562-8F87-9C541A98B630}" type="presParOf" srcId="{1192C59E-0D88-4C31-9F1E-726195BDB75B}" destId="{B9D89369-1D86-45E4-972F-ACFE05C6F957}" srcOrd="5" destOrd="0" presId="urn:microsoft.com/office/officeart/2018/2/layout/IconVerticalSolidList"/>
    <dgm:cxn modelId="{A6058262-0605-4986-BD98-33FD073D345F}" type="presParOf" srcId="{1192C59E-0D88-4C31-9F1E-726195BDB75B}" destId="{7E90940D-9EE6-4C3F-863A-8DC0FAA4B249}" srcOrd="6" destOrd="0" presId="urn:microsoft.com/office/officeart/2018/2/layout/IconVerticalSolidList"/>
    <dgm:cxn modelId="{FFC0EB51-15EC-4062-BB13-4BA9AAC5FBB5}" type="presParOf" srcId="{7E90940D-9EE6-4C3F-863A-8DC0FAA4B249}" destId="{2A38EC4C-CB82-422C-9F27-399AEAD4E9E6}" srcOrd="0" destOrd="0" presId="urn:microsoft.com/office/officeart/2018/2/layout/IconVerticalSolidList"/>
    <dgm:cxn modelId="{FEC28501-4E32-4941-AD8C-E1ECF6658F0B}" type="presParOf" srcId="{7E90940D-9EE6-4C3F-863A-8DC0FAA4B249}" destId="{59A37A3D-914D-4756-B265-DC2E127F31D8}" srcOrd="1" destOrd="0" presId="urn:microsoft.com/office/officeart/2018/2/layout/IconVerticalSolidList"/>
    <dgm:cxn modelId="{6ED502DE-1F9A-4135-A985-1FF808C3508D}" type="presParOf" srcId="{7E90940D-9EE6-4C3F-863A-8DC0FAA4B249}" destId="{F9BE5B2F-52F2-483B-90DE-9CFE398BADEE}" srcOrd="2" destOrd="0" presId="urn:microsoft.com/office/officeart/2018/2/layout/IconVerticalSolidList"/>
    <dgm:cxn modelId="{D4E3786F-7FF6-4A43-B12E-F272D2771443}" type="presParOf" srcId="{7E90940D-9EE6-4C3F-863A-8DC0FAA4B249}" destId="{6F671166-3780-4968-8B1B-F2E25A9F49F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C9B44E-F152-4EFC-AB43-D4F398EA5A65}"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34A7EED9-9305-4955-8F24-05456F83A0F9}">
      <dgm:prSet custT="1"/>
      <dgm:spPr/>
      <dgm:t>
        <a:bodyPr/>
        <a:lstStyle/>
        <a:p>
          <a:r>
            <a:rPr lang="en-GB" sz="2000" dirty="0"/>
            <a:t>100% noted that they were happy to offer, and receive, constructive criticism and feedback, whilst readily taking opportunities within the forum threads to ‘refute the </a:t>
          </a:r>
          <a:r>
            <a:rPr lang="en-GB" sz="2000" dirty="0" err="1"/>
            <a:t>bias’</a:t>
          </a:r>
          <a:r>
            <a:rPr lang="en-GB" sz="2000" dirty="0"/>
            <a:t> and ‘present a dichotomy’ (Bernstein &amp; Issac, 2018).</a:t>
          </a:r>
          <a:endParaRPr lang="en-US" sz="2000" dirty="0"/>
        </a:p>
      </dgm:t>
    </dgm:pt>
    <dgm:pt modelId="{349922DE-CE6A-49D8-9D61-60932BB68E34}" type="parTrans" cxnId="{95C21028-6197-4EF6-8296-DE610E082E1F}">
      <dgm:prSet/>
      <dgm:spPr/>
      <dgm:t>
        <a:bodyPr/>
        <a:lstStyle/>
        <a:p>
          <a:endParaRPr lang="en-US"/>
        </a:p>
      </dgm:t>
    </dgm:pt>
    <dgm:pt modelId="{7F3FDD05-084F-4D6F-A54B-CEAAEF87E37F}" type="sibTrans" cxnId="{95C21028-6197-4EF6-8296-DE610E082E1F}">
      <dgm:prSet/>
      <dgm:spPr/>
      <dgm:t>
        <a:bodyPr/>
        <a:lstStyle/>
        <a:p>
          <a:endParaRPr lang="en-US"/>
        </a:p>
      </dgm:t>
    </dgm:pt>
    <dgm:pt modelId="{23B87A02-600A-4B81-8819-F452B8948625}">
      <dgm:prSet custT="1"/>
      <dgm:spPr/>
      <dgm:t>
        <a:bodyPr/>
        <a:lstStyle/>
        <a:p>
          <a:r>
            <a:rPr lang="en-GB" sz="2000" dirty="0"/>
            <a:t>100% commented they had a deeper understanding of the topics as a result of formulating their own responses online, with one student noting that</a:t>
          </a:r>
          <a:r>
            <a:rPr lang="en-GB" sz="2000" i="1" dirty="0"/>
            <a:t> expressing </a:t>
          </a:r>
          <a:r>
            <a:rPr lang="en-GB" sz="2000" dirty="0"/>
            <a:t>(myself)</a:t>
          </a:r>
          <a:r>
            <a:rPr lang="en-GB" sz="2000" i="1" dirty="0"/>
            <a:t> through writing before the face-to-face class makes me more comfortable and more confident in class which also improves motivation and participation in the discussions.</a:t>
          </a:r>
          <a:endParaRPr lang="en-US" sz="2000" dirty="0"/>
        </a:p>
      </dgm:t>
    </dgm:pt>
    <dgm:pt modelId="{2B137468-01B8-4DEF-956A-EEDD5E757475}" type="parTrans" cxnId="{30D8B4BC-0DD6-4D61-83C7-715C325FCFA4}">
      <dgm:prSet/>
      <dgm:spPr/>
      <dgm:t>
        <a:bodyPr/>
        <a:lstStyle/>
        <a:p>
          <a:endParaRPr lang="en-US"/>
        </a:p>
      </dgm:t>
    </dgm:pt>
    <dgm:pt modelId="{B3B77277-E927-4436-BAE2-1EC5FE957DD3}" type="sibTrans" cxnId="{30D8B4BC-0DD6-4D61-83C7-715C325FCFA4}">
      <dgm:prSet/>
      <dgm:spPr/>
      <dgm:t>
        <a:bodyPr/>
        <a:lstStyle/>
        <a:p>
          <a:endParaRPr lang="en-US"/>
        </a:p>
      </dgm:t>
    </dgm:pt>
    <dgm:pt modelId="{0158CCA1-B43B-4E85-BE6C-1573F2A812F5}">
      <dgm:prSet custT="1"/>
      <dgm:spPr/>
      <dgm:t>
        <a:bodyPr/>
        <a:lstStyle/>
        <a:p>
          <a:r>
            <a:rPr lang="en-GB" sz="2000" dirty="0"/>
            <a:t>100% noted they had learned additional concepts and/or main ideas through the process of reading other members’ posts, with one student highlighting the importance of being </a:t>
          </a:r>
          <a:r>
            <a:rPr lang="en-GB" sz="2000" i="1" dirty="0"/>
            <a:t>patient – to understand others’ opinions</a:t>
          </a:r>
          <a:r>
            <a:rPr lang="en-GB" sz="2000" dirty="0"/>
            <a:t>, and another highlighting the importance of </a:t>
          </a:r>
          <a:r>
            <a:rPr lang="en-GB" sz="2000" i="1" dirty="0"/>
            <a:t>respecting others’ views</a:t>
          </a:r>
          <a:r>
            <a:rPr lang="en-GB" sz="2000" dirty="0"/>
            <a:t>. </a:t>
          </a:r>
          <a:endParaRPr lang="en-US" sz="2000" dirty="0"/>
        </a:p>
      </dgm:t>
    </dgm:pt>
    <dgm:pt modelId="{C35ECAB4-59C0-4BC6-A2C7-7BA6EEC33DD1}" type="sibTrans" cxnId="{95082F8C-543E-47A0-AFF4-E72CB27E7399}">
      <dgm:prSet/>
      <dgm:spPr/>
      <dgm:t>
        <a:bodyPr/>
        <a:lstStyle/>
        <a:p>
          <a:endParaRPr lang="en-US"/>
        </a:p>
      </dgm:t>
    </dgm:pt>
    <dgm:pt modelId="{509911AE-3BB1-4D6F-A193-04BF0DC1F71B}" type="parTrans" cxnId="{95082F8C-543E-47A0-AFF4-E72CB27E7399}">
      <dgm:prSet/>
      <dgm:spPr/>
      <dgm:t>
        <a:bodyPr/>
        <a:lstStyle/>
        <a:p>
          <a:endParaRPr lang="en-US"/>
        </a:p>
      </dgm:t>
    </dgm:pt>
    <dgm:pt modelId="{1192C59E-0D88-4C31-9F1E-726195BDB75B}" type="pres">
      <dgm:prSet presAssocID="{29C9B44E-F152-4EFC-AB43-D4F398EA5A65}" presName="root" presStyleCnt="0">
        <dgm:presLayoutVars>
          <dgm:dir/>
          <dgm:resizeHandles val="exact"/>
        </dgm:presLayoutVars>
      </dgm:prSet>
      <dgm:spPr/>
    </dgm:pt>
    <dgm:pt modelId="{0C3B7F43-B560-4D24-8133-B17391225BB0}" type="pres">
      <dgm:prSet presAssocID="{34A7EED9-9305-4955-8F24-05456F83A0F9}" presName="compNode" presStyleCnt="0"/>
      <dgm:spPr/>
    </dgm:pt>
    <dgm:pt modelId="{2077922E-C4A3-4369-AB6E-B4DD22F37FB5}" type="pres">
      <dgm:prSet presAssocID="{34A7EED9-9305-4955-8F24-05456F83A0F9}" presName="bgRect" presStyleLbl="bgShp" presStyleIdx="0" presStyleCnt="3" custLinFactNeighborY="-43"/>
      <dgm:spPr/>
    </dgm:pt>
    <dgm:pt modelId="{9D873EDB-034E-4A99-991D-7F41C2D246CC}" type="pres">
      <dgm:prSet presAssocID="{34A7EED9-9305-4955-8F24-05456F83A0F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12D6E1D3-4708-4B6C-9450-2F8F6F68C4F0}" type="pres">
      <dgm:prSet presAssocID="{34A7EED9-9305-4955-8F24-05456F83A0F9}" presName="spaceRect" presStyleCnt="0"/>
      <dgm:spPr/>
    </dgm:pt>
    <dgm:pt modelId="{9EC6FDCB-3634-4779-B893-547430D1F36E}" type="pres">
      <dgm:prSet presAssocID="{34A7EED9-9305-4955-8F24-05456F83A0F9}" presName="parTx" presStyleLbl="revTx" presStyleIdx="0" presStyleCnt="3" custLinFactNeighborY="-1027">
        <dgm:presLayoutVars>
          <dgm:chMax val="0"/>
          <dgm:chPref val="0"/>
        </dgm:presLayoutVars>
      </dgm:prSet>
      <dgm:spPr/>
    </dgm:pt>
    <dgm:pt modelId="{99415387-F0EB-4855-93E2-8D934B9D5C34}" type="pres">
      <dgm:prSet presAssocID="{7F3FDD05-084F-4D6F-A54B-CEAAEF87E37F}" presName="sibTrans" presStyleCnt="0"/>
      <dgm:spPr/>
    </dgm:pt>
    <dgm:pt modelId="{610164DA-4A21-49CF-90A8-565FE0D9B1DA}" type="pres">
      <dgm:prSet presAssocID="{0158CCA1-B43B-4E85-BE6C-1573F2A812F5}" presName="compNode" presStyleCnt="0"/>
      <dgm:spPr/>
    </dgm:pt>
    <dgm:pt modelId="{21AA7210-F3B5-40AA-ACF7-0BDB12B522B0}" type="pres">
      <dgm:prSet presAssocID="{0158CCA1-B43B-4E85-BE6C-1573F2A812F5}" presName="bgRect" presStyleLbl="bgShp" presStyleIdx="1" presStyleCnt="3"/>
      <dgm:spPr/>
    </dgm:pt>
    <dgm:pt modelId="{321D58D8-DC69-467B-8CE2-FD612094A00B}" type="pres">
      <dgm:prSet presAssocID="{0158CCA1-B43B-4E85-BE6C-1573F2A812F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DEAF0276-B4AD-4BB4-A6FA-B5B75054602E}" type="pres">
      <dgm:prSet presAssocID="{0158CCA1-B43B-4E85-BE6C-1573F2A812F5}" presName="spaceRect" presStyleCnt="0"/>
      <dgm:spPr/>
    </dgm:pt>
    <dgm:pt modelId="{415FF027-E438-4836-8D3D-D914E0518C74}" type="pres">
      <dgm:prSet presAssocID="{0158CCA1-B43B-4E85-BE6C-1573F2A812F5}" presName="parTx" presStyleLbl="revTx" presStyleIdx="1" presStyleCnt="3" custScaleX="97899" custLinFactNeighborX="-805" custLinFactNeighborY="-2567">
        <dgm:presLayoutVars>
          <dgm:chMax val="0"/>
          <dgm:chPref val="0"/>
        </dgm:presLayoutVars>
      </dgm:prSet>
      <dgm:spPr/>
    </dgm:pt>
    <dgm:pt modelId="{8B5AD8BC-BB12-4678-811A-E1E37453E21E}" type="pres">
      <dgm:prSet presAssocID="{C35ECAB4-59C0-4BC6-A2C7-7BA6EEC33DD1}" presName="sibTrans" presStyleCnt="0"/>
      <dgm:spPr/>
    </dgm:pt>
    <dgm:pt modelId="{9B146C6D-22F9-456C-8C64-2111670E5B41}" type="pres">
      <dgm:prSet presAssocID="{23B87A02-600A-4B81-8819-F452B8948625}" presName="compNode" presStyleCnt="0"/>
      <dgm:spPr/>
    </dgm:pt>
    <dgm:pt modelId="{BDDF8DFE-9600-45AE-99AE-5DCD61E9914D}" type="pres">
      <dgm:prSet presAssocID="{23B87A02-600A-4B81-8819-F452B8948625}" presName="bgRect" presStyleLbl="bgShp" presStyleIdx="2" presStyleCnt="3"/>
      <dgm:spPr/>
    </dgm:pt>
    <dgm:pt modelId="{0B89135A-E098-4E4F-93C3-F8F0AD3E0B0B}" type="pres">
      <dgm:prSet presAssocID="{23B87A02-600A-4B81-8819-F452B8948625}" presName="iconRect" presStyleLbl="node1" presStyleIdx="2" presStyleCnt="3"/>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Presentation with Checklist"/>
        </a:ext>
      </dgm:extLst>
    </dgm:pt>
    <dgm:pt modelId="{B1E0F8F7-0DBC-4352-8313-110A5ADFA3B9}" type="pres">
      <dgm:prSet presAssocID="{23B87A02-600A-4B81-8819-F452B8948625}" presName="spaceRect" presStyleCnt="0"/>
      <dgm:spPr/>
    </dgm:pt>
    <dgm:pt modelId="{5D92B01E-4434-4FFC-A537-EA61F8544D5A}" type="pres">
      <dgm:prSet presAssocID="{23B87A02-600A-4B81-8819-F452B8948625}" presName="parTx" presStyleLbl="revTx" presStyleIdx="2" presStyleCnt="3" custLinFactNeighborY="796">
        <dgm:presLayoutVars>
          <dgm:chMax val="0"/>
          <dgm:chPref val="0"/>
        </dgm:presLayoutVars>
      </dgm:prSet>
      <dgm:spPr/>
    </dgm:pt>
  </dgm:ptLst>
  <dgm:cxnLst>
    <dgm:cxn modelId="{95C21028-6197-4EF6-8296-DE610E082E1F}" srcId="{29C9B44E-F152-4EFC-AB43-D4F398EA5A65}" destId="{34A7EED9-9305-4955-8F24-05456F83A0F9}" srcOrd="0" destOrd="0" parTransId="{349922DE-CE6A-49D8-9D61-60932BB68E34}" sibTransId="{7F3FDD05-084F-4D6F-A54B-CEAAEF87E37F}"/>
    <dgm:cxn modelId="{E7228D41-CAE6-458A-9C09-3A011767468D}" type="presOf" srcId="{34A7EED9-9305-4955-8F24-05456F83A0F9}" destId="{9EC6FDCB-3634-4779-B893-547430D1F36E}" srcOrd="0" destOrd="0" presId="urn:microsoft.com/office/officeart/2018/2/layout/IconVerticalSolidList"/>
    <dgm:cxn modelId="{88940467-944A-4A57-AD86-00462B7E53D7}" type="presOf" srcId="{23B87A02-600A-4B81-8819-F452B8948625}" destId="{5D92B01E-4434-4FFC-A537-EA61F8544D5A}" srcOrd="0" destOrd="0" presId="urn:microsoft.com/office/officeart/2018/2/layout/IconVerticalSolidList"/>
    <dgm:cxn modelId="{95082F8C-543E-47A0-AFF4-E72CB27E7399}" srcId="{29C9B44E-F152-4EFC-AB43-D4F398EA5A65}" destId="{0158CCA1-B43B-4E85-BE6C-1573F2A812F5}" srcOrd="1" destOrd="0" parTransId="{509911AE-3BB1-4D6F-A193-04BF0DC1F71B}" sibTransId="{C35ECAB4-59C0-4BC6-A2C7-7BA6EEC33DD1}"/>
    <dgm:cxn modelId="{2D9F699F-3BB6-4175-8CA9-A242C238D5EB}" type="presOf" srcId="{0158CCA1-B43B-4E85-BE6C-1573F2A812F5}" destId="{415FF027-E438-4836-8D3D-D914E0518C74}" srcOrd="0" destOrd="0" presId="urn:microsoft.com/office/officeart/2018/2/layout/IconVerticalSolidList"/>
    <dgm:cxn modelId="{30D8B4BC-0DD6-4D61-83C7-715C325FCFA4}" srcId="{29C9B44E-F152-4EFC-AB43-D4F398EA5A65}" destId="{23B87A02-600A-4B81-8819-F452B8948625}" srcOrd="2" destOrd="0" parTransId="{2B137468-01B8-4DEF-956A-EEDD5E757475}" sibTransId="{B3B77277-E927-4436-BAE2-1EC5FE957DD3}"/>
    <dgm:cxn modelId="{6F5E05E2-E461-4425-8C9E-C3DCFF6E9E4C}" type="presOf" srcId="{29C9B44E-F152-4EFC-AB43-D4F398EA5A65}" destId="{1192C59E-0D88-4C31-9F1E-726195BDB75B}" srcOrd="0" destOrd="0" presId="urn:microsoft.com/office/officeart/2018/2/layout/IconVerticalSolidList"/>
    <dgm:cxn modelId="{D26CCBC8-8689-4F6B-A3A1-BB5366F5310E}" type="presParOf" srcId="{1192C59E-0D88-4C31-9F1E-726195BDB75B}" destId="{0C3B7F43-B560-4D24-8133-B17391225BB0}" srcOrd="0" destOrd="0" presId="urn:microsoft.com/office/officeart/2018/2/layout/IconVerticalSolidList"/>
    <dgm:cxn modelId="{078B98F0-A179-4F8D-9DCB-C9F581B6DAB0}" type="presParOf" srcId="{0C3B7F43-B560-4D24-8133-B17391225BB0}" destId="{2077922E-C4A3-4369-AB6E-B4DD22F37FB5}" srcOrd="0" destOrd="0" presId="urn:microsoft.com/office/officeart/2018/2/layout/IconVerticalSolidList"/>
    <dgm:cxn modelId="{0CEF9F0B-18BC-444B-9B64-A5E759D4B2D0}" type="presParOf" srcId="{0C3B7F43-B560-4D24-8133-B17391225BB0}" destId="{9D873EDB-034E-4A99-991D-7F41C2D246CC}" srcOrd="1" destOrd="0" presId="urn:microsoft.com/office/officeart/2018/2/layout/IconVerticalSolidList"/>
    <dgm:cxn modelId="{67130C65-E47E-477F-B647-2752AF400146}" type="presParOf" srcId="{0C3B7F43-B560-4D24-8133-B17391225BB0}" destId="{12D6E1D3-4708-4B6C-9450-2F8F6F68C4F0}" srcOrd="2" destOrd="0" presId="urn:microsoft.com/office/officeart/2018/2/layout/IconVerticalSolidList"/>
    <dgm:cxn modelId="{46B6A7A5-1BB7-4AC5-A488-3F66BB0F3ED2}" type="presParOf" srcId="{0C3B7F43-B560-4D24-8133-B17391225BB0}" destId="{9EC6FDCB-3634-4779-B893-547430D1F36E}" srcOrd="3" destOrd="0" presId="urn:microsoft.com/office/officeart/2018/2/layout/IconVerticalSolidList"/>
    <dgm:cxn modelId="{65BE9F80-D38F-4E86-97EF-EC272F7754A1}" type="presParOf" srcId="{1192C59E-0D88-4C31-9F1E-726195BDB75B}" destId="{99415387-F0EB-4855-93E2-8D934B9D5C34}" srcOrd="1" destOrd="0" presId="urn:microsoft.com/office/officeart/2018/2/layout/IconVerticalSolidList"/>
    <dgm:cxn modelId="{C8246619-6CB0-4656-A078-D1E4ACB65A84}" type="presParOf" srcId="{1192C59E-0D88-4C31-9F1E-726195BDB75B}" destId="{610164DA-4A21-49CF-90A8-565FE0D9B1DA}" srcOrd="2" destOrd="0" presId="urn:microsoft.com/office/officeart/2018/2/layout/IconVerticalSolidList"/>
    <dgm:cxn modelId="{22A2317F-E0F4-4FEB-9E49-36459E490F2C}" type="presParOf" srcId="{610164DA-4A21-49CF-90A8-565FE0D9B1DA}" destId="{21AA7210-F3B5-40AA-ACF7-0BDB12B522B0}" srcOrd="0" destOrd="0" presId="urn:microsoft.com/office/officeart/2018/2/layout/IconVerticalSolidList"/>
    <dgm:cxn modelId="{FCC90661-DEFE-457E-A1BC-EAB403DD0C73}" type="presParOf" srcId="{610164DA-4A21-49CF-90A8-565FE0D9B1DA}" destId="{321D58D8-DC69-467B-8CE2-FD612094A00B}" srcOrd="1" destOrd="0" presId="urn:microsoft.com/office/officeart/2018/2/layout/IconVerticalSolidList"/>
    <dgm:cxn modelId="{10E3DD51-0D6C-48FB-9446-57B64A290BD1}" type="presParOf" srcId="{610164DA-4A21-49CF-90A8-565FE0D9B1DA}" destId="{DEAF0276-B4AD-4BB4-A6FA-B5B75054602E}" srcOrd="2" destOrd="0" presId="urn:microsoft.com/office/officeart/2018/2/layout/IconVerticalSolidList"/>
    <dgm:cxn modelId="{0B060C5B-C43F-4CBE-A44B-F2154AE182FF}" type="presParOf" srcId="{610164DA-4A21-49CF-90A8-565FE0D9B1DA}" destId="{415FF027-E438-4836-8D3D-D914E0518C74}" srcOrd="3" destOrd="0" presId="urn:microsoft.com/office/officeart/2018/2/layout/IconVerticalSolidList"/>
    <dgm:cxn modelId="{25538946-EA75-47D9-AEAA-B36CD49E4920}" type="presParOf" srcId="{1192C59E-0D88-4C31-9F1E-726195BDB75B}" destId="{8B5AD8BC-BB12-4678-811A-E1E37453E21E}" srcOrd="3" destOrd="0" presId="urn:microsoft.com/office/officeart/2018/2/layout/IconVerticalSolidList"/>
    <dgm:cxn modelId="{00E7143B-5078-409A-BAB4-88FBD3839F88}" type="presParOf" srcId="{1192C59E-0D88-4C31-9F1E-726195BDB75B}" destId="{9B146C6D-22F9-456C-8C64-2111670E5B41}" srcOrd="4" destOrd="0" presId="urn:microsoft.com/office/officeart/2018/2/layout/IconVerticalSolidList"/>
    <dgm:cxn modelId="{0B4A6C0B-9D95-4B99-9846-A7601084D745}" type="presParOf" srcId="{9B146C6D-22F9-456C-8C64-2111670E5B41}" destId="{BDDF8DFE-9600-45AE-99AE-5DCD61E9914D}" srcOrd="0" destOrd="0" presId="urn:microsoft.com/office/officeart/2018/2/layout/IconVerticalSolidList"/>
    <dgm:cxn modelId="{4BBAAE29-721F-46B5-B211-6E246FD533C5}" type="presParOf" srcId="{9B146C6D-22F9-456C-8C64-2111670E5B41}" destId="{0B89135A-E098-4E4F-93C3-F8F0AD3E0B0B}" srcOrd="1" destOrd="0" presId="urn:microsoft.com/office/officeart/2018/2/layout/IconVerticalSolidList"/>
    <dgm:cxn modelId="{7914460E-40A8-4774-8DFA-3628EE26E324}" type="presParOf" srcId="{9B146C6D-22F9-456C-8C64-2111670E5B41}" destId="{B1E0F8F7-0DBC-4352-8313-110A5ADFA3B9}" srcOrd="2" destOrd="0" presId="urn:microsoft.com/office/officeart/2018/2/layout/IconVerticalSolidList"/>
    <dgm:cxn modelId="{0D93B8F2-24B6-40D0-B51B-A1D0BD53E6A7}" type="presParOf" srcId="{9B146C6D-22F9-456C-8C64-2111670E5B41}" destId="{5D92B01E-4434-4FFC-A537-EA61F8544D5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C9B44E-F152-4EFC-AB43-D4F398EA5A65}"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34A7EED9-9305-4955-8F24-05456F83A0F9}">
      <dgm:prSet custT="1"/>
      <dgm:spPr/>
      <dgm:t>
        <a:bodyPr/>
        <a:lstStyle/>
        <a:p>
          <a:pPr>
            <a:lnSpc>
              <a:spcPct val="100000"/>
            </a:lnSpc>
          </a:pPr>
          <a:r>
            <a:rPr lang="en-GB" sz="2000" dirty="0"/>
            <a:t>73% of the posts referred to how useful the forum had been e.g., </a:t>
          </a:r>
          <a:r>
            <a:rPr lang="en-GB" sz="2000" i="1" dirty="0"/>
            <a:t>beneficial</a:t>
          </a:r>
          <a:r>
            <a:rPr lang="en-GB" sz="2000" dirty="0"/>
            <a:t>, a </a:t>
          </a:r>
          <a:r>
            <a:rPr lang="en-GB" sz="2000" i="1" dirty="0"/>
            <a:t>good platform to build confidence</a:t>
          </a:r>
          <a:r>
            <a:rPr lang="en-GB" sz="2000" dirty="0"/>
            <a:t>, </a:t>
          </a:r>
          <a:r>
            <a:rPr lang="en-GB" sz="2000" i="1" dirty="0"/>
            <a:t>plays an important role in the preparation of reading, brainstorming, note-taking, writing</a:t>
          </a:r>
          <a:r>
            <a:rPr lang="en-GB" sz="2000" dirty="0"/>
            <a:t>, </a:t>
          </a:r>
          <a:r>
            <a:rPr lang="en-GB" sz="2000" i="1" dirty="0"/>
            <a:t>serves as a bridge between reading and understanding knowledge,</a:t>
          </a:r>
          <a:r>
            <a:rPr lang="en-GB" sz="2000" dirty="0"/>
            <a:t> </a:t>
          </a:r>
          <a:r>
            <a:rPr lang="en-GB" sz="2000" i="1" dirty="0"/>
            <a:t>gives opportunities to practice English</a:t>
          </a:r>
          <a:r>
            <a:rPr lang="en-GB" sz="2000" dirty="0"/>
            <a:t>, </a:t>
          </a:r>
          <a:r>
            <a:rPr lang="en-GB" sz="2000" i="1" dirty="0"/>
            <a:t>helps me prepare for my face-to-face classes</a:t>
          </a:r>
          <a:r>
            <a:rPr lang="en-GB" sz="2000" dirty="0"/>
            <a:t>, </a:t>
          </a:r>
          <a:r>
            <a:rPr lang="en-GB" sz="2000" i="1" dirty="0"/>
            <a:t>helps me</a:t>
          </a:r>
          <a:r>
            <a:rPr lang="en-GB" sz="2000" dirty="0"/>
            <a:t> </a:t>
          </a:r>
          <a:r>
            <a:rPr lang="en-GB" sz="2000" i="1" dirty="0"/>
            <a:t>leave my comfort zone</a:t>
          </a:r>
          <a:r>
            <a:rPr lang="en-GB" sz="2000" dirty="0"/>
            <a:t>, </a:t>
          </a:r>
          <a:r>
            <a:rPr lang="en-GB" sz="2000" i="1" dirty="0"/>
            <a:t>gives us time and room to think …</a:t>
          </a:r>
          <a:r>
            <a:rPr lang="en-GB" sz="2000" dirty="0"/>
            <a:t>(allowing) </a:t>
          </a:r>
          <a:r>
            <a:rPr lang="en-GB" sz="2000" i="1" dirty="0"/>
            <a:t>a high-quality answer</a:t>
          </a:r>
          <a:r>
            <a:rPr lang="en-GB" sz="2000" dirty="0"/>
            <a:t>, </a:t>
          </a:r>
          <a:r>
            <a:rPr lang="en-GB" sz="2000" i="1" dirty="0"/>
            <a:t>helps us think deeply .. instead of </a:t>
          </a:r>
          <a:r>
            <a:rPr lang="en-GB" sz="2000" dirty="0"/>
            <a:t>(using)</a:t>
          </a:r>
          <a:r>
            <a:rPr lang="en-GB" sz="2000" i="1" dirty="0"/>
            <a:t> surface usages.</a:t>
          </a:r>
          <a:endParaRPr lang="en-US" sz="2000" dirty="0"/>
        </a:p>
      </dgm:t>
    </dgm:pt>
    <dgm:pt modelId="{349922DE-CE6A-49D8-9D61-60932BB68E34}" type="parTrans" cxnId="{95C21028-6197-4EF6-8296-DE610E082E1F}">
      <dgm:prSet/>
      <dgm:spPr/>
      <dgm:t>
        <a:bodyPr/>
        <a:lstStyle/>
        <a:p>
          <a:endParaRPr lang="en-US"/>
        </a:p>
      </dgm:t>
    </dgm:pt>
    <dgm:pt modelId="{7F3FDD05-084F-4D6F-A54B-CEAAEF87E37F}" type="sibTrans" cxnId="{95C21028-6197-4EF6-8296-DE610E082E1F}">
      <dgm:prSet/>
      <dgm:spPr/>
      <dgm:t>
        <a:bodyPr/>
        <a:lstStyle/>
        <a:p>
          <a:endParaRPr lang="en-US"/>
        </a:p>
      </dgm:t>
    </dgm:pt>
    <dgm:pt modelId="{0158CCA1-B43B-4E85-BE6C-1573F2A812F5}">
      <dgm:prSet custT="1"/>
      <dgm:spPr/>
      <dgm:t>
        <a:bodyPr/>
        <a:lstStyle/>
        <a:p>
          <a:pPr>
            <a:lnSpc>
              <a:spcPct val="100000"/>
            </a:lnSpc>
          </a:pPr>
          <a:r>
            <a:rPr lang="en-GB" sz="2000" dirty="0"/>
            <a:t>50% of the posts referred to additional concepts/ideas learned through reading other posts particularly those that were </a:t>
          </a:r>
          <a:r>
            <a:rPr lang="en-GB" sz="2000" i="1" dirty="0"/>
            <a:t>well-written. </a:t>
          </a:r>
          <a:r>
            <a:rPr lang="en-GB" sz="2000" i="0" dirty="0"/>
            <a:t>O</a:t>
          </a:r>
          <a:r>
            <a:rPr lang="en-GB" sz="2000" dirty="0"/>
            <a:t>ther comments included being </a:t>
          </a:r>
          <a:r>
            <a:rPr lang="en-GB" sz="2000" i="1" dirty="0"/>
            <a:t>inspired</a:t>
          </a:r>
          <a:r>
            <a:rPr lang="en-GB" sz="2000" dirty="0"/>
            <a:t>,</a:t>
          </a:r>
          <a:r>
            <a:rPr lang="en-GB" sz="2000" i="1" dirty="0"/>
            <a:t> learning new concepts and ideas</a:t>
          </a:r>
          <a:r>
            <a:rPr lang="en-GB" sz="2000" dirty="0"/>
            <a:t> that might otherwise have been </a:t>
          </a:r>
          <a:r>
            <a:rPr lang="en-GB" sz="2000" i="1" dirty="0"/>
            <a:t>overlooked</a:t>
          </a:r>
          <a:r>
            <a:rPr lang="en-GB" sz="2000" dirty="0"/>
            <a:t>, encountering</a:t>
          </a:r>
          <a:r>
            <a:rPr lang="en-GB" sz="2000" i="1" dirty="0"/>
            <a:t> differing opinions, encouraging me to think </a:t>
          </a:r>
          <a:r>
            <a:rPr lang="en-GB" sz="2000" dirty="0"/>
            <a:t>(more) </a:t>
          </a:r>
          <a:r>
            <a:rPr lang="en-GB" sz="2000" i="1" dirty="0"/>
            <a:t>deeply</a:t>
          </a:r>
          <a:r>
            <a:rPr lang="en-GB" sz="2000" dirty="0"/>
            <a:t> …</a:t>
          </a:r>
          <a:r>
            <a:rPr lang="en-GB" sz="2000" i="1" dirty="0"/>
            <a:t>helping to eliminate my prejudice,</a:t>
          </a:r>
          <a:r>
            <a:rPr lang="en-GB" sz="2000" dirty="0"/>
            <a:t> </a:t>
          </a:r>
          <a:r>
            <a:rPr lang="en-GB" sz="2000" i="1" dirty="0"/>
            <a:t>reflecting appropriately, organising thoughts, writing concisely and to the point</a:t>
          </a:r>
          <a:r>
            <a:rPr lang="en-GB" sz="2000" dirty="0"/>
            <a:t> as (we) had to</a:t>
          </a:r>
          <a:r>
            <a:rPr lang="en-GB" sz="2000" i="1" dirty="0"/>
            <a:t> keep within the word count. </a:t>
          </a:r>
          <a:endParaRPr lang="en-US" sz="2000" dirty="0"/>
        </a:p>
      </dgm:t>
    </dgm:pt>
    <dgm:pt modelId="{C35ECAB4-59C0-4BC6-A2C7-7BA6EEC33DD1}" type="sibTrans" cxnId="{95082F8C-543E-47A0-AFF4-E72CB27E7399}">
      <dgm:prSet/>
      <dgm:spPr/>
      <dgm:t>
        <a:bodyPr/>
        <a:lstStyle/>
        <a:p>
          <a:endParaRPr lang="en-US"/>
        </a:p>
      </dgm:t>
    </dgm:pt>
    <dgm:pt modelId="{509911AE-3BB1-4D6F-A193-04BF0DC1F71B}" type="parTrans" cxnId="{95082F8C-543E-47A0-AFF4-E72CB27E7399}">
      <dgm:prSet/>
      <dgm:spPr/>
      <dgm:t>
        <a:bodyPr/>
        <a:lstStyle/>
        <a:p>
          <a:endParaRPr lang="en-US"/>
        </a:p>
      </dgm:t>
    </dgm:pt>
    <dgm:pt modelId="{1192C59E-0D88-4C31-9F1E-726195BDB75B}" type="pres">
      <dgm:prSet presAssocID="{29C9B44E-F152-4EFC-AB43-D4F398EA5A65}" presName="root" presStyleCnt="0">
        <dgm:presLayoutVars>
          <dgm:dir/>
          <dgm:resizeHandles val="exact"/>
        </dgm:presLayoutVars>
      </dgm:prSet>
      <dgm:spPr/>
    </dgm:pt>
    <dgm:pt modelId="{0C3B7F43-B560-4D24-8133-B17391225BB0}" type="pres">
      <dgm:prSet presAssocID="{34A7EED9-9305-4955-8F24-05456F83A0F9}" presName="compNode" presStyleCnt="0"/>
      <dgm:spPr/>
    </dgm:pt>
    <dgm:pt modelId="{2077922E-C4A3-4369-AB6E-B4DD22F37FB5}" type="pres">
      <dgm:prSet presAssocID="{34A7EED9-9305-4955-8F24-05456F83A0F9}" presName="bgRect" presStyleLbl="bgShp" presStyleIdx="0" presStyleCnt="2" custLinFactNeighborY="-43"/>
      <dgm:spPr/>
    </dgm:pt>
    <dgm:pt modelId="{9D873EDB-034E-4A99-991D-7F41C2D246CC}" type="pres">
      <dgm:prSet presAssocID="{34A7EED9-9305-4955-8F24-05456F83A0F9}" presName="iconRect" presStyleLbl="node1" presStyleIdx="0" presStyleCnt="2" custLinFactNeighborX="-1928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12D6E1D3-4708-4B6C-9450-2F8F6F68C4F0}" type="pres">
      <dgm:prSet presAssocID="{34A7EED9-9305-4955-8F24-05456F83A0F9}" presName="spaceRect" presStyleCnt="0"/>
      <dgm:spPr/>
    </dgm:pt>
    <dgm:pt modelId="{9EC6FDCB-3634-4779-B893-547430D1F36E}" type="pres">
      <dgm:prSet presAssocID="{34A7EED9-9305-4955-8F24-05456F83A0F9}" presName="parTx" presStyleLbl="revTx" presStyleIdx="0" presStyleCnt="2" custScaleX="114987" custLinFactNeighborX="-8044" custLinFactNeighborY="-422">
        <dgm:presLayoutVars>
          <dgm:chMax val="0"/>
          <dgm:chPref val="0"/>
        </dgm:presLayoutVars>
      </dgm:prSet>
      <dgm:spPr/>
    </dgm:pt>
    <dgm:pt modelId="{99415387-F0EB-4855-93E2-8D934B9D5C34}" type="pres">
      <dgm:prSet presAssocID="{7F3FDD05-084F-4D6F-A54B-CEAAEF87E37F}" presName="sibTrans" presStyleCnt="0"/>
      <dgm:spPr/>
    </dgm:pt>
    <dgm:pt modelId="{610164DA-4A21-49CF-90A8-565FE0D9B1DA}" type="pres">
      <dgm:prSet presAssocID="{0158CCA1-B43B-4E85-BE6C-1573F2A812F5}" presName="compNode" presStyleCnt="0"/>
      <dgm:spPr/>
    </dgm:pt>
    <dgm:pt modelId="{21AA7210-F3B5-40AA-ACF7-0BDB12B522B0}" type="pres">
      <dgm:prSet presAssocID="{0158CCA1-B43B-4E85-BE6C-1573F2A812F5}" presName="bgRect" presStyleLbl="bgShp" presStyleIdx="1" presStyleCnt="2"/>
      <dgm:spPr/>
    </dgm:pt>
    <dgm:pt modelId="{321D58D8-DC69-467B-8CE2-FD612094A00B}" type="pres">
      <dgm:prSet presAssocID="{0158CCA1-B43B-4E85-BE6C-1573F2A812F5}" presName="iconRect" presStyleLbl="node1" presStyleIdx="1" presStyleCnt="2" custLinFactNeighborX="-2052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DEAF0276-B4AD-4BB4-A6FA-B5B75054602E}" type="pres">
      <dgm:prSet presAssocID="{0158CCA1-B43B-4E85-BE6C-1573F2A812F5}" presName="spaceRect" presStyleCnt="0"/>
      <dgm:spPr/>
    </dgm:pt>
    <dgm:pt modelId="{415FF027-E438-4836-8D3D-D914E0518C74}" type="pres">
      <dgm:prSet presAssocID="{0158CCA1-B43B-4E85-BE6C-1573F2A812F5}" presName="parTx" presStyleLbl="revTx" presStyleIdx="1" presStyleCnt="2" custScaleX="114820" custLinFactNeighborX="-8977" custLinFactNeighborY="-526">
        <dgm:presLayoutVars>
          <dgm:chMax val="0"/>
          <dgm:chPref val="0"/>
        </dgm:presLayoutVars>
      </dgm:prSet>
      <dgm:spPr/>
    </dgm:pt>
  </dgm:ptLst>
  <dgm:cxnLst>
    <dgm:cxn modelId="{95C21028-6197-4EF6-8296-DE610E082E1F}" srcId="{29C9B44E-F152-4EFC-AB43-D4F398EA5A65}" destId="{34A7EED9-9305-4955-8F24-05456F83A0F9}" srcOrd="0" destOrd="0" parTransId="{349922DE-CE6A-49D8-9D61-60932BB68E34}" sibTransId="{7F3FDD05-084F-4D6F-A54B-CEAAEF87E37F}"/>
    <dgm:cxn modelId="{E7228D41-CAE6-458A-9C09-3A011767468D}" type="presOf" srcId="{34A7EED9-9305-4955-8F24-05456F83A0F9}" destId="{9EC6FDCB-3634-4779-B893-547430D1F36E}" srcOrd="0" destOrd="0" presId="urn:microsoft.com/office/officeart/2018/2/layout/IconVerticalSolidList"/>
    <dgm:cxn modelId="{95082F8C-543E-47A0-AFF4-E72CB27E7399}" srcId="{29C9B44E-F152-4EFC-AB43-D4F398EA5A65}" destId="{0158CCA1-B43B-4E85-BE6C-1573F2A812F5}" srcOrd="1" destOrd="0" parTransId="{509911AE-3BB1-4D6F-A193-04BF0DC1F71B}" sibTransId="{C35ECAB4-59C0-4BC6-A2C7-7BA6EEC33DD1}"/>
    <dgm:cxn modelId="{2D9F699F-3BB6-4175-8CA9-A242C238D5EB}" type="presOf" srcId="{0158CCA1-B43B-4E85-BE6C-1573F2A812F5}" destId="{415FF027-E438-4836-8D3D-D914E0518C74}" srcOrd="0" destOrd="0" presId="urn:microsoft.com/office/officeart/2018/2/layout/IconVerticalSolidList"/>
    <dgm:cxn modelId="{6F5E05E2-E461-4425-8C9E-C3DCFF6E9E4C}" type="presOf" srcId="{29C9B44E-F152-4EFC-AB43-D4F398EA5A65}" destId="{1192C59E-0D88-4C31-9F1E-726195BDB75B}" srcOrd="0" destOrd="0" presId="urn:microsoft.com/office/officeart/2018/2/layout/IconVerticalSolidList"/>
    <dgm:cxn modelId="{D26CCBC8-8689-4F6B-A3A1-BB5366F5310E}" type="presParOf" srcId="{1192C59E-0D88-4C31-9F1E-726195BDB75B}" destId="{0C3B7F43-B560-4D24-8133-B17391225BB0}" srcOrd="0" destOrd="0" presId="urn:microsoft.com/office/officeart/2018/2/layout/IconVerticalSolidList"/>
    <dgm:cxn modelId="{078B98F0-A179-4F8D-9DCB-C9F581B6DAB0}" type="presParOf" srcId="{0C3B7F43-B560-4D24-8133-B17391225BB0}" destId="{2077922E-C4A3-4369-AB6E-B4DD22F37FB5}" srcOrd="0" destOrd="0" presId="urn:microsoft.com/office/officeart/2018/2/layout/IconVerticalSolidList"/>
    <dgm:cxn modelId="{0CEF9F0B-18BC-444B-9B64-A5E759D4B2D0}" type="presParOf" srcId="{0C3B7F43-B560-4D24-8133-B17391225BB0}" destId="{9D873EDB-034E-4A99-991D-7F41C2D246CC}" srcOrd="1" destOrd="0" presId="urn:microsoft.com/office/officeart/2018/2/layout/IconVerticalSolidList"/>
    <dgm:cxn modelId="{67130C65-E47E-477F-B647-2752AF400146}" type="presParOf" srcId="{0C3B7F43-B560-4D24-8133-B17391225BB0}" destId="{12D6E1D3-4708-4B6C-9450-2F8F6F68C4F0}" srcOrd="2" destOrd="0" presId="urn:microsoft.com/office/officeart/2018/2/layout/IconVerticalSolidList"/>
    <dgm:cxn modelId="{46B6A7A5-1BB7-4AC5-A488-3F66BB0F3ED2}" type="presParOf" srcId="{0C3B7F43-B560-4D24-8133-B17391225BB0}" destId="{9EC6FDCB-3634-4779-B893-547430D1F36E}" srcOrd="3" destOrd="0" presId="urn:microsoft.com/office/officeart/2018/2/layout/IconVerticalSolidList"/>
    <dgm:cxn modelId="{65BE9F80-D38F-4E86-97EF-EC272F7754A1}" type="presParOf" srcId="{1192C59E-0D88-4C31-9F1E-726195BDB75B}" destId="{99415387-F0EB-4855-93E2-8D934B9D5C34}" srcOrd="1" destOrd="0" presId="urn:microsoft.com/office/officeart/2018/2/layout/IconVerticalSolidList"/>
    <dgm:cxn modelId="{C8246619-6CB0-4656-A078-D1E4ACB65A84}" type="presParOf" srcId="{1192C59E-0D88-4C31-9F1E-726195BDB75B}" destId="{610164DA-4A21-49CF-90A8-565FE0D9B1DA}" srcOrd="2" destOrd="0" presId="urn:microsoft.com/office/officeart/2018/2/layout/IconVerticalSolidList"/>
    <dgm:cxn modelId="{22A2317F-E0F4-4FEB-9E49-36459E490F2C}" type="presParOf" srcId="{610164DA-4A21-49CF-90A8-565FE0D9B1DA}" destId="{21AA7210-F3B5-40AA-ACF7-0BDB12B522B0}" srcOrd="0" destOrd="0" presId="urn:microsoft.com/office/officeart/2018/2/layout/IconVerticalSolidList"/>
    <dgm:cxn modelId="{FCC90661-DEFE-457E-A1BC-EAB403DD0C73}" type="presParOf" srcId="{610164DA-4A21-49CF-90A8-565FE0D9B1DA}" destId="{321D58D8-DC69-467B-8CE2-FD612094A00B}" srcOrd="1" destOrd="0" presId="urn:microsoft.com/office/officeart/2018/2/layout/IconVerticalSolidList"/>
    <dgm:cxn modelId="{10E3DD51-0D6C-48FB-9446-57B64A290BD1}" type="presParOf" srcId="{610164DA-4A21-49CF-90A8-565FE0D9B1DA}" destId="{DEAF0276-B4AD-4BB4-A6FA-B5B75054602E}" srcOrd="2" destOrd="0" presId="urn:microsoft.com/office/officeart/2018/2/layout/IconVerticalSolidList"/>
    <dgm:cxn modelId="{0B060C5B-C43F-4CBE-A44B-F2154AE182FF}" type="presParOf" srcId="{610164DA-4A21-49CF-90A8-565FE0D9B1DA}" destId="{415FF027-E438-4836-8D3D-D914E0518C7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7922E-C4A3-4369-AB6E-B4DD22F37FB5}">
      <dsp:nvSpPr>
        <dsp:cNvPr id="0" name=""/>
        <dsp:cNvSpPr/>
      </dsp:nvSpPr>
      <dsp:spPr>
        <a:xfrm>
          <a:off x="0" y="0"/>
          <a:ext cx="10371904" cy="11313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873EDB-034E-4A99-991D-7F41C2D246CC}">
      <dsp:nvSpPr>
        <dsp:cNvPr id="0" name=""/>
        <dsp:cNvSpPr/>
      </dsp:nvSpPr>
      <dsp:spPr>
        <a:xfrm>
          <a:off x="342223" y="254818"/>
          <a:ext cx="622225" cy="6222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C6FDCB-3634-4779-B893-547430D1F36E}">
      <dsp:nvSpPr>
        <dsp:cNvPr id="0" name=""/>
        <dsp:cNvSpPr/>
      </dsp:nvSpPr>
      <dsp:spPr>
        <a:xfrm>
          <a:off x="1306672" y="0"/>
          <a:ext cx="9065231" cy="1131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31" tIns="119731" rIns="119731" bIns="119731" numCol="1" spcCol="1270" anchor="ctr" anchorCtr="0">
          <a:noAutofit/>
        </a:bodyPr>
        <a:lstStyle/>
        <a:p>
          <a:pPr marL="0" lvl="0" indent="0" algn="l" defTabSz="889000">
            <a:lnSpc>
              <a:spcPct val="90000"/>
            </a:lnSpc>
            <a:spcBef>
              <a:spcPct val="0"/>
            </a:spcBef>
            <a:spcAft>
              <a:spcPct val="35000"/>
            </a:spcAft>
            <a:buNone/>
          </a:pPr>
          <a:r>
            <a:rPr lang="en-GB" sz="2000" kern="1200" dirty="0"/>
            <a:t>7 of the 8 ILD students (87.5%) responded favourably (strongly agree or agree) to the AOD as a tool to help foster deep learning, with only one response carrying a disagree return (12.5%). </a:t>
          </a:r>
          <a:endParaRPr lang="en-US" sz="2000" kern="1200" dirty="0"/>
        </a:p>
      </dsp:txBody>
      <dsp:txXfrm>
        <a:off x="1306672" y="0"/>
        <a:ext cx="9065231" cy="1131318"/>
      </dsp:txXfrm>
    </dsp:sp>
    <dsp:sp modelId="{21AA7210-F3B5-40AA-ACF7-0BDB12B522B0}">
      <dsp:nvSpPr>
        <dsp:cNvPr id="0" name=""/>
        <dsp:cNvSpPr/>
      </dsp:nvSpPr>
      <dsp:spPr>
        <a:xfrm>
          <a:off x="0" y="1414419"/>
          <a:ext cx="10371904" cy="122665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1D58D8-DC69-467B-8CE2-FD612094A00B}">
      <dsp:nvSpPr>
        <dsp:cNvPr id="0" name=""/>
        <dsp:cNvSpPr/>
      </dsp:nvSpPr>
      <dsp:spPr>
        <a:xfrm>
          <a:off x="342223" y="1716634"/>
          <a:ext cx="622225" cy="6222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5FF027-E438-4836-8D3D-D914E0518C74}">
      <dsp:nvSpPr>
        <dsp:cNvPr id="0" name=""/>
        <dsp:cNvSpPr/>
      </dsp:nvSpPr>
      <dsp:spPr>
        <a:xfrm>
          <a:off x="1328928" y="1433046"/>
          <a:ext cx="8874770" cy="1131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31" tIns="119731" rIns="119731" bIns="119731" numCol="1" spcCol="1270" anchor="ctr" anchorCtr="0">
          <a:noAutofit/>
        </a:bodyPr>
        <a:lstStyle/>
        <a:p>
          <a:pPr marL="0" lvl="0" indent="0" algn="l" defTabSz="844550">
            <a:lnSpc>
              <a:spcPct val="90000"/>
            </a:lnSpc>
            <a:spcBef>
              <a:spcPct val="0"/>
            </a:spcBef>
            <a:spcAft>
              <a:spcPct val="35000"/>
            </a:spcAft>
            <a:buNone/>
          </a:pPr>
          <a:r>
            <a:rPr lang="en-GB" sz="1900" kern="1200" dirty="0"/>
            <a:t>100% agreed the AOD helped them become more critical of problems and issues discussed citing improvement in e.g., </a:t>
          </a:r>
          <a:r>
            <a:rPr lang="en-GB" sz="1900" i="1" kern="1200" dirty="0"/>
            <a:t>problem-solving</a:t>
          </a:r>
          <a:r>
            <a:rPr lang="en-GB" sz="1900" kern="1200" dirty="0"/>
            <a:t>, </a:t>
          </a:r>
          <a:r>
            <a:rPr lang="en-GB" sz="1900" i="1" kern="1200" dirty="0"/>
            <a:t>logical thinking</a:t>
          </a:r>
          <a:r>
            <a:rPr lang="en-GB" sz="1900" kern="1200" dirty="0"/>
            <a:t>, </a:t>
          </a:r>
          <a:r>
            <a:rPr lang="en-GB" sz="1900" i="1" kern="1200" dirty="0"/>
            <a:t>reflection</a:t>
          </a:r>
          <a:r>
            <a:rPr lang="en-GB" sz="1900" kern="1200" dirty="0"/>
            <a:t>, </a:t>
          </a:r>
          <a:r>
            <a:rPr lang="en-GB" sz="1900" i="1" kern="1200" dirty="0"/>
            <a:t>ability to organize and analyse information from different perspectives.</a:t>
          </a:r>
          <a:endParaRPr lang="en-US" sz="1900" kern="1200" dirty="0"/>
        </a:p>
      </dsp:txBody>
      <dsp:txXfrm>
        <a:off x="1328928" y="1433046"/>
        <a:ext cx="8874770" cy="1131318"/>
      </dsp:txXfrm>
    </dsp:sp>
    <dsp:sp modelId="{44148568-CA01-4493-BCF4-D0789047CD07}">
      <dsp:nvSpPr>
        <dsp:cNvPr id="0" name=""/>
        <dsp:cNvSpPr/>
      </dsp:nvSpPr>
      <dsp:spPr>
        <a:xfrm>
          <a:off x="0" y="2923903"/>
          <a:ext cx="10371904" cy="11313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7E688F-0C70-4F00-BFE0-8431FC92975B}">
      <dsp:nvSpPr>
        <dsp:cNvPr id="0" name=""/>
        <dsp:cNvSpPr/>
      </dsp:nvSpPr>
      <dsp:spPr>
        <a:xfrm>
          <a:off x="342223" y="3178450"/>
          <a:ext cx="622225" cy="62222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F07090-FC05-4240-AF98-DCFA17C07EA1}">
      <dsp:nvSpPr>
        <dsp:cNvPr id="0" name=""/>
        <dsp:cNvSpPr/>
      </dsp:nvSpPr>
      <dsp:spPr>
        <a:xfrm>
          <a:off x="1306672" y="2923903"/>
          <a:ext cx="9065231" cy="1131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31" tIns="119731" rIns="119731" bIns="119731" numCol="1" spcCol="1270" anchor="ctr" anchorCtr="0">
          <a:noAutofit/>
        </a:bodyPr>
        <a:lstStyle/>
        <a:p>
          <a:pPr marL="0" lvl="0" indent="0" algn="l" defTabSz="844550">
            <a:lnSpc>
              <a:spcPct val="90000"/>
            </a:lnSpc>
            <a:spcBef>
              <a:spcPct val="0"/>
            </a:spcBef>
            <a:spcAft>
              <a:spcPct val="35000"/>
            </a:spcAft>
            <a:buNone/>
          </a:pPr>
          <a:r>
            <a:rPr lang="en-GB" sz="1900" kern="1200" dirty="0">
              <a:effectLst/>
              <a:latin typeface="Arial" panose="020B0604020202020204" pitchFamily="34" charset="0"/>
              <a:ea typeface="Calibri" panose="020F0502020204030204" pitchFamily="34" charset="0"/>
            </a:rPr>
            <a:t>87.5% were (still) in favour of having marks assigned for </a:t>
          </a:r>
          <a:r>
            <a:rPr lang="en-GB" sz="1900" kern="1200" dirty="0">
              <a:latin typeface="Arial" panose="020B0604020202020204" pitchFamily="34" charset="0"/>
              <a:ea typeface="Calibri" panose="020F0502020204030204" pitchFamily="34" charset="0"/>
            </a:rPr>
            <a:t>the AOD </a:t>
          </a:r>
          <a:r>
            <a:rPr lang="en-GB" sz="1900" kern="1200" dirty="0">
              <a:effectLst/>
              <a:latin typeface="Arial" panose="020B0604020202020204" pitchFamily="34" charset="0"/>
              <a:ea typeface="Calibri" panose="020F0502020204030204" pitchFamily="34" charset="0"/>
            </a:rPr>
            <a:t>citing ‘motivating’ factors as their rationale</a:t>
          </a:r>
          <a:r>
            <a:rPr lang="en-GB" sz="1900" kern="1200" dirty="0"/>
            <a:t>, with only one response carrying a disagree return (12.5%). </a:t>
          </a:r>
          <a:endParaRPr lang="en-US" sz="1900" kern="1200" dirty="0"/>
        </a:p>
      </dsp:txBody>
      <dsp:txXfrm>
        <a:off x="1306672" y="2923903"/>
        <a:ext cx="9065231" cy="1131318"/>
      </dsp:txXfrm>
    </dsp:sp>
    <dsp:sp modelId="{2A38EC4C-CB82-422C-9F27-399AEAD4E9E6}">
      <dsp:nvSpPr>
        <dsp:cNvPr id="0" name=""/>
        <dsp:cNvSpPr/>
      </dsp:nvSpPr>
      <dsp:spPr>
        <a:xfrm>
          <a:off x="0" y="4338052"/>
          <a:ext cx="10371904" cy="11313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A37A3D-914D-4756-B265-DC2E127F31D8}">
      <dsp:nvSpPr>
        <dsp:cNvPr id="0" name=""/>
        <dsp:cNvSpPr/>
      </dsp:nvSpPr>
      <dsp:spPr>
        <a:xfrm>
          <a:off x="342223" y="4592598"/>
          <a:ext cx="622225" cy="622225"/>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671166-3780-4968-8B1B-F2E25A9F49F3}">
      <dsp:nvSpPr>
        <dsp:cNvPr id="0" name=""/>
        <dsp:cNvSpPr/>
      </dsp:nvSpPr>
      <dsp:spPr>
        <a:xfrm>
          <a:off x="1306672" y="4338052"/>
          <a:ext cx="9065231" cy="1131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31" tIns="119731" rIns="119731" bIns="119731" numCol="1" spcCol="1270" anchor="ctr" anchorCtr="0">
          <a:noAutofit/>
        </a:bodyPr>
        <a:lstStyle/>
        <a:p>
          <a:pPr marL="0" lvl="0" indent="0" algn="l" defTabSz="844550">
            <a:lnSpc>
              <a:spcPct val="90000"/>
            </a:lnSpc>
            <a:spcBef>
              <a:spcPct val="0"/>
            </a:spcBef>
            <a:spcAft>
              <a:spcPct val="35000"/>
            </a:spcAft>
            <a:buNone/>
          </a:pPr>
          <a:r>
            <a:rPr lang="en-GB" sz="1900" kern="1200"/>
            <a:t>Aside from perceived improved </a:t>
          </a:r>
          <a:r>
            <a:rPr lang="en-GB" sz="1900" i="0" kern="1200"/>
            <a:t>confidence in class-based discussion (62.5%) and</a:t>
          </a:r>
          <a:r>
            <a:rPr lang="en-GB" sz="1900" i="1" kern="1200"/>
            <a:t> </a:t>
          </a:r>
          <a:r>
            <a:rPr lang="en-GB" sz="1900" i="0" kern="1200"/>
            <a:t>writing ability (87%), </a:t>
          </a:r>
          <a:r>
            <a:rPr lang="en-GB" sz="1900" kern="1200"/>
            <a:t>students cited </a:t>
          </a:r>
          <a:r>
            <a:rPr lang="en-GB" sz="1900" i="1" kern="1200"/>
            <a:t>cooperation</a:t>
          </a:r>
          <a:r>
            <a:rPr lang="en-GB" sz="1900" kern="1200"/>
            <a:t>, </a:t>
          </a:r>
          <a:r>
            <a:rPr lang="en-GB" sz="1900" i="1" kern="1200"/>
            <a:t>negotiation, brainstorming</a:t>
          </a:r>
          <a:r>
            <a:rPr lang="en-GB" sz="1900" kern="1200"/>
            <a:t>, and</a:t>
          </a:r>
          <a:r>
            <a:rPr lang="en-GB" sz="1900" i="1" kern="1200"/>
            <a:t> teamwork </a:t>
          </a:r>
          <a:r>
            <a:rPr lang="en-GB" sz="1900" kern="1200"/>
            <a:t>as key transferable skills. </a:t>
          </a:r>
        </a:p>
      </dsp:txBody>
      <dsp:txXfrm>
        <a:off x="1306672" y="4338052"/>
        <a:ext cx="9065231" cy="11313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7922E-C4A3-4369-AB6E-B4DD22F37FB5}">
      <dsp:nvSpPr>
        <dsp:cNvPr id="0" name=""/>
        <dsp:cNvSpPr/>
      </dsp:nvSpPr>
      <dsp:spPr>
        <a:xfrm>
          <a:off x="0" y="4600"/>
          <a:ext cx="9753600" cy="176622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873EDB-034E-4A99-991D-7F41C2D246CC}">
      <dsp:nvSpPr>
        <dsp:cNvPr id="0" name=""/>
        <dsp:cNvSpPr/>
      </dsp:nvSpPr>
      <dsp:spPr>
        <a:xfrm>
          <a:off x="534283" y="402761"/>
          <a:ext cx="972373" cy="9714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C6FDCB-3634-4779-B893-547430D1F36E}">
      <dsp:nvSpPr>
        <dsp:cNvPr id="0" name=""/>
        <dsp:cNvSpPr/>
      </dsp:nvSpPr>
      <dsp:spPr>
        <a:xfrm>
          <a:off x="2040940" y="0"/>
          <a:ext cx="7577971" cy="1767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108" tIns="187108" rIns="187108" bIns="187108" numCol="1" spcCol="1270" anchor="ctr" anchorCtr="0">
          <a:noAutofit/>
        </a:bodyPr>
        <a:lstStyle/>
        <a:p>
          <a:pPr marL="0" lvl="0" indent="0" algn="l" defTabSz="889000">
            <a:lnSpc>
              <a:spcPct val="90000"/>
            </a:lnSpc>
            <a:spcBef>
              <a:spcPct val="0"/>
            </a:spcBef>
            <a:spcAft>
              <a:spcPct val="35000"/>
            </a:spcAft>
            <a:buNone/>
          </a:pPr>
          <a:r>
            <a:rPr lang="en-GB" sz="2000" kern="1200" dirty="0"/>
            <a:t>100% noted that they were happy to offer, and receive, constructive criticism and feedback, whilst readily taking opportunities within the forum threads to ‘refute the </a:t>
          </a:r>
          <a:r>
            <a:rPr lang="en-GB" sz="2000" kern="1200" dirty="0" err="1"/>
            <a:t>bias’</a:t>
          </a:r>
          <a:r>
            <a:rPr lang="en-GB" sz="2000" kern="1200" dirty="0"/>
            <a:t> and ‘present a dichotomy’ (Bernstein &amp; Issac, 2018).</a:t>
          </a:r>
          <a:endParaRPr lang="en-US" sz="2000" kern="1200" dirty="0"/>
        </a:p>
      </dsp:txBody>
      <dsp:txXfrm>
        <a:off x="2040940" y="0"/>
        <a:ext cx="7577971" cy="1767952"/>
      </dsp:txXfrm>
    </dsp:sp>
    <dsp:sp modelId="{21AA7210-F3B5-40AA-ACF7-0BDB12B522B0}">
      <dsp:nvSpPr>
        <dsp:cNvPr id="0" name=""/>
        <dsp:cNvSpPr/>
      </dsp:nvSpPr>
      <dsp:spPr>
        <a:xfrm>
          <a:off x="0" y="2177416"/>
          <a:ext cx="9753600" cy="176622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1D58D8-DC69-467B-8CE2-FD612094A00B}">
      <dsp:nvSpPr>
        <dsp:cNvPr id="0" name=""/>
        <dsp:cNvSpPr/>
      </dsp:nvSpPr>
      <dsp:spPr>
        <a:xfrm>
          <a:off x="534283" y="2574817"/>
          <a:ext cx="972373" cy="9714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5FF027-E438-4836-8D3D-D914E0518C74}">
      <dsp:nvSpPr>
        <dsp:cNvPr id="0" name=""/>
        <dsp:cNvSpPr/>
      </dsp:nvSpPr>
      <dsp:spPr>
        <a:xfrm>
          <a:off x="2059544" y="2132032"/>
          <a:ext cx="7418758" cy="1767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108" tIns="187108" rIns="187108" bIns="187108" numCol="1" spcCol="1270" anchor="ctr" anchorCtr="0">
          <a:noAutofit/>
        </a:bodyPr>
        <a:lstStyle/>
        <a:p>
          <a:pPr marL="0" lvl="0" indent="0" algn="l" defTabSz="889000">
            <a:lnSpc>
              <a:spcPct val="90000"/>
            </a:lnSpc>
            <a:spcBef>
              <a:spcPct val="0"/>
            </a:spcBef>
            <a:spcAft>
              <a:spcPct val="35000"/>
            </a:spcAft>
            <a:buNone/>
          </a:pPr>
          <a:r>
            <a:rPr lang="en-GB" sz="2000" kern="1200" dirty="0"/>
            <a:t>100% noted they had learned additional concepts and/or main ideas through the process of reading other members’ posts, with one student highlighting the importance of being </a:t>
          </a:r>
          <a:r>
            <a:rPr lang="en-GB" sz="2000" i="1" kern="1200" dirty="0"/>
            <a:t>patient – to understand others’ opinions</a:t>
          </a:r>
          <a:r>
            <a:rPr lang="en-GB" sz="2000" kern="1200" dirty="0"/>
            <a:t>, and another highlighting the importance of </a:t>
          </a:r>
          <a:r>
            <a:rPr lang="en-GB" sz="2000" i="1" kern="1200" dirty="0"/>
            <a:t>respecting others’ views</a:t>
          </a:r>
          <a:r>
            <a:rPr lang="en-GB" sz="2000" kern="1200" dirty="0"/>
            <a:t>. </a:t>
          </a:r>
          <a:endParaRPr lang="en-US" sz="2000" kern="1200" dirty="0"/>
        </a:p>
      </dsp:txBody>
      <dsp:txXfrm>
        <a:off x="2059544" y="2132032"/>
        <a:ext cx="7418758" cy="1767952"/>
      </dsp:txXfrm>
    </dsp:sp>
    <dsp:sp modelId="{BDDF8DFE-9600-45AE-99AE-5DCD61E9914D}">
      <dsp:nvSpPr>
        <dsp:cNvPr id="0" name=""/>
        <dsp:cNvSpPr/>
      </dsp:nvSpPr>
      <dsp:spPr>
        <a:xfrm>
          <a:off x="0" y="4349472"/>
          <a:ext cx="9753600" cy="176622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89135A-E098-4E4F-93C3-F8F0AD3E0B0B}">
      <dsp:nvSpPr>
        <dsp:cNvPr id="0" name=""/>
        <dsp:cNvSpPr/>
      </dsp:nvSpPr>
      <dsp:spPr>
        <a:xfrm>
          <a:off x="534805" y="4746873"/>
          <a:ext cx="972373" cy="971424"/>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92B01E-4434-4FFC-A537-EA61F8544D5A}">
      <dsp:nvSpPr>
        <dsp:cNvPr id="0" name=""/>
        <dsp:cNvSpPr/>
      </dsp:nvSpPr>
      <dsp:spPr>
        <a:xfrm>
          <a:off x="2041985" y="4354832"/>
          <a:ext cx="7577971" cy="1767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108" tIns="187108" rIns="187108" bIns="187108" numCol="1" spcCol="1270" anchor="ctr" anchorCtr="0">
          <a:noAutofit/>
        </a:bodyPr>
        <a:lstStyle/>
        <a:p>
          <a:pPr marL="0" lvl="0" indent="0" algn="l" defTabSz="889000">
            <a:lnSpc>
              <a:spcPct val="90000"/>
            </a:lnSpc>
            <a:spcBef>
              <a:spcPct val="0"/>
            </a:spcBef>
            <a:spcAft>
              <a:spcPct val="35000"/>
            </a:spcAft>
            <a:buNone/>
          </a:pPr>
          <a:r>
            <a:rPr lang="en-GB" sz="2000" kern="1200" dirty="0"/>
            <a:t>100% commented they had a deeper understanding of the topics as a result of formulating their own responses online, with one student noting that</a:t>
          </a:r>
          <a:r>
            <a:rPr lang="en-GB" sz="2000" i="1" kern="1200" dirty="0"/>
            <a:t> expressing </a:t>
          </a:r>
          <a:r>
            <a:rPr lang="en-GB" sz="2000" kern="1200" dirty="0"/>
            <a:t>(myself)</a:t>
          </a:r>
          <a:r>
            <a:rPr lang="en-GB" sz="2000" i="1" kern="1200" dirty="0"/>
            <a:t> through writing before the face-to-face class makes me more comfortable and more confident in class which also improves motivation and participation in the discussions.</a:t>
          </a:r>
          <a:endParaRPr lang="en-US" sz="2000" kern="1200" dirty="0"/>
        </a:p>
      </dsp:txBody>
      <dsp:txXfrm>
        <a:off x="2041985" y="4354832"/>
        <a:ext cx="7577971" cy="17679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7922E-C4A3-4369-AB6E-B4DD22F37FB5}">
      <dsp:nvSpPr>
        <dsp:cNvPr id="0" name=""/>
        <dsp:cNvSpPr/>
      </dsp:nvSpPr>
      <dsp:spPr>
        <a:xfrm>
          <a:off x="-233650" y="9641"/>
          <a:ext cx="9924506" cy="253933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873EDB-034E-4A99-991D-7F41C2D246CC}">
      <dsp:nvSpPr>
        <dsp:cNvPr id="0" name=""/>
        <dsp:cNvSpPr/>
      </dsp:nvSpPr>
      <dsp:spPr>
        <a:xfrm>
          <a:off x="264658" y="582084"/>
          <a:ext cx="1399365" cy="13966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C6FDCB-3634-4779-B893-547430D1F36E}">
      <dsp:nvSpPr>
        <dsp:cNvPr id="0" name=""/>
        <dsp:cNvSpPr/>
      </dsp:nvSpPr>
      <dsp:spPr>
        <a:xfrm>
          <a:off x="1624275" y="7"/>
          <a:ext cx="7975919" cy="2541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009" tIns="269009" rIns="269009" bIns="269009" numCol="1" spcCol="1270" anchor="ctr" anchorCtr="0">
          <a:noAutofit/>
        </a:bodyPr>
        <a:lstStyle/>
        <a:p>
          <a:pPr marL="0" lvl="0" indent="0" algn="l" defTabSz="889000">
            <a:lnSpc>
              <a:spcPct val="100000"/>
            </a:lnSpc>
            <a:spcBef>
              <a:spcPct val="0"/>
            </a:spcBef>
            <a:spcAft>
              <a:spcPct val="35000"/>
            </a:spcAft>
            <a:buNone/>
          </a:pPr>
          <a:r>
            <a:rPr lang="en-GB" sz="2000" kern="1200" dirty="0"/>
            <a:t>73% of the posts referred to how useful the forum had been e.g., </a:t>
          </a:r>
          <a:r>
            <a:rPr lang="en-GB" sz="2000" i="1" kern="1200" dirty="0"/>
            <a:t>beneficial</a:t>
          </a:r>
          <a:r>
            <a:rPr lang="en-GB" sz="2000" kern="1200" dirty="0"/>
            <a:t>, a </a:t>
          </a:r>
          <a:r>
            <a:rPr lang="en-GB" sz="2000" i="1" kern="1200" dirty="0"/>
            <a:t>good platform to build confidence</a:t>
          </a:r>
          <a:r>
            <a:rPr lang="en-GB" sz="2000" kern="1200" dirty="0"/>
            <a:t>, </a:t>
          </a:r>
          <a:r>
            <a:rPr lang="en-GB" sz="2000" i="1" kern="1200" dirty="0"/>
            <a:t>plays an important role in the preparation of reading, brainstorming, note-taking, writing</a:t>
          </a:r>
          <a:r>
            <a:rPr lang="en-GB" sz="2000" kern="1200" dirty="0"/>
            <a:t>, </a:t>
          </a:r>
          <a:r>
            <a:rPr lang="en-GB" sz="2000" i="1" kern="1200" dirty="0"/>
            <a:t>serves as a bridge between reading and understanding knowledge,</a:t>
          </a:r>
          <a:r>
            <a:rPr lang="en-GB" sz="2000" kern="1200" dirty="0"/>
            <a:t> </a:t>
          </a:r>
          <a:r>
            <a:rPr lang="en-GB" sz="2000" i="1" kern="1200" dirty="0"/>
            <a:t>gives opportunities to practice English</a:t>
          </a:r>
          <a:r>
            <a:rPr lang="en-GB" sz="2000" kern="1200" dirty="0"/>
            <a:t>, </a:t>
          </a:r>
          <a:r>
            <a:rPr lang="en-GB" sz="2000" i="1" kern="1200" dirty="0"/>
            <a:t>helps me prepare for my face-to-face classes</a:t>
          </a:r>
          <a:r>
            <a:rPr lang="en-GB" sz="2000" kern="1200" dirty="0"/>
            <a:t>, </a:t>
          </a:r>
          <a:r>
            <a:rPr lang="en-GB" sz="2000" i="1" kern="1200" dirty="0"/>
            <a:t>helps me</a:t>
          </a:r>
          <a:r>
            <a:rPr lang="en-GB" sz="2000" kern="1200" dirty="0"/>
            <a:t> </a:t>
          </a:r>
          <a:r>
            <a:rPr lang="en-GB" sz="2000" i="1" kern="1200" dirty="0"/>
            <a:t>leave my comfort zone</a:t>
          </a:r>
          <a:r>
            <a:rPr lang="en-GB" sz="2000" kern="1200" dirty="0"/>
            <a:t>, </a:t>
          </a:r>
          <a:r>
            <a:rPr lang="en-GB" sz="2000" i="1" kern="1200" dirty="0"/>
            <a:t>gives us time and room to think …</a:t>
          </a:r>
          <a:r>
            <a:rPr lang="en-GB" sz="2000" kern="1200" dirty="0"/>
            <a:t>(allowing) </a:t>
          </a:r>
          <a:r>
            <a:rPr lang="en-GB" sz="2000" i="1" kern="1200" dirty="0"/>
            <a:t>a high-quality answer</a:t>
          </a:r>
          <a:r>
            <a:rPr lang="en-GB" sz="2000" kern="1200" dirty="0"/>
            <a:t>, </a:t>
          </a:r>
          <a:r>
            <a:rPr lang="en-GB" sz="2000" i="1" kern="1200" dirty="0"/>
            <a:t>helps us think deeply .. instead of </a:t>
          </a:r>
          <a:r>
            <a:rPr lang="en-GB" sz="2000" kern="1200" dirty="0"/>
            <a:t>(using)</a:t>
          </a:r>
          <a:r>
            <a:rPr lang="en-GB" sz="2000" i="1" kern="1200" dirty="0"/>
            <a:t> surface usages.</a:t>
          </a:r>
          <a:endParaRPr lang="en-US" sz="2000" kern="1200" dirty="0"/>
        </a:p>
      </dsp:txBody>
      <dsp:txXfrm>
        <a:off x="1624275" y="7"/>
        <a:ext cx="7975919" cy="2541816"/>
      </dsp:txXfrm>
    </dsp:sp>
    <dsp:sp modelId="{21AA7210-F3B5-40AA-ACF7-0BDB12B522B0}">
      <dsp:nvSpPr>
        <dsp:cNvPr id="0" name=""/>
        <dsp:cNvSpPr/>
      </dsp:nvSpPr>
      <dsp:spPr>
        <a:xfrm>
          <a:off x="-233650" y="2951267"/>
          <a:ext cx="9924506" cy="253933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1D58D8-DC69-467B-8CE2-FD612094A00B}">
      <dsp:nvSpPr>
        <dsp:cNvPr id="0" name=""/>
        <dsp:cNvSpPr/>
      </dsp:nvSpPr>
      <dsp:spPr>
        <a:xfrm>
          <a:off x="247250" y="3522617"/>
          <a:ext cx="1399365" cy="13966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5FF027-E438-4836-8D3D-D914E0518C74}">
      <dsp:nvSpPr>
        <dsp:cNvPr id="0" name=""/>
        <dsp:cNvSpPr/>
      </dsp:nvSpPr>
      <dsp:spPr>
        <a:xfrm>
          <a:off x="1565350" y="2937897"/>
          <a:ext cx="7964336" cy="2541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009" tIns="269009" rIns="269009" bIns="269009" numCol="1" spcCol="1270" anchor="ctr" anchorCtr="0">
          <a:noAutofit/>
        </a:bodyPr>
        <a:lstStyle/>
        <a:p>
          <a:pPr marL="0" lvl="0" indent="0" algn="l" defTabSz="889000">
            <a:lnSpc>
              <a:spcPct val="100000"/>
            </a:lnSpc>
            <a:spcBef>
              <a:spcPct val="0"/>
            </a:spcBef>
            <a:spcAft>
              <a:spcPct val="35000"/>
            </a:spcAft>
            <a:buNone/>
          </a:pPr>
          <a:r>
            <a:rPr lang="en-GB" sz="2000" kern="1200" dirty="0"/>
            <a:t>50% of the posts referred to additional concepts/ideas learned through reading other posts particularly those that were </a:t>
          </a:r>
          <a:r>
            <a:rPr lang="en-GB" sz="2000" i="1" kern="1200" dirty="0"/>
            <a:t>well-written. </a:t>
          </a:r>
          <a:r>
            <a:rPr lang="en-GB" sz="2000" i="0" kern="1200" dirty="0"/>
            <a:t>O</a:t>
          </a:r>
          <a:r>
            <a:rPr lang="en-GB" sz="2000" kern="1200" dirty="0"/>
            <a:t>ther comments included being </a:t>
          </a:r>
          <a:r>
            <a:rPr lang="en-GB" sz="2000" i="1" kern="1200" dirty="0"/>
            <a:t>inspired</a:t>
          </a:r>
          <a:r>
            <a:rPr lang="en-GB" sz="2000" kern="1200" dirty="0"/>
            <a:t>,</a:t>
          </a:r>
          <a:r>
            <a:rPr lang="en-GB" sz="2000" i="1" kern="1200" dirty="0"/>
            <a:t> learning new concepts and ideas</a:t>
          </a:r>
          <a:r>
            <a:rPr lang="en-GB" sz="2000" kern="1200" dirty="0"/>
            <a:t> that might otherwise have been </a:t>
          </a:r>
          <a:r>
            <a:rPr lang="en-GB" sz="2000" i="1" kern="1200" dirty="0"/>
            <a:t>overlooked</a:t>
          </a:r>
          <a:r>
            <a:rPr lang="en-GB" sz="2000" kern="1200" dirty="0"/>
            <a:t>, encountering</a:t>
          </a:r>
          <a:r>
            <a:rPr lang="en-GB" sz="2000" i="1" kern="1200" dirty="0"/>
            <a:t> differing opinions, encouraging me to think </a:t>
          </a:r>
          <a:r>
            <a:rPr lang="en-GB" sz="2000" kern="1200" dirty="0"/>
            <a:t>(more) </a:t>
          </a:r>
          <a:r>
            <a:rPr lang="en-GB" sz="2000" i="1" kern="1200" dirty="0"/>
            <a:t>deeply</a:t>
          </a:r>
          <a:r>
            <a:rPr lang="en-GB" sz="2000" kern="1200" dirty="0"/>
            <a:t> …</a:t>
          </a:r>
          <a:r>
            <a:rPr lang="en-GB" sz="2000" i="1" kern="1200" dirty="0"/>
            <a:t>helping to eliminate my prejudice,</a:t>
          </a:r>
          <a:r>
            <a:rPr lang="en-GB" sz="2000" kern="1200" dirty="0"/>
            <a:t> </a:t>
          </a:r>
          <a:r>
            <a:rPr lang="en-GB" sz="2000" i="1" kern="1200" dirty="0"/>
            <a:t>reflecting appropriately, organising thoughts, writing concisely and to the point</a:t>
          </a:r>
          <a:r>
            <a:rPr lang="en-GB" sz="2000" kern="1200" dirty="0"/>
            <a:t> as (we) had to</a:t>
          </a:r>
          <a:r>
            <a:rPr lang="en-GB" sz="2000" i="1" kern="1200" dirty="0"/>
            <a:t> keep within the word count. </a:t>
          </a:r>
          <a:endParaRPr lang="en-US" sz="2000" kern="1200" dirty="0"/>
        </a:p>
      </dsp:txBody>
      <dsp:txXfrm>
        <a:off x="1565350" y="2937897"/>
        <a:ext cx="7964336" cy="254181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0" cy="502676"/>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sz="quarter" idx="1"/>
          </p:nvPr>
        </p:nvSpPr>
        <p:spPr>
          <a:xfrm>
            <a:off x="3901698" y="0"/>
            <a:ext cx="2984870" cy="502676"/>
          </a:xfrm>
          <a:prstGeom prst="rect">
            <a:avLst/>
          </a:prstGeom>
        </p:spPr>
        <p:txBody>
          <a:bodyPr vert="horz" lIns="96616" tIns="48308" rIns="96616" bIns="48308" rtlCol="0"/>
          <a:lstStyle>
            <a:lvl1pPr algn="r">
              <a:defRPr sz="1300"/>
            </a:lvl1pPr>
          </a:lstStyle>
          <a:p>
            <a:fld id="{A740EBAF-D955-C443-AB02-2BCBC7797572}" type="datetimeFigureOut">
              <a:rPr lang="en-US" smtClean="0"/>
              <a:t>11/29/2021</a:t>
            </a:fld>
            <a:endParaRPr lang="en-US"/>
          </a:p>
        </p:txBody>
      </p:sp>
      <p:sp>
        <p:nvSpPr>
          <p:cNvPr id="4" name="Footer Placeholder 3"/>
          <p:cNvSpPr>
            <a:spLocks noGrp="1"/>
          </p:cNvSpPr>
          <p:nvPr>
            <p:ph type="ftr" sz="quarter" idx="2"/>
          </p:nvPr>
        </p:nvSpPr>
        <p:spPr>
          <a:xfrm>
            <a:off x="0" y="9516039"/>
            <a:ext cx="2984870" cy="502674"/>
          </a:xfrm>
          <a:prstGeom prst="rect">
            <a:avLst/>
          </a:prstGeom>
        </p:spPr>
        <p:txBody>
          <a:bodyPr vert="horz" lIns="96616" tIns="48308" rIns="96616" bIns="48308" rtlCol="0" anchor="b"/>
          <a:lstStyle>
            <a:lvl1pPr algn="l">
              <a:defRPr sz="1300"/>
            </a:lvl1pPr>
          </a:lstStyle>
          <a:p>
            <a:endParaRPr lang="en-US"/>
          </a:p>
        </p:txBody>
      </p:sp>
      <p:sp>
        <p:nvSpPr>
          <p:cNvPr id="5" name="Slide Number Placeholder 4"/>
          <p:cNvSpPr>
            <a:spLocks noGrp="1"/>
          </p:cNvSpPr>
          <p:nvPr>
            <p:ph type="sldNum" sz="quarter" idx="3"/>
          </p:nvPr>
        </p:nvSpPr>
        <p:spPr>
          <a:xfrm>
            <a:off x="3901698" y="9516039"/>
            <a:ext cx="2984870" cy="502674"/>
          </a:xfrm>
          <a:prstGeom prst="rect">
            <a:avLst/>
          </a:prstGeom>
        </p:spPr>
        <p:txBody>
          <a:bodyPr vert="horz" lIns="96616" tIns="48308" rIns="96616" bIns="48308" rtlCol="0" anchor="b"/>
          <a:lstStyle>
            <a:lvl1pPr algn="r">
              <a:defRPr sz="1300"/>
            </a:lvl1pPr>
          </a:lstStyle>
          <a:p>
            <a:fld id="{E9E1DC8B-0A09-DC4E-ABCE-FAAA12F0302B}" type="slidenum">
              <a:rPr lang="en-US" smtClean="0"/>
              <a:t>‹#›</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0" cy="502676"/>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3901698" y="0"/>
            <a:ext cx="2984870" cy="502676"/>
          </a:xfrm>
          <a:prstGeom prst="rect">
            <a:avLst/>
          </a:prstGeom>
        </p:spPr>
        <p:txBody>
          <a:bodyPr vert="horz" lIns="96616" tIns="48308" rIns="96616" bIns="48308" rtlCol="0"/>
          <a:lstStyle>
            <a:lvl1pPr algn="r">
              <a:defRPr sz="1300"/>
            </a:lvl1pPr>
          </a:lstStyle>
          <a:p>
            <a:fld id="{247A641A-FC50-3840-A830-42D90553FE8C}" type="datetimeFigureOut">
              <a:rPr lang="en-US" smtClean="0"/>
              <a:t>11/29/2021</a:t>
            </a:fld>
            <a:endParaRPr lang="en-US"/>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6039"/>
            <a:ext cx="2984870" cy="502674"/>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6039"/>
            <a:ext cx="2984870" cy="502674"/>
          </a:xfrm>
          <a:prstGeom prst="rect">
            <a:avLst/>
          </a:prstGeom>
        </p:spPr>
        <p:txBody>
          <a:bodyPr vert="horz" lIns="96616" tIns="48308" rIns="96616" bIns="48308" rtlCol="0" anchor="b"/>
          <a:lstStyle>
            <a:lvl1pPr algn="r">
              <a:defRPr sz="1300"/>
            </a:lvl1pPr>
          </a:lstStyle>
          <a:p>
            <a:fld id="{8C896355-3DDC-9949-861F-AD0908BFCC23}" type="slidenum">
              <a:rPr lang="en-US" smtClean="0"/>
              <a:t>‹#›</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896355-3DDC-9949-861F-AD0908BFCC23}" type="slidenum">
              <a:rPr lang="en-US" smtClean="0"/>
              <a:t>1</a:t>
            </a:fld>
            <a:endParaRPr lang="en-US"/>
          </a:p>
        </p:txBody>
      </p:sp>
    </p:spTree>
    <p:extLst>
      <p:ext uri="{BB962C8B-B14F-4D97-AF65-F5344CB8AC3E}">
        <p14:creationId xmlns:p14="http://schemas.microsoft.com/office/powerpoint/2010/main" val="3569775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Arial" panose="020B0604020202020204" pitchFamily="34" charset="0"/>
              <a:buNone/>
              <a:tabLst>
                <a:tab pos="457200" algn="l"/>
              </a:tabLst>
            </a:pPr>
            <a:endParaRPr lang="en-GB" dirty="0"/>
          </a:p>
        </p:txBody>
      </p:sp>
      <p:sp>
        <p:nvSpPr>
          <p:cNvPr id="4" name="Slide Number Placeholder 3"/>
          <p:cNvSpPr>
            <a:spLocks noGrp="1"/>
          </p:cNvSpPr>
          <p:nvPr>
            <p:ph type="sldNum" sz="quarter" idx="5"/>
          </p:nvPr>
        </p:nvSpPr>
        <p:spPr/>
        <p:txBody>
          <a:bodyPr/>
          <a:lstStyle/>
          <a:p>
            <a:fld id="{8C896355-3DDC-9949-861F-AD0908BFCC23}" type="slidenum">
              <a:rPr lang="en-US" smtClean="0"/>
              <a:t>10</a:t>
            </a:fld>
            <a:endParaRPr lang="en-US"/>
          </a:p>
        </p:txBody>
      </p:sp>
    </p:spTree>
    <p:extLst>
      <p:ext uri="{BB962C8B-B14F-4D97-AF65-F5344CB8AC3E}">
        <p14:creationId xmlns:p14="http://schemas.microsoft.com/office/powerpoint/2010/main" val="250104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896355-3DDC-9949-861F-AD0908BFCC23}" type="slidenum">
              <a:rPr lang="en-US" smtClean="0"/>
              <a:t>11</a:t>
            </a:fld>
            <a:endParaRPr lang="en-US"/>
          </a:p>
        </p:txBody>
      </p:sp>
    </p:spTree>
    <p:extLst>
      <p:ext uri="{BB962C8B-B14F-4D97-AF65-F5344CB8AC3E}">
        <p14:creationId xmlns:p14="http://schemas.microsoft.com/office/powerpoint/2010/main" val="393809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1057"/>
              </a:spcAft>
            </a:pPr>
            <a:endParaRPr lang="en-GB" sz="1900" dirty="0">
              <a:solidFill>
                <a:srgbClr val="000000"/>
              </a:solidFill>
              <a:ea typeface="Calibri" panose="020F0502020204030204" pitchFamily="34" charset="0"/>
            </a:endParaRPr>
          </a:p>
        </p:txBody>
      </p:sp>
      <p:sp>
        <p:nvSpPr>
          <p:cNvPr id="4" name="Slide Number Placeholder 3"/>
          <p:cNvSpPr>
            <a:spLocks noGrp="1"/>
          </p:cNvSpPr>
          <p:nvPr>
            <p:ph type="sldNum" sz="quarter" idx="5"/>
          </p:nvPr>
        </p:nvSpPr>
        <p:spPr/>
        <p:txBody>
          <a:bodyPr/>
          <a:lstStyle/>
          <a:p>
            <a:fld id="{8C896355-3DDC-9949-861F-AD0908BFCC23}" type="slidenum">
              <a:rPr lang="en-US" smtClean="0"/>
              <a:t>12</a:t>
            </a:fld>
            <a:endParaRPr lang="en-US"/>
          </a:p>
        </p:txBody>
      </p:sp>
    </p:spTree>
    <p:extLst>
      <p:ext uri="{BB962C8B-B14F-4D97-AF65-F5344CB8AC3E}">
        <p14:creationId xmlns:p14="http://schemas.microsoft.com/office/powerpoint/2010/main" val="893268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C896355-3DDC-9949-861F-AD0908BFCC23}" type="slidenum">
              <a:rPr lang="en-US" smtClean="0"/>
              <a:t>13</a:t>
            </a:fld>
            <a:endParaRPr lang="en-US"/>
          </a:p>
        </p:txBody>
      </p:sp>
    </p:spTree>
    <p:extLst>
      <p:ext uri="{BB962C8B-B14F-4D97-AF65-F5344CB8AC3E}">
        <p14:creationId xmlns:p14="http://schemas.microsoft.com/office/powerpoint/2010/main" val="2457447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C896355-3DDC-9949-861F-AD0908BFCC23}" type="slidenum">
              <a:rPr lang="en-US" smtClean="0"/>
              <a:t>14</a:t>
            </a:fld>
            <a:endParaRPr lang="en-US"/>
          </a:p>
        </p:txBody>
      </p:sp>
    </p:spTree>
    <p:extLst>
      <p:ext uri="{BB962C8B-B14F-4D97-AF65-F5344CB8AC3E}">
        <p14:creationId xmlns:p14="http://schemas.microsoft.com/office/powerpoint/2010/main" val="3213649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C896355-3DDC-9949-861F-AD0908BFCC23}" type="slidenum">
              <a:rPr lang="en-US" smtClean="0"/>
              <a:t>15</a:t>
            </a:fld>
            <a:endParaRPr lang="en-US"/>
          </a:p>
        </p:txBody>
      </p:sp>
    </p:spTree>
    <p:extLst>
      <p:ext uri="{BB962C8B-B14F-4D97-AF65-F5344CB8AC3E}">
        <p14:creationId xmlns:p14="http://schemas.microsoft.com/office/powerpoint/2010/main" val="3261885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C896355-3DDC-9949-861F-AD0908BFCC23}" type="slidenum">
              <a:rPr lang="en-US" smtClean="0"/>
              <a:t>16</a:t>
            </a:fld>
            <a:endParaRPr lang="en-US"/>
          </a:p>
        </p:txBody>
      </p:sp>
    </p:spTree>
    <p:extLst>
      <p:ext uri="{BB962C8B-B14F-4D97-AF65-F5344CB8AC3E}">
        <p14:creationId xmlns:p14="http://schemas.microsoft.com/office/powerpoint/2010/main" val="624292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C896355-3DDC-9949-861F-AD0908BFCC23}" type="slidenum">
              <a:rPr lang="en-US" smtClean="0"/>
              <a:t>17</a:t>
            </a:fld>
            <a:endParaRPr lang="en-US"/>
          </a:p>
        </p:txBody>
      </p:sp>
    </p:spTree>
    <p:extLst>
      <p:ext uri="{BB962C8B-B14F-4D97-AF65-F5344CB8AC3E}">
        <p14:creationId xmlns:p14="http://schemas.microsoft.com/office/powerpoint/2010/main" val="826305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C896355-3DDC-9949-861F-AD0908BFCC23}" type="slidenum">
              <a:rPr lang="en-US" smtClean="0"/>
              <a:t>18</a:t>
            </a:fld>
            <a:endParaRPr lang="en-US"/>
          </a:p>
        </p:txBody>
      </p:sp>
    </p:spTree>
    <p:extLst>
      <p:ext uri="{BB962C8B-B14F-4D97-AF65-F5344CB8AC3E}">
        <p14:creationId xmlns:p14="http://schemas.microsoft.com/office/powerpoint/2010/main" val="733919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896355-3DDC-9949-861F-AD0908BFCC23}" type="slidenum">
              <a:rPr lang="en-US" smtClean="0"/>
              <a:t>19</a:t>
            </a:fld>
            <a:endParaRPr lang="en-US"/>
          </a:p>
        </p:txBody>
      </p:sp>
    </p:spTree>
    <p:extLst>
      <p:ext uri="{BB962C8B-B14F-4D97-AF65-F5344CB8AC3E}">
        <p14:creationId xmlns:p14="http://schemas.microsoft.com/office/powerpoint/2010/main" val="1439551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C896355-3DDC-9949-861F-AD0908BFCC23}" type="slidenum">
              <a:rPr lang="en-US" smtClean="0"/>
              <a:t>2</a:t>
            </a:fld>
            <a:endParaRPr lang="en-US"/>
          </a:p>
        </p:txBody>
      </p:sp>
    </p:spTree>
    <p:extLst>
      <p:ext uri="{BB962C8B-B14F-4D97-AF65-F5344CB8AC3E}">
        <p14:creationId xmlns:p14="http://schemas.microsoft.com/office/powerpoint/2010/main" val="1691682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896355-3DDC-9949-861F-AD0908BFCC23}" type="slidenum">
              <a:rPr lang="en-US" smtClean="0"/>
              <a:t>20</a:t>
            </a:fld>
            <a:endParaRPr lang="en-US"/>
          </a:p>
        </p:txBody>
      </p:sp>
    </p:spTree>
    <p:extLst>
      <p:ext uri="{BB962C8B-B14F-4D97-AF65-F5344CB8AC3E}">
        <p14:creationId xmlns:p14="http://schemas.microsoft.com/office/powerpoint/2010/main" val="3201869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1000"/>
              </a:spcAft>
            </a:pPr>
            <a:endParaRPr lang="en-GB" sz="1200" dirty="0">
              <a:effectLst/>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C896355-3DDC-9949-861F-AD0908BFCC23}" type="slidenum">
              <a:rPr lang="en-US" smtClean="0"/>
              <a:t>21</a:t>
            </a:fld>
            <a:endParaRPr lang="en-US"/>
          </a:p>
        </p:txBody>
      </p:sp>
    </p:spTree>
    <p:extLst>
      <p:ext uri="{BB962C8B-B14F-4D97-AF65-F5344CB8AC3E}">
        <p14:creationId xmlns:p14="http://schemas.microsoft.com/office/powerpoint/2010/main" val="2153912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100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C896355-3DDC-9949-861F-AD0908BFCC23}" type="slidenum">
              <a:rPr lang="en-US" smtClean="0"/>
              <a:t>22</a:t>
            </a:fld>
            <a:endParaRPr lang="en-US"/>
          </a:p>
        </p:txBody>
      </p:sp>
    </p:spTree>
    <p:extLst>
      <p:ext uri="{BB962C8B-B14F-4D97-AF65-F5344CB8AC3E}">
        <p14:creationId xmlns:p14="http://schemas.microsoft.com/office/powerpoint/2010/main" val="176099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896355-3DDC-9949-861F-AD0908BFCC23}" type="slidenum">
              <a:rPr lang="en-US" smtClean="0"/>
              <a:t>23</a:t>
            </a:fld>
            <a:endParaRPr lang="en-US"/>
          </a:p>
        </p:txBody>
      </p:sp>
    </p:spTree>
    <p:extLst>
      <p:ext uri="{BB962C8B-B14F-4D97-AF65-F5344CB8AC3E}">
        <p14:creationId xmlns:p14="http://schemas.microsoft.com/office/powerpoint/2010/main" val="3303537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fld id="{8C896355-3DDC-9949-861F-AD0908BFCC23}" type="slidenum">
              <a:rPr lang="en-US" smtClean="0"/>
              <a:t>3</a:t>
            </a:fld>
            <a:endParaRPr lang="en-US"/>
          </a:p>
        </p:txBody>
      </p:sp>
    </p:spTree>
    <p:extLst>
      <p:ext uri="{BB962C8B-B14F-4D97-AF65-F5344CB8AC3E}">
        <p14:creationId xmlns:p14="http://schemas.microsoft.com/office/powerpoint/2010/main" val="2031814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spcAft>
                <a:spcPts val="1057"/>
              </a:spcAft>
              <a:buFont typeface="Arial" panose="020B0604020202020204" pitchFamily="34" charset="0"/>
              <a:buNone/>
            </a:pPr>
            <a:endParaRPr lang="en-GB" sz="1200" dirty="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C896355-3DDC-9949-861F-AD0908BFCC23}" type="slidenum">
              <a:rPr lang="en-US" smtClean="0"/>
              <a:t>4</a:t>
            </a:fld>
            <a:endParaRPr lang="en-US"/>
          </a:p>
        </p:txBody>
      </p:sp>
    </p:spTree>
    <p:extLst>
      <p:ext uri="{BB962C8B-B14F-4D97-AF65-F5344CB8AC3E}">
        <p14:creationId xmlns:p14="http://schemas.microsoft.com/office/powerpoint/2010/main" val="3231313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896355-3DDC-9949-861F-AD0908BFCC23}" type="slidenum">
              <a:rPr lang="en-US" smtClean="0"/>
              <a:t>5</a:t>
            </a:fld>
            <a:endParaRPr lang="en-US"/>
          </a:p>
        </p:txBody>
      </p:sp>
    </p:spTree>
    <p:extLst>
      <p:ext uri="{BB962C8B-B14F-4D97-AF65-F5344CB8AC3E}">
        <p14:creationId xmlns:p14="http://schemas.microsoft.com/office/powerpoint/2010/main" val="1011548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C896355-3DDC-9949-861F-AD0908BFCC23}" type="slidenum">
              <a:rPr lang="en-US" smtClean="0"/>
              <a:t>6</a:t>
            </a:fld>
            <a:endParaRPr lang="en-US"/>
          </a:p>
        </p:txBody>
      </p:sp>
    </p:spTree>
    <p:extLst>
      <p:ext uri="{BB962C8B-B14F-4D97-AF65-F5344CB8AC3E}">
        <p14:creationId xmlns:p14="http://schemas.microsoft.com/office/powerpoint/2010/main" val="2033432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896355-3DDC-9949-861F-AD0908BFCC23}" type="slidenum">
              <a:rPr lang="en-US" smtClean="0"/>
              <a:t>7</a:t>
            </a:fld>
            <a:endParaRPr lang="en-US"/>
          </a:p>
        </p:txBody>
      </p:sp>
    </p:spTree>
    <p:extLst>
      <p:ext uri="{BB962C8B-B14F-4D97-AF65-F5344CB8AC3E}">
        <p14:creationId xmlns:p14="http://schemas.microsoft.com/office/powerpoint/2010/main" val="3472895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C896355-3DDC-9949-861F-AD0908BFCC23}" type="slidenum">
              <a:rPr lang="en-US" smtClean="0"/>
              <a:t>8</a:t>
            </a:fld>
            <a:endParaRPr lang="en-US"/>
          </a:p>
        </p:txBody>
      </p:sp>
    </p:spTree>
    <p:extLst>
      <p:ext uri="{BB962C8B-B14F-4D97-AF65-F5344CB8AC3E}">
        <p14:creationId xmlns:p14="http://schemas.microsoft.com/office/powerpoint/2010/main" val="2057184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C896355-3DDC-9949-861F-AD0908BFCC23}" type="slidenum">
              <a:rPr lang="en-US" smtClean="0"/>
              <a:t>9</a:t>
            </a:fld>
            <a:endParaRPr lang="en-US"/>
          </a:p>
        </p:txBody>
      </p:sp>
    </p:spTree>
    <p:extLst>
      <p:ext uri="{BB962C8B-B14F-4D97-AF65-F5344CB8AC3E}">
        <p14:creationId xmlns:p14="http://schemas.microsoft.com/office/powerpoint/2010/main" val="576329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7" name="Picture Placeholder 4"/>
          <p:cNvSpPr>
            <a:spLocks noGrp="1"/>
          </p:cNvSpPr>
          <p:nvPr>
            <p:ph type="pic" sz="quarter" idx="13" hasCustomPrompt="1"/>
          </p:nvPr>
        </p:nvSpPr>
        <p:spPr>
          <a:xfrm>
            <a:off x="7843520" y="1"/>
            <a:ext cx="434848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664930"/>
            <a:ext cx="5570220" cy="1387389"/>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5D294FF8-6963-C348-83CE-28D3491B5C0B}"/>
              </a:ext>
            </a:extLst>
          </p:cNvPr>
          <p:cNvSpPr>
            <a:spLocks noGrp="1"/>
          </p:cNvSpPr>
          <p:nvPr>
            <p:ph idx="1"/>
          </p:nvPr>
        </p:nvSpPr>
        <p:spPr>
          <a:xfrm>
            <a:off x="1866900" y="2157025"/>
            <a:ext cx="5570220" cy="405073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4">
            <a:extLst>
              <a:ext uri="{FF2B5EF4-FFF2-40B4-BE49-F238E27FC236}">
                <a16:creationId xmlns:a16="http://schemas.microsoft.com/office/drawing/2014/main" id="{A5082EFB-1114-FE47-B838-2915F2B9B91D}"/>
              </a:ext>
            </a:extLst>
          </p:cNvPr>
          <p:cNvSpPr>
            <a:spLocks noGrp="1"/>
          </p:cNvSpPr>
          <p:nvPr>
            <p:ph type="pic" sz="quarter" idx="14" hasCustomPrompt="1"/>
          </p:nvPr>
        </p:nvSpPr>
        <p:spPr>
          <a:xfrm>
            <a:off x="7843520" y="3444241"/>
            <a:ext cx="4348481" cy="341375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410928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8593373" y="1"/>
            <a:ext cx="3598627" cy="228997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2" hasCustomPrompt="1"/>
          </p:nvPr>
        </p:nvSpPr>
        <p:spPr>
          <a:xfrm>
            <a:off x="8593373" y="2289977"/>
            <a:ext cx="3598627" cy="228997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3" hasCustomPrompt="1"/>
          </p:nvPr>
        </p:nvSpPr>
        <p:spPr>
          <a:xfrm>
            <a:off x="8593373" y="4573989"/>
            <a:ext cx="3598627" cy="228401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9" name="Title 4">
            <a:extLst>
              <a:ext uri="{FF2B5EF4-FFF2-40B4-BE49-F238E27FC236}">
                <a16:creationId xmlns:a16="http://schemas.microsoft.com/office/drawing/2014/main" id="{65D61D25-2C22-8E45-A9B3-AAB911B769EF}"/>
              </a:ext>
            </a:extLst>
          </p:cNvPr>
          <p:cNvSpPr>
            <a:spLocks noGrp="1"/>
          </p:cNvSpPr>
          <p:nvPr>
            <p:ph type="title" hasCustomPrompt="1"/>
          </p:nvPr>
        </p:nvSpPr>
        <p:spPr>
          <a:xfrm>
            <a:off x="1866900" y="664930"/>
            <a:ext cx="6129020" cy="1459697"/>
          </a:xfrm>
        </p:spPr>
        <p:txBody>
          <a:bodyPr/>
          <a:lstStyle>
            <a:lvl1pPr>
              <a:defRPr sz="3600" spc="0"/>
            </a:lvl1pPr>
          </a:lstStyle>
          <a:p>
            <a:r>
              <a:rPr lang="en-US" dirty="0"/>
              <a:t>CLICK TO EDIT MASTER TITLE STYLE</a:t>
            </a:r>
          </a:p>
        </p:txBody>
      </p:sp>
      <p:sp>
        <p:nvSpPr>
          <p:cNvPr id="10" name="Content Placeholder 2">
            <a:extLst>
              <a:ext uri="{FF2B5EF4-FFF2-40B4-BE49-F238E27FC236}">
                <a16:creationId xmlns:a16="http://schemas.microsoft.com/office/drawing/2014/main" id="{4712658E-CB5A-AF48-A644-353403DB00D4}"/>
              </a:ext>
            </a:extLst>
          </p:cNvPr>
          <p:cNvSpPr>
            <a:spLocks noGrp="1"/>
          </p:cNvSpPr>
          <p:nvPr>
            <p:ph idx="1"/>
          </p:nvPr>
        </p:nvSpPr>
        <p:spPr>
          <a:xfrm>
            <a:off x="1866900" y="2157025"/>
            <a:ext cx="6129020" cy="426185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6645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2" hasCustomPrompt="1"/>
          </p:nvPr>
        </p:nvSpPr>
        <p:spPr>
          <a:xfrm>
            <a:off x="1866901" y="1561736"/>
            <a:ext cx="2385785"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3" name="Picture Placeholder 4"/>
          <p:cNvSpPr>
            <a:spLocks noGrp="1"/>
          </p:cNvSpPr>
          <p:nvPr>
            <p:ph type="pic" sz="quarter" idx="13" hasCustomPrompt="1"/>
          </p:nvPr>
        </p:nvSpPr>
        <p:spPr>
          <a:xfrm>
            <a:off x="4322839" y="1561736"/>
            <a:ext cx="2385785"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4" name="Picture Placeholder 4"/>
          <p:cNvSpPr>
            <a:spLocks noGrp="1"/>
          </p:cNvSpPr>
          <p:nvPr>
            <p:ph type="pic" sz="quarter" idx="14" hasCustomPrompt="1"/>
          </p:nvPr>
        </p:nvSpPr>
        <p:spPr>
          <a:xfrm>
            <a:off x="6778777" y="1561736"/>
            <a:ext cx="4841723"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a:extLst>
              <a:ext uri="{FF2B5EF4-FFF2-40B4-BE49-F238E27FC236}">
                <a16:creationId xmlns:a16="http://schemas.microsoft.com/office/drawing/2014/main" id="{167AA0B1-6033-2F4D-A765-7D17EAA0292C}"/>
              </a:ext>
            </a:extLst>
          </p:cNvPr>
          <p:cNvSpPr>
            <a:spLocks noGrp="1"/>
          </p:cNvSpPr>
          <p:nvPr>
            <p:ph type="title" hasCustomPrompt="1"/>
          </p:nvPr>
        </p:nvSpPr>
        <p:spPr>
          <a:xfrm>
            <a:off x="1866900" y="664931"/>
            <a:ext cx="9753600" cy="726990"/>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F259E27A-E0B3-884A-B625-74AD7AB9771C}"/>
              </a:ext>
            </a:extLst>
          </p:cNvPr>
          <p:cNvSpPr>
            <a:spLocks noGrp="1"/>
          </p:cNvSpPr>
          <p:nvPr>
            <p:ph idx="1"/>
          </p:nvPr>
        </p:nvSpPr>
        <p:spPr>
          <a:xfrm>
            <a:off x="1866900" y="4859381"/>
            <a:ext cx="9753600" cy="17866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671005"/>
            <a:ext cx="9753600" cy="710756"/>
          </a:xfrm>
        </p:spPr>
        <p:txBody>
          <a:bodyPr/>
          <a:lstStyle>
            <a:lvl1pPr>
              <a:defRPr sz="3600"/>
            </a:lvl1pPr>
          </a:lstStyle>
          <a:p>
            <a:r>
              <a:rPr lang="en-US" dirty="0"/>
              <a:t>CLICK TO EDIT MASTER TITLE STYLE</a:t>
            </a:r>
          </a:p>
        </p:txBody>
      </p:sp>
      <p:sp>
        <p:nvSpPr>
          <p:cNvPr id="6" name="Picture Placeholder 4"/>
          <p:cNvSpPr>
            <a:spLocks noGrp="1"/>
          </p:cNvSpPr>
          <p:nvPr>
            <p:ph type="pic" sz="quarter" idx="11" hasCustomPrompt="1"/>
          </p:nvPr>
        </p:nvSpPr>
        <p:spPr>
          <a:xfrm>
            <a:off x="1866900" y="1607819"/>
            <a:ext cx="9753600" cy="481105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662482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6624320" y="0"/>
            <a:ext cx="556768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1866900" y="990269"/>
            <a:ext cx="6414052" cy="2438731"/>
          </a:xfrm>
        </p:spPr>
        <p:txBody>
          <a:bodyPr/>
          <a:lstStyle>
            <a:lvl1pPr>
              <a:defRPr sz="5400"/>
            </a:lvl1pPr>
          </a:lstStyle>
          <a:p>
            <a:r>
              <a:rPr lang="en-US" dirty="0"/>
              <a:t>CLICK TO EDIT MASTER TITLE STYLE</a:t>
            </a:r>
          </a:p>
        </p:txBody>
      </p:sp>
      <p:sp>
        <p:nvSpPr>
          <p:cNvPr id="7" name="Content Placeholder 2">
            <a:extLst>
              <a:ext uri="{FF2B5EF4-FFF2-40B4-BE49-F238E27FC236}">
                <a16:creationId xmlns:a16="http://schemas.microsoft.com/office/drawing/2014/main" id="{9B443B03-7CB5-694C-A06A-B8D051D07491}"/>
              </a:ext>
            </a:extLst>
          </p:cNvPr>
          <p:cNvSpPr>
            <a:spLocks noGrp="1"/>
          </p:cNvSpPr>
          <p:nvPr>
            <p:ph idx="1"/>
          </p:nvPr>
        </p:nvSpPr>
        <p:spPr>
          <a:xfrm>
            <a:off x="1866900" y="3667761"/>
            <a:ext cx="4229100" cy="29782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1207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6624320" y="0"/>
            <a:ext cx="556768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a:extLst>
              <a:ext uri="{FF2B5EF4-FFF2-40B4-BE49-F238E27FC236}">
                <a16:creationId xmlns:a16="http://schemas.microsoft.com/office/drawing/2014/main" id="{B7763118-0811-A045-907D-A37A39B473C7}"/>
              </a:ext>
            </a:extLst>
          </p:cNvPr>
          <p:cNvSpPr>
            <a:spLocks noGrp="1"/>
          </p:cNvSpPr>
          <p:nvPr>
            <p:ph type="title" hasCustomPrompt="1"/>
          </p:nvPr>
        </p:nvSpPr>
        <p:spPr>
          <a:xfrm>
            <a:off x="1535249" y="664745"/>
            <a:ext cx="4560751" cy="1621619"/>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E2C4E96E-0DBC-9741-978E-351DF7CF4BEA}"/>
              </a:ext>
            </a:extLst>
          </p:cNvPr>
          <p:cNvSpPr>
            <a:spLocks noGrp="1"/>
          </p:cNvSpPr>
          <p:nvPr>
            <p:ph idx="1"/>
          </p:nvPr>
        </p:nvSpPr>
        <p:spPr>
          <a:xfrm>
            <a:off x="1535249" y="2526750"/>
            <a:ext cx="4560751" cy="3670850"/>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235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0"/>
            <a:ext cx="556768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206448" y="990269"/>
            <a:ext cx="6414052" cy="2438731"/>
          </a:xfrm>
        </p:spPr>
        <p:txBody>
          <a:bodyPr/>
          <a:lstStyle>
            <a:lvl1pPr algn="r">
              <a:defRPr sz="5400"/>
            </a:lvl1pPr>
          </a:lstStyle>
          <a:p>
            <a:r>
              <a:rPr lang="en-US" dirty="0"/>
              <a:t>CLICK TO EDIT MASTER TITLE STYLE</a:t>
            </a:r>
          </a:p>
        </p:txBody>
      </p:sp>
      <p:sp>
        <p:nvSpPr>
          <p:cNvPr id="7" name="Content Placeholder 2">
            <a:extLst>
              <a:ext uri="{FF2B5EF4-FFF2-40B4-BE49-F238E27FC236}">
                <a16:creationId xmlns:a16="http://schemas.microsoft.com/office/drawing/2014/main" id="{9B443B03-7CB5-694C-A06A-B8D051D07491}"/>
              </a:ext>
            </a:extLst>
          </p:cNvPr>
          <p:cNvSpPr>
            <a:spLocks noGrp="1"/>
          </p:cNvSpPr>
          <p:nvPr>
            <p:ph idx="1"/>
          </p:nvPr>
        </p:nvSpPr>
        <p:spPr>
          <a:xfrm>
            <a:off x="7112000" y="3667761"/>
            <a:ext cx="4508500" cy="29782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3050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0"/>
            <a:ext cx="51054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6531429" y="664745"/>
            <a:ext cx="5089071" cy="1621619"/>
          </a:xfrm>
        </p:spPr>
        <p:txBody>
          <a:bodyPr/>
          <a:lstStyle>
            <a:lvl1pPr>
              <a:defRPr sz="3600" spc="0"/>
            </a:lvl1pPr>
          </a:lstStyle>
          <a:p>
            <a:r>
              <a:rPr lang="en-US" dirty="0"/>
              <a:t>CLICK TO EDIT MASTER TITLE STYLE</a:t>
            </a:r>
          </a:p>
        </p:txBody>
      </p:sp>
      <p:sp>
        <p:nvSpPr>
          <p:cNvPr id="7" name="Content Placeholder 2">
            <a:extLst>
              <a:ext uri="{FF2B5EF4-FFF2-40B4-BE49-F238E27FC236}">
                <a16:creationId xmlns:a16="http://schemas.microsoft.com/office/drawing/2014/main" id="{0353C0E3-CA06-FF4E-9268-38C763A245CD}"/>
              </a:ext>
            </a:extLst>
          </p:cNvPr>
          <p:cNvSpPr>
            <a:spLocks noGrp="1"/>
          </p:cNvSpPr>
          <p:nvPr>
            <p:ph idx="1"/>
          </p:nvPr>
        </p:nvSpPr>
        <p:spPr>
          <a:xfrm>
            <a:off x="6531429" y="2526750"/>
            <a:ext cx="5089071" cy="36708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3987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0"/>
            <a:ext cx="1120140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p:cNvSpPr>
            <a:spLocks noGrp="1"/>
          </p:cNvSpPr>
          <p:nvPr>
            <p:ph type="title" hasCustomPrompt="1"/>
          </p:nvPr>
        </p:nvSpPr>
        <p:spPr>
          <a:xfrm>
            <a:off x="1866900" y="3715470"/>
            <a:ext cx="4229100" cy="1621619"/>
          </a:xfrm>
        </p:spPr>
        <p:txBody>
          <a:bodyPr/>
          <a:lstStyle>
            <a:lvl1pPr>
              <a:defRPr sz="3600"/>
            </a:lvl1pPr>
          </a:lstStyle>
          <a:p>
            <a:r>
              <a:rPr lang="en-US" dirty="0"/>
              <a:t>CLICK TO EDIT MASTER TITLE STYLE</a:t>
            </a:r>
          </a:p>
        </p:txBody>
      </p:sp>
      <p:sp>
        <p:nvSpPr>
          <p:cNvPr id="6" name="Content Placeholder 2">
            <a:extLst>
              <a:ext uri="{FF2B5EF4-FFF2-40B4-BE49-F238E27FC236}">
                <a16:creationId xmlns:a16="http://schemas.microsoft.com/office/drawing/2014/main" id="{E8A2D389-5092-B541-B85C-948DD9C9B7AA}"/>
              </a:ext>
            </a:extLst>
          </p:cNvPr>
          <p:cNvSpPr>
            <a:spLocks noGrp="1"/>
          </p:cNvSpPr>
          <p:nvPr>
            <p:ph idx="1"/>
          </p:nvPr>
        </p:nvSpPr>
        <p:spPr>
          <a:xfrm>
            <a:off x="6380480" y="3715470"/>
            <a:ext cx="5240020" cy="293057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1806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1866900" y="3429000"/>
            <a:ext cx="1032510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p:cNvSpPr>
            <a:spLocks noGrp="1"/>
          </p:cNvSpPr>
          <p:nvPr>
            <p:ph type="title" hasCustomPrompt="1"/>
          </p:nvPr>
        </p:nvSpPr>
        <p:spPr>
          <a:xfrm>
            <a:off x="1866900" y="691324"/>
            <a:ext cx="4229100" cy="1621619"/>
          </a:xfrm>
        </p:spPr>
        <p:txBody>
          <a:bodyPr/>
          <a:lstStyle>
            <a:lvl1pPr>
              <a:defRPr sz="3600"/>
            </a:lvl1pPr>
          </a:lstStyle>
          <a:p>
            <a:r>
              <a:rPr lang="en-US" dirty="0"/>
              <a:t>CLICK TO EDIT MASTER TITLE STYLE</a:t>
            </a:r>
          </a:p>
        </p:txBody>
      </p:sp>
      <p:sp>
        <p:nvSpPr>
          <p:cNvPr id="6" name="Content Placeholder 2">
            <a:extLst>
              <a:ext uri="{FF2B5EF4-FFF2-40B4-BE49-F238E27FC236}">
                <a16:creationId xmlns:a16="http://schemas.microsoft.com/office/drawing/2014/main" id="{A64CFFCC-3559-F84D-A042-1BAFB259196A}"/>
              </a:ext>
            </a:extLst>
          </p:cNvPr>
          <p:cNvSpPr>
            <a:spLocks noGrp="1"/>
          </p:cNvSpPr>
          <p:nvPr>
            <p:ph idx="1"/>
          </p:nvPr>
        </p:nvSpPr>
        <p:spPr>
          <a:xfrm>
            <a:off x="6380480" y="691325"/>
            <a:ext cx="5240020" cy="228555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6660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Номер слайда 21"/>
          <p:cNvSpPr txBox="1">
            <a:spLocks/>
          </p:cNvSpPr>
          <p:nvPr userDrawn="1"/>
        </p:nvSpPr>
        <p:spPr>
          <a:xfrm>
            <a:off x="388273" y="65712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pPr/>
              <a:t>‹#›</a:t>
            </a:fld>
            <a:endParaRPr lang="en-US" dirty="0"/>
          </a:p>
        </p:txBody>
      </p:sp>
      <p:sp>
        <p:nvSpPr>
          <p:cNvPr id="6" name="Title 4"/>
          <p:cNvSpPr>
            <a:spLocks noGrp="1"/>
          </p:cNvSpPr>
          <p:nvPr>
            <p:ph type="title" hasCustomPrompt="1"/>
          </p:nvPr>
        </p:nvSpPr>
        <p:spPr>
          <a:xfrm>
            <a:off x="1866899" y="4246128"/>
            <a:ext cx="8046357" cy="2438731"/>
          </a:xfrm>
        </p:spPr>
        <p:txBody>
          <a:bodyPr/>
          <a:lstStyle>
            <a:lvl1pPr>
              <a:defRPr sz="5400"/>
            </a:lvl1pPr>
          </a:lstStyle>
          <a:p>
            <a:r>
              <a:rPr lang="en-US" dirty="0"/>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2" hasCustomPrompt="1"/>
          </p:nvPr>
        </p:nvSpPr>
        <p:spPr>
          <a:xfrm>
            <a:off x="1866900"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a:extLst>
              <a:ext uri="{FF2B5EF4-FFF2-40B4-BE49-F238E27FC236}">
                <a16:creationId xmlns:a16="http://schemas.microsoft.com/office/drawing/2014/main" id="{9F1E9CA4-55FC-8A40-824F-09EDA9DCB9E9}"/>
              </a:ext>
            </a:extLst>
          </p:cNvPr>
          <p:cNvSpPr>
            <a:spLocks noGrp="1"/>
          </p:cNvSpPr>
          <p:nvPr>
            <p:ph type="title" hasCustomPrompt="1"/>
          </p:nvPr>
        </p:nvSpPr>
        <p:spPr>
          <a:xfrm>
            <a:off x="1866900" y="671005"/>
            <a:ext cx="9753600" cy="710756"/>
          </a:xfrm>
        </p:spPr>
        <p:txBody>
          <a:bodyPr/>
          <a:lstStyle>
            <a:lvl1pPr>
              <a:defRPr sz="3600"/>
            </a:lvl1pPr>
          </a:lstStyle>
          <a:p>
            <a:r>
              <a:rPr lang="en-US" dirty="0"/>
              <a:t>CLICK TO EDIT MASTER TITLE STYLE</a:t>
            </a:r>
          </a:p>
        </p:txBody>
      </p:sp>
      <p:sp>
        <p:nvSpPr>
          <p:cNvPr id="11" name="Picture Placeholder 4">
            <a:extLst>
              <a:ext uri="{FF2B5EF4-FFF2-40B4-BE49-F238E27FC236}">
                <a16:creationId xmlns:a16="http://schemas.microsoft.com/office/drawing/2014/main" id="{D910E763-4396-F74C-8903-82D9802B2D74}"/>
              </a:ext>
            </a:extLst>
          </p:cNvPr>
          <p:cNvSpPr>
            <a:spLocks noGrp="1"/>
          </p:cNvSpPr>
          <p:nvPr>
            <p:ph type="pic" sz="quarter" idx="13" hasCustomPrompt="1"/>
          </p:nvPr>
        </p:nvSpPr>
        <p:spPr>
          <a:xfrm>
            <a:off x="3479701"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icture Placeholder 4">
            <a:extLst>
              <a:ext uri="{FF2B5EF4-FFF2-40B4-BE49-F238E27FC236}">
                <a16:creationId xmlns:a16="http://schemas.microsoft.com/office/drawing/2014/main" id="{E94BA5C2-38F4-E14F-AA9C-C3DFC999753E}"/>
              </a:ext>
            </a:extLst>
          </p:cNvPr>
          <p:cNvSpPr>
            <a:spLocks noGrp="1"/>
          </p:cNvSpPr>
          <p:nvPr>
            <p:ph type="pic" sz="quarter" idx="14" hasCustomPrompt="1"/>
          </p:nvPr>
        </p:nvSpPr>
        <p:spPr>
          <a:xfrm>
            <a:off x="5092502"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3" name="Picture Placeholder 4">
            <a:extLst>
              <a:ext uri="{FF2B5EF4-FFF2-40B4-BE49-F238E27FC236}">
                <a16:creationId xmlns:a16="http://schemas.microsoft.com/office/drawing/2014/main" id="{A9FCD912-C26A-6644-A093-938CD0712E60}"/>
              </a:ext>
            </a:extLst>
          </p:cNvPr>
          <p:cNvSpPr>
            <a:spLocks noGrp="1"/>
          </p:cNvSpPr>
          <p:nvPr>
            <p:ph type="pic" sz="quarter" idx="15" hasCustomPrompt="1"/>
          </p:nvPr>
        </p:nvSpPr>
        <p:spPr>
          <a:xfrm>
            <a:off x="6743700"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2" name="Picture Placeholder 4">
            <a:extLst>
              <a:ext uri="{FF2B5EF4-FFF2-40B4-BE49-F238E27FC236}">
                <a16:creationId xmlns:a16="http://schemas.microsoft.com/office/drawing/2014/main" id="{2B2E5B3A-B4B2-BD4F-AB85-BFF95E3A2AD7}"/>
              </a:ext>
            </a:extLst>
          </p:cNvPr>
          <p:cNvSpPr>
            <a:spLocks noGrp="1"/>
          </p:cNvSpPr>
          <p:nvPr>
            <p:ph type="pic" sz="quarter" idx="24" hasCustomPrompt="1"/>
          </p:nvPr>
        </p:nvSpPr>
        <p:spPr>
          <a:xfrm>
            <a:off x="8394898"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3" name="Picture Placeholder 4">
            <a:extLst>
              <a:ext uri="{FF2B5EF4-FFF2-40B4-BE49-F238E27FC236}">
                <a16:creationId xmlns:a16="http://schemas.microsoft.com/office/drawing/2014/main" id="{CC35ADD1-35FD-C44E-BAE2-21F1D63D4DEC}"/>
              </a:ext>
            </a:extLst>
          </p:cNvPr>
          <p:cNvSpPr>
            <a:spLocks noGrp="1"/>
          </p:cNvSpPr>
          <p:nvPr>
            <p:ph type="pic" sz="quarter" idx="25" hasCustomPrompt="1"/>
          </p:nvPr>
        </p:nvSpPr>
        <p:spPr>
          <a:xfrm>
            <a:off x="10046096" y="190862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4" name="Picture Placeholder 4">
            <a:extLst>
              <a:ext uri="{FF2B5EF4-FFF2-40B4-BE49-F238E27FC236}">
                <a16:creationId xmlns:a16="http://schemas.microsoft.com/office/drawing/2014/main" id="{4A064768-5B8B-5740-B764-CCD1215AD7E3}"/>
              </a:ext>
            </a:extLst>
          </p:cNvPr>
          <p:cNvSpPr>
            <a:spLocks noGrp="1"/>
          </p:cNvSpPr>
          <p:nvPr>
            <p:ph type="pic" sz="quarter" idx="26" hasCustomPrompt="1"/>
          </p:nvPr>
        </p:nvSpPr>
        <p:spPr>
          <a:xfrm>
            <a:off x="1866900"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5" name="Picture Placeholder 4">
            <a:extLst>
              <a:ext uri="{FF2B5EF4-FFF2-40B4-BE49-F238E27FC236}">
                <a16:creationId xmlns:a16="http://schemas.microsoft.com/office/drawing/2014/main" id="{A8ACE225-1838-3544-957D-AACCA7BE3A1A}"/>
              </a:ext>
            </a:extLst>
          </p:cNvPr>
          <p:cNvSpPr>
            <a:spLocks noGrp="1"/>
          </p:cNvSpPr>
          <p:nvPr>
            <p:ph type="pic" sz="quarter" idx="27" hasCustomPrompt="1"/>
          </p:nvPr>
        </p:nvSpPr>
        <p:spPr>
          <a:xfrm>
            <a:off x="3479701"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6" name="Picture Placeholder 4">
            <a:extLst>
              <a:ext uri="{FF2B5EF4-FFF2-40B4-BE49-F238E27FC236}">
                <a16:creationId xmlns:a16="http://schemas.microsoft.com/office/drawing/2014/main" id="{FD0641E4-640F-8D4E-8C69-BFEE014364E3}"/>
              </a:ext>
            </a:extLst>
          </p:cNvPr>
          <p:cNvSpPr>
            <a:spLocks noGrp="1"/>
          </p:cNvSpPr>
          <p:nvPr>
            <p:ph type="pic" sz="quarter" idx="28" hasCustomPrompt="1"/>
          </p:nvPr>
        </p:nvSpPr>
        <p:spPr>
          <a:xfrm>
            <a:off x="5092502"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7" name="Picture Placeholder 4">
            <a:extLst>
              <a:ext uri="{FF2B5EF4-FFF2-40B4-BE49-F238E27FC236}">
                <a16:creationId xmlns:a16="http://schemas.microsoft.com/office/drawing/2014/main" id="{0DBFC0DE-039B-2F4E-BFBC-2E3DA0364347}"/>
              </a:ext>
            </a:extLst>
          </p:cNvPr>
          <p:cNvSpPr>
            <a:spLocks noGrp="1"/>
          </p:cNvSpPr>
          <p:nvPr>
            <p:ph type="pic" sz="quarter" idx="29" hasCustomPrompt="1"/>
          </p:nvPr>
        </p:nvSpPr>
        <p:spPr>
          <a:xfrm>
            <a:off x="6743700"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8" name="Picture Placeholder 4">
            <a:extLst>
              <a:ext uri="{FF2B5EF4-FFF2-40B4-BE49-F238E27FC236}">
                <a16:creationId xmlns:a16="http://schemas.microsoft.com/office/drawing/2014/main" id="{25EA1B11-E5B8-9149-BBE6-13ADFB08F8B5}"/>
              </a:ext>
            </a:extLst>
          </p:cNvPr>
          <p:cNvSpPr>
            <a:spLocks noGrp="1"/>
          </p:cNvSpPr>
          <p:nvPr>
            <p:ph type="pic" sz="quarter" idx="30" hasCustomPrompt="1"/>
          </p:nvPr>
        </p:nvSpPr>
        <p:spPr>
          <a:xfrm>
            <a:off x="8394898"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icture Placeholder 4">
            <a:extLst>
              <a:ext uri="{FF2B5EF4-FFF2-40B4-BE49-F238E27FC236}">
                <a16:creationId xmlns:a16="http://schemas.microsoft.com/office/drawing/2014/main" id="{ECDDA7D5-E29D-2F4F-9BBE-E4BC874FC1DF}"/>
              </a:ext>
            </a:extLst>
          </p:cNvPr>
          <p:cNvSpPr>
            <a:spLocks noGrp="1"/>
          </p:cNvSpPr>
          <p:nvPr>
            <p:ph type="pic" sz="quarter" idx="31" hasCustomPrompt="1"/>
          </p:nvPr>
        </p:nvSpPr>
        <p:spPr>
          <a:xfrm>
            <a:off x="10046096" y="296526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0" name="Picture Placeholder 4">
            <a:extLst>
              <a:ext uri="{FF2B5EF4-FFF2-40B4-BE49-F238E27FC236}">
                <a16:creationId xmlns:a16="http://schemas.microsoft.com/office/drawing/2014/main" id="{D39CEE3D-7E7A-494C-B8D1-6A561A1F8C67}"/>
              </a:ext>
            </a:extLst>
          </p:cNvPr>
          <p:cNvSpPr>
            <a:spLocks noGrp="1"/>
          </p:cNvSpPr>
          <p:nvPr>
            <p:ph type="pic" sz="quarter" idx="32" hasCustomPrompt="1"/>
          </p:nvPr>
        </p:nvSpPr>
        <p:spPr>
          <a:xfrm>
            <a:off x="1866900"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1" name="Picture Placeholder 4">
            <a:extLst>
              <a:ext uri="{FF2B5EF4-FFF2-40B4-BE49-F238E27FC236}">
                <a16:creationId xmlns:a16="http://schemas.microsoft.com/office/drawing/2014/main" id="{D2F2FBF1-42C4-084B-9B8F-8A6BB412FDFF}"/>
              </a:ext>
            </a:extLst>
          </p:cNvPr>
          <p:cNvSpPr>
            <a:spLocks noGrp="1"/>
          </p:cNvSpPr>
          <p:nvPr>
            <p:ph type="pic" sz="quarter" idx="33" hasCustomPrompt="1"/>
          </p:nvPr>
        </p:nvSpPr>
        <p:spPr>
          <a:xfrm>
            <a:off x="3479701"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2" name="Picture Placeholder 4">
            <a:extLst>
              <a:ext uri="{FF2B5EF4-FFF2-40B4-BE49-F238E27FC236}">
                <a16:creationId xmlns:a16="http://schemas.microsoft.com/office/drawing/2014/main" id="{99001851-0A29-5945-8461-09C32A1DF560}"/>
              </a:ext>
            </a:extLst>
          </p:cNvPr>
          <p:cNvSpPr>
            <a:spLocks noGrp="1"/>
          </p:cNvSpPr>
          <p:nvPr>
            <p:ph type="pic" sz="quarter" idx="34" hasCustomPrompt="1"/>
          </p:nvPr>
        </p:nvSpPr>
        <p:spPr>
          <a:xfrm>
            <a:off x="5092502"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3" name="Picture Placeholder 4">
            <a:extLst>
              <a:ext uri="{FF2B5EF4-FFF2-40B4-BE49-F238E27FC236}">
                <a16:creationId xmlns:a16="http://schemas.microsoft.com/office/drawing/2014/main" id="{DC1D8B20-1A51-9C4A-ABDD-DD48B5D1C275}"/>
              </a:ext>
            </a:extLst>
          </p:cNvPr>
          <p:cNvSpPr>
            <a:spLocks noGrp="1"/>
          </p:cNvSpPr>
          <p:nvPr>
            <p:ph type="pic" sz="quarter" idx="35" hasCustomPrompt="1"/>
          </p:nvPr>
        </p:nvSpPr>
        <p:spPr>
          <a:xfrm>
            <a:off x="6743700"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4" name="Picture Placeholder 4">
            <a:extLst>
              <a:ext uri="{FF2B5EF4-FFF2-40B4-BE49-F238E27FC236}">
                <a16:creationId xmlns:a16="http://schemas.microsoft.com/office/drawing/2014/main" id="{5AA24CC2-0B66-B34D-A228-6AE40A8DE753}"/>
              </a:ext>
            </a:extLst>
          </p:cNvPr>
          <p:cNvSpPr>
            <a:spLocks noGrp="1"/>
          </p:cNvSpPr>
          <p:nvPr>
            <p:ph type="pic" sz="quarter" idx="36" hasCustomPrompt="1"/>
          </p:nvPr>
        </p:nvSpPr>
        <p:spPr>
          <a:xfrm>
            <a:off x="8394898"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5" name="Picture Placeholder 4">
            <a:extLst>
              <a:ext uri="{FF2B5EF4-FFF2-40B4-BE49-F238E27FC236}">
                <a16:creationId xmlns:a16="http://schemas.microsoft.com/office/drawing/2014/main" id="{5FA8BDB8-5757-C142-AC90-BC8AD95844D0}"/>
              </a:ext>
            </a:extLst>
          </p:cNvPr>
          <p:cNvSpPr>
            <a:spLocks noGrp="1"/>
          </p:cNvSpPr>
          <p:nvPr>
            <p:ph type="pic" sz="quarter" idx="37" hasCustomPrompt="1"/>
          </p:nvPr>
        </p:nvSpPr>
        <p:spPr>
          <a:xfrm>
            <a:off x="10046096" y="402190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6" name="Picture Placeholder 4">
            <a:extLst>
              <a:ext uri="{FF2B5EF4-FFF2-40B4-BE49-F238E27FC236}">
                <a16:creationId xmlns:a16="http://schemas.microsoft.com/office/drawing/2014/main" id="{65AA2FDC-1BAC-F24E-85E0-00EBEC7473C7}"/>
              </a:ext>
            </a:extLst>
          </p:cNvPr>
          <p:cNvSpPr>
            <a:spLocks noGrp="1"/>
          </p:cNvSpPr>
          <p:nvPr>
            <p:ph type="pic" sz="quarter" idx="38" hasCustomPrompt="1"/>
          </p:nvPr>
        </p:nvSpPr>
        <p:spPr>
          <a:xfrm>
            <a:off x="1866900"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7" name="Picture Placeholder 4">
            <a:extLst>
              <a:ext uri="{FF2B5EF4-FFF2-40B4-BE49-F238E27FC236}">
                <a16:creationId xmlns:a16="http://schemas.microsoft.com/office/drawing/2014/main" id="{72982FDD-C863-2C47-A976-BFBF4777637D}"/>
              </a:ext>
            </a:extLst>
          </p:cNvPr>
          <p:cNvSpPr>
            <a:spLocks noGrp="1"/>
          </p:cNvSpPr>
          <p:nvPr>
            <p:ph type="pic" sz="quarter" idx="39" hasCustomPrompt="1"/>
          </p:nvPr>
        </p:nvSpPr>
        <p:spPr>
          <a:xfrm>
            <a:off x="3479701"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8" name="Picture Placeholder 4">
            <a:extLst>
              <a:ext uri="{FF2B5EF4-FFF2-40B4-BE49-F238E27FC236}">
                <a16:creationId xmlns:a16="http://schemas.microsoft.com/office/drawing/2014/main" id="{1D2AA8B1-2C53-7940-A97F-72E577896EC9}"/>
              </a:ext>
            </a:extLst>
          </p:cNvPr>
          <p:cNvSpPr>
            <a:spLocks noGrp="1"/>
          </p:cNvSpPr>
          <p:nvPr>
            <p:ph type="pic" sz="quarter" idx="40" hasCustomPrompt="1"/>
          </p:nvPr>
        </p:nvSpPr>
        <p:spPr>
          <a:xfrm>
            <a:off x="5092502"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9" name="Picture Placeholder 4">
            <a:extLst>
              <a:ext uri="{FF2B5EF4-FFF2-40B4-BE49-F238E27FC236}">
                <a16:creationId xmlns:a16="http://schemas.microsoft.com/office/drawing/2014/main" id="{B695AF4D-D6DC-0944-98EC-F2C964A6D132}"/>
              </a:ext>
            </a:extLst>
          </p:cNvPr>
          <p:cNvSpPr>
            <a:spLocks noGrp="1"/>
          </p:cNvSpPr>
          <p:nvPr>
            <p:ph type="pic" sz="quarter" idx="41" hasCustomPrompt="1"/>
          </p:nvPr>
        </p:nvSpPr>
        <p:spPr>
          <a:xfrm>
            <a:off x="6743700"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0" name="Picture Placeholder 4">
            <a:extLst>
              <a:ext uri="{FF2B5EF4-FFF2-40B4-BE49-F238E27FC236}">
                <a16:creationId xmlns:a16="http://schemas.microsoft.com/office/drawing/2014/main" id="{002E033C-4E61-6B4F-B553-C83E76F94D8B}"/>
              </a:ext>
            </a:extLst>
          </p:cNvPr>
          <p:cNvSpPr>
            <a:spLocks noGrp="1"/>
          </p:cNvSpPr>
          <p:nvPr>
            <p:ph type="pic" sz="quarter" idx="42" hasCustomPrompt="1"/>
          </p:nvPr>
        </p:nvSpPr>
        <p:spPr>
          <a:xfrm>
            <a:off x="8394898"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1" name="Picture Placeholder 4">
            <a:extLst>
              <a:ext uri="{FF2B5EF4-FFF2-40B4-BE49-F238E27FC236}">
                <a16:creationId xmlns:a16="http://schemas.microsoft.com/office/drawing/2014/main" id="{750A9437-CEAD-0741-8012-DFC58613492D}"/>
              </a:ext>
            </a:extLst>
          </p:cNvPr>
          <p:cNvSpPr>
            <a:spLocks noGrp="1"/>
          </p:cNvSpPr>
          <p:nvPr>
            <p:ph type="pic" sz="quarter" idx="43" hasCustomPrompt="1"/>
          </p:nvPr>
        </p:nvSpPr>
        <p:spPr>
          <a:xfrm>
            <a:off x="10046096" y="5078547"/>
            <a:ext cx="1425919" cy="91585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611979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2" hasCustomPrompt="1"/>
          </p:nvPr>
        </p:nvSpPr>
        <p:spPr>
          <a:xfrm>
            <a:off x="1866900" y="163896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a:extLst>
              <a:ext uri="{FF2B5EF4-FFF2-40B4-BE49-F238E27FC236}">
                <a16:creationId xmlns:a16="http://schemas.microsoft.com/office/drawing/2014/main" id="{9F1E9CA4-55FC-8A40-824F-09EDA9DCB9E9}"/>
              </a:ext>
            </a:extLst>
          </p:cNvPr>
          <p:cNvSpPr>
            <a:spLocks noGrp="1"/>
          </p:cNvSpPr>
          <p:nvPr>
            <p:ph type="title" hasCustomPrompt="1"/>
          </p:nvPr>
        </p:nvSpPr>
        <p:spPr>
          <a:xfrm>
            <a:off x="1866900" y="671005"/>
            <a:ext cx="9753600" cy="710756"/>
          </a:xfrm>
        </p:spPr>
        <p:txBody>
          <a:bodyPr/>
          <a:lstStyle>
            <a:lvl1pPr>
              <a:defRPr sz="3600"/>
            </a:lvl1pPr>
          </a:lstStyle>
          <a:p>
            <a:r>
              <a:rPr lang="en-US" dirty="0"/>
              <a:t>CLICK TO EDIT MASTER TITLE STYLE</a:t>
            </a:r>
          </a:p>
        </p:txBody>
      </p:sp>
      <p:sp>
        <p:nvSpPr>
          <p:cNvPr id="42" name="Picture Placeholder 4">
            <a:extLst>
              <a:ext uri="{FF2B5EF4-FFF2-40B4-BE49-F238E27FC236}">
                <a16:creationId xmlns:a16="http://schemas.microsoft.com/office/drawing/2014/main" id="{AB69879B-EE95-2340-855D-A9E3FF45B369}"/>
              </a:ext>
            </a:extLst>
          </p:cNvPr>
          <p:cNvSpPr>
            <a:spLocks noGrp="1"/>
          </p:cNvSpPr>
          <p:nvPr>
            <p:ph type="pic" sz="quarter" idx="13" hasCustomPrompt="1"/>
          </p:nvPr>
        </p:nvSpPr>
        <p:spPr>
          <a:xfrm>
            <a:off x="1866900" y="332552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3" name="Picture Placeholder 4">
            <a:extLst>
              <a:ext uri="{FF2B5EF4-FFF2-40B4-BE49-F238E27FC236}">
                <a16:creationId xmlns:a16="http://schemas.microsoft.com/office/drawing/2014/main" id="{81755F83-CEE1-CA4F-9CB2-AD8AF9461FE6}"/>
              </a:ext>
            </a:extLst>
          </p:cNvPr>
          <p:cNvSpPr>
            <a:spLocks noGrp="1"/>
          </p:cNvSpPr>
          <p:nvPr>
            <p:ph type="pic" sz="quarter" idx="14" hasCustomPrompt="1"/>
          </p:nvPr>
        </p:nvSpPr>
        <p:spPr>
          <a:xfrm>
            <a:off x="1866900" y="501208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4" name="Picture Placeholder 4">
            <a:extLst>
              <a:ext uri="{FF2B5EF4-FFF2-40B4-BE49-F238E27FC236}">
                <a16:creationId xmlns:a16="http://schemas.microsoft.com/office/drawing/2014/main" id="{34924851-6C37-C84F-A630-EA87C879C7DF}"/>
              </a:ext>
            </a:extLst>
          </p:cNvPr>
          <p:cNvSpPr>
            <a:spLocks noGrp="1"/>
          </p:cNvSpPr>
          <p:nvPr>
            <p:ph type="pic" sz="quarter" idx="15" hasCustomPrompt="1"/>
          </p:nvPr>
        </p:nvSpPr>
        <p:spPr>
          <a:xfrm>
            <a:off x="4396740" y="163896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5" name="Picture Placeholder 4">
            <a:extLst>
              <a:ext uri="{FF2B5EF4-FFF2-40B4-BE49-F238E27FC236}">
                <a16:creationId xmlns:a16="http://schemas.microsoft.com/office/drawing/2014/main" id="{1591A003-2C51-8747-8121-A00901B69530}"/>
              </a:ext>
            </a:extLst>
          </p:cNvPr>
          <p:cNvSpPr>
            <a:spLocks noGrp="1"/>
          </p:cNvSpPr>
          <p:nvPr>
            <p:ph type="pic" sz="quarter" idx="16" hasCustomPrompt="1"/>
          </p:nvPr>
        </p:nvSpPr>
        <p:spPr>
          <a:xfrm>
            <a:off x="6926580" y="163896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6" name="Picture Placeholder 4">
            <a:extLst>
              <a:ext uri="{FF2B5EF4-FFF2-40B4-BE49-F238E27FC236}">
                <a16:creationId xmlns:a16="http://schemas.microsoft.com/office/drawing/2014/main" id="{E5FC3E9F-0D6F-1A4B-9B98-7EEBF5AEADC0}"/>
              </a:ext>
            </a:extLst>
          </p:cNvPr>
          <p:cNvSpPr>
            <a:spLocks noGrp="1"/>
          </p:cNvSpPr>
          <p:nvPr>
            <p:ph type="pic" sz="quarter" idx="17" hasCustomPrompt="1"/>
          </p:nvPr>
        </p:nvSpPr>
        <p:spPr>
          <a:xfrm>
            <a:off x="9456420" y="163896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7" name="Picture Placeholder 4">
            <a:extLst>
              <a:ext uri="{FF2B5EF4-FFF2-40B4-BE49-F238E27FC236}">
                <a16:creationId xmlns:a16="http://schemas.microsoft.com/office/drawing/2014/main" id="{CEC3CD0E-BFD8-D741-B22E-22F2F41C4FAF}"/>
              </a:ext>
            </a:extLst>
          </p:cNvPr>
          <p:cNvSpPr>
            <a:spLocks noGrp="1"/>
          </p:cNvSpPr>
          <p:nvPr>
            <p:ph type="pic" sz="quarter" idx="18" hasCustomPrompt="1"/>
          </p:nvPr>
        </p:nvSpPr>
        <p:spPr>
          <a:xfrm>
            <a:off x="4396740" y="332552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8" name="Picture Placeholder 4">
            <a:extLst>
              <a:ext uri="{FF2B5EF4-FFF2-40B4-BE49-F238E27FC236}">
                <a16:creationId xmlns:a16="http://schemas.microsoft.com/office/drawing/2014/main" id="{0460D3CE-95FD-684A-91A1-6CCB6968556D}"/>
              </a:ext>
            </a:extLst>
          </p:cNvPr>
          <p:cNvSpPr>
            <a:spLocks noGrp="1"/>
          </p:cNvSpPr>
          <p:nvPr>
            <p:ph type="pic" sz="quarter" idx="19" hasCustomPrompt="1"/>
          </p:nvPr>
        </p:nvSpPr>
        <p:spPr>
          <a:xfrm>
            <a:off x="6926580" y="332552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49" name="Picture Placeholder 4">
            <a:extLst>
              <a:ext uri="{FF2B5EF4-FFF2-40B4-BE49-F238E27FC236}">
                <a16:creationId xmlns:a16="http://schemas.microsoft.com/office/drawing/2014/main" id="{B8B8D087-5B4B-8141-8DB9-81770800BD18}"/>
              </a:ext>
            </a:extLst>
          </p:cNvPr>
          <p:cNvSpPr>
            <a:spLocks noGrp="1"/>
          </p:cNvSpPr>
          <p:nvPr>
            <p:ph type="pic" sz="quarter" idx="20" hasCustomPrompt="1"/>
          </p:nvPr>
        </p:nvSpPr>
        <p:spPr>
          <a:xfrm>
            <a:off x="9456420" y="332552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0" name="Picture Placeholder 4">
            <a:extLst>
              <a:ext uri="{FF2B5EF4-FFF2-40B4-BE49-F238E27FC236}">
                <a16:creationId xmlns:a16="http://schemas.microsoft.com/office/drawing/2014/main" id="{BB5C1B6D-1803-8645-8E13-7DE2A58DE4D3}"/>
              </a:ext>
            </a:extLst>
          </p:cNvPr>
          <p:cNvSpPr>
            <a:spLocks noGrp="1"/>
          </p:cNvSpPr>
          <p:nvPr>
            <p:ph type="pic" sz="quarter" idx="21" hasCustomPrompt="1"/>
          </p:nvPr>
        </p:nvSpPr>
        <p:spPr>
          <a:xfrm>
            <a:off x="4396740" y="501208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1" name="Picture Placeholder 4">
            <a:extLst>
              <a:ext uri="{FF2B5EF4-FFF2-40B4-BE49-F238E27FC236}">
                <a16:creationId xmlns:a16="http://schemas.microsoft.com/office/drawing/2014/main" id="{285C2B50-7632-3747-84F1-900493205CDB}"/>
              </a:ext>
            </a:extLst>
          </p:cNvPr>
          <p:cNvSpPr>
            <a:spLocks noGrp="1"/>
          </p:cNvSpPr>
          <p:nvPr>
            <p:ph type="pic" sz="quarter" idx="22" hasCustomPrompt="1"/>
          </p:nvPr>
        </p:nvSpPr>
        <p:spPr>
          <a:xfrm>
            <a:off x="6926580" y="501208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2" name="Picture Placeholder 4">
            <a:extLst>
              <a:ext uri="{FF2B5EF4-FFF2-40B4-BE49-F238E27FC236}">
                <a16:creationId xmlns:a16="http://schemas.microsoft.com/office/drawing/2014/main" id="{B105B2B0-0C44-D34D-837F-9F695FD2187F}"/>
              </a:ext>
            </a:extLst>
          </p:cNvPr>
          <p:cNvSpPr>
            <a:spLocks noGrp="1"/>
          </p:cNvSpPr>
          <p:nvPr>
            <p:ph type="pic" sz="quarter" idx="23" hasCustomPrompt="1"/>
          </p:nvPr>
        </p:nvSpPr>
        <p:spPr>
          <a:xfrm>
            <a:off x="9456420" y="5012086"/>
            <a:ext cx="2367114" cy="152037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240515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7" hasCustomPrompt="1"/>
          </p:nvPr>
        </p:nvSpPr>
        <p:spPr>
          <a:xfrm>
            <a:off x="1866900" y="1634553"/>
            <a:ext cx="2997925" cy="2997925"/>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8" hasCustomPrompt="1"/>
          </p:nvPr>
        </p:nvSpPr>
        <p:spPr>
          <a:xfrm>
            <a:off x="5244737" y="1634553"/>
            <a:ext cx="2997925" cy="2997925"/>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9" hasCustomPrompt="1"/>
          </p:nvPr>
        </p:nvSpPr>
        <p:spPr>
          <a:xfrm>
            <a:off x="8622575" y="1634553"/>
            <a:ext cx="2997925" cy="2997925"/>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664745"/>
            <a:ext cx="9753600" cy="757655"/>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68F39EDD-56E0-DB41-A5F7-712481027C17}"/>
              </a:ext>
            </a:extLst>
          </p:cNvPr>
          <p:cNvSpPr>
            <a:spLocks noGrp="1"/>
          </p:cNvSpPr>
          <p:nvPr>
            <p:ph idx="1"/>
          </p:nvPr>
        </p:nvSpPr>
        <p:spPr>
          <a:xfrm>
            <a:off x="1866900" y="4844631"/>
            <a:ext cx="9753600" cy="180141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643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7086600" y="0"/>
            <a:ext cx="51054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1866900" y="2618190"/>
            <a:ext cx="4229100" cy="1621619"/>
          </a:xfrm>
        </p:spPr>
        <p:txBody>
          <a:bodyPr/>
          <a:lstStyle>
            <a:lvl1pPr>
              <a:defRPr sz="3600"/>
            </a:lvl1pPr>
          </a:lstStyle>
          <a:p>
            <a:r>
              <a:rPr lang="en-US" dirty="0"/>
              <a:t>CLICK TO EDIT MASTER 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7" hasCustomPrompt="1"/>
          </p:nvPr>
        </p:nvSpPr>
        <p:spPr>
          <a:xfrm>
            <a:off x="1866901" y="1181100"/>
            <a:ext cx="1406070" cy="1406070"/>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Oval 5"/>
          <p:cNvSpPr/>
          <p:nvPr userDrawn="1"/>
        </p:nvSpPr>
        <p:spPr>
          <a:xfrm>
            <a:off x="1448707" y="762906"/>
            <a:ext cx="2242457" cy="2242457"/>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3547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Picture Placeholder 4"/>
          <p:cNvSpPr>
            <a:spLocks noGrp="1"/>
          </p:cNvSpPr>
          <p:nvPr>
            <p:ph type="pic" sz="quarter" idx="11" hasCustomPrompt="1"/>
          </p:nvPr>
        </p:nvSpPr>
        <p:spPr>
          <a:xfrm>
            <a:off x="990600" y="0"/>
            <a:ext cx="11201400" cy="685799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2060350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664745"/>
            <a:ext cx="7510780" cy="1621619"/>
          </a:xfrm>
        </p:spPr>
        <p:txBody>
          <a:bodyPr/>
          <a:lstStyle>
            <a:lvl1pPr>
              <a:defRPr sz="3600" spc="0"/>
            </a:lvl1pPr>
          </a:lstStyle>
          <a:p>
            <a:r>
              <a:rPr lang="en-US" dirty="0"/>
              <a:t>CLICK TO EDIT MASTER TITLE STYLE</a:t>
            </a:r>
          </a:p>
        </p:txBody>
      </p:sp>
      <p:sp>
        <p:nvSpPr>
          <p:cNvPr id="10" name="Picture Placeholder 4"/>
          <p:cNvSpPr>
            <a:spLocks noGrp="1"/>
          </p:cNvSpPr>
          <p:nvPr>
            <p:ph type="pic" sz="quarter" idx="17" hasCustomPrompt="1"/>
          </p:nvPr>
        </p:nvSpPr>
        <p:spPr>
          <a:xfrm>
            <a:off x="186690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1" name="Picture Placeholder 4"/>
          <p:cNvSpPr>
            <a:spLocks noGrp="1"/>
          </p:cNvSpPr>
          <p:nvPr>
            <p:ph type="pic" sz="quarter" idx="18" hasCustomPrompt="1"/>
          </p:nvPr>
        </p:nvSpPr>
        <p:spPr>
          <a:xfrm>
            <a:off x="394335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icture Placeholder 4"/>
          <p:cNvSpPr>
            <a:spLocks noGrp="1"/>
          </p:cNvSpPr>
          <p:nvPr>
            <p:ph type="pic" sz="quarter" idx="19" hasCustomPrompt="1"/>
          </p:nvPr>
        </p:nvSpPr>
        <p:spPr>
          <a:xfrm>
            <a:off x="601980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3" name="Picture Placeholder 4"/>
          <p:cNvSpPr>
            <a:spLocks noGrp="1"/>
          </p:cNvSpPr>
          <p:nvPr>
            <p:ph type="pic" sz="quarter" idx="20" hasCustomPrompt="1"/>
          </p:nvPr>
        </p:nvSpPr>
        <p:spPr>
          <a:xfrm>
            <a:off x="809625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4" name="Picture Placeholder 4"/>
          <p:cNvSpPr>
            <a:spLocks noGrp="1"/>
          </p:cNvSpPr>
          <p:nvPr>
            <p:ph type="pic" sz="quarter" idx="21" hasCustomPrompt="1"/>
          </p:nvPr>
        </p:nvSpPr>
        <p:spPr>
          <a:xfrm>
            <a:off x="10172700"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5" name="Picture Placeholder 4"/>
          <p:cNvSpPr>
            <a:spLocks noGrp="1"/>
          </p:cNvSpPr>
          <p:nvPr>
            <p:ph type="pic" sz="quarter" idx="22" hasCustomPrompt="1"/>
          </p:nvPr>
        </p:nvSpPr>
        <p:spPr>
          <a:xfrm>
            <a:off x="186690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6" name="Picture Placeholder 4"/>
          <p:cNvSpPr>
            <a:spLocks noGrp="1"/>
          </p:cNvSpPr>
          <p:nvPr>
            <p:ph type="pic" sz="quarter" idx="23" hasCustomPrompt="1"/>
          </p:nvPr>
        </p:nvSpPr>
        <p:spPr>
          <a:xfrm>
            <a:off x="394335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7" name="Picture Placeholder 4"/>
          <p:cNvSpPr>
            <a:spLocks noGrp="1"/>
          </p:cNvSpPr>
          <p:nvPr>
            <p:ph type="pic" sz="quarter" idx="24" hasCustomPrompt="1"/>
          </p:nvPr>
        </p:nvSpPr>
        <p:spPr>
          <a:xfrm>
            <a:off x="601980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8" name="Picture Placeholder 4"/>
          <p:cNvSpPr>
            <a:spLocks noGrp="1"/>
          </p:cNvSpPr>
          <p:nvPr>
            <p:ph type="pic" sz="quarter" idx="25" hasCustomPrompt="1"/>
          </p:nvPr>
        </p:nvSpPr>
        <p:spPr>
          <a:xfrm>
            <a:off x="809625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9" name="Picture Placeholder 4"/>
          <p:cNvSpPr>
            <a:spLocks noGrp="1"/>
          </p:cNvSpPr>
          <p:nvPr>
            <p:ph type="pic" sz="quarter" idx="26" hasCustomPrompt="1"/>
          </p:nvPr>
        </p:nvSpPr>
        <p:spPr>
          <a:xfrm>
            <a:off x="10172700"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654585"/>
            <a:ext cx="5935980" cy="1621619"/>
          </a:xfrm>
        </p:spPr>
        <p:txBody>
          <a:bodyPr/>
          <a:lstStyle>
            <a:lvl1pPr>
              <a:defRPr sz="3600" spc="0"/>
            </a:lvl1pPr>
          </a:lstStyle>
          <a:p>
            <a:r>
              <a:rPr lang="en-US" dirty="0"/>
              <a:t>CLICK TO EDIT MASTER TITLE STYLE</a:t>
            </a:r>
          </a:p>
        </p:txBody>
      </p:sp>
      <p:sp>
        <p:nvSpPr>
          <p:cNvPr id="10" name="Picture Placeholder 4"/>
          <p:cNvSpPr>
            <a:spLocks noGrp="1"/>
          </p:cNvSpPr>
          <p:nvPr>
            <p:ph type="pic" sz="quarter" idx="17" hasCustomPrompt="1"/>
          </p:nvPr>
        </p:nvSpPr>
        <p:spPr>
          <a:xfrm>
            <a:off x="186690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1" name="Picture Placeholder 4"/>
          <p:cNvSpPr>
            <a:spLocks noGrp="1"/>
          </p:cNvSpPr>
          <p:nvPr>
            <p:ph type="pic" sz="quarter" idx="18" hasCustomPrompt="1"/>
          </p:nvPr>
        </p:nvSpPr>
        <p:spPr>
          <a:xfrm>
            <a:off x="394335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icture Placeholder 4"/>
          <p:cNvSpPr>
            <a:spLocks noGrp="1"/>
          </p:cNvSpPr>
          <p:nvPr>
            <p:ph type="pic" sz="quarter" idx="19" hasCustomPrompt="1"/>
          </p:nvPr>
        </p:nvSpPr>
        <p:spPr>
          <a:xfrm>
            <a:off x="601980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3" name="Picture Placeholder 4"/>
          <p:cNvSpPr>
            <a:spLocks noGrp="1"/>
          </p:cNvSpPr>
          <p:nvPr>
            <p:ph type="pic" sz="quarter" idx="20" hasCustomPrompt="1"/>
          </p:nvPr>
        </p:nvSpPr>
        <p:spPr>
          <a:xfrm>
            <a:off x="809625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4" name="Picture Placeholder 4"/>
          <p:cNvSpPr>
            <a:spLocks noGrp="1"/>
          </p:cNvSpPr>
          <p:nvPr>
            <p:ph type="pic" sz="quarter" idx="21" hasCustomPrompt="1"/>
          </p:nvPr>
        </p:nvSpPr>
        <p:spPr>
          <a:xfrm>
            <a:off x="10172700"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2618190"/>
            <a:ext cx="4747260" cy="1621619"/>
          </a:xfrm>
        </p:spPr>
        <p:txBody>
          <a:bodyPr/>
          <a:lstStyle>
            <a:lvl1pPr>
              <a:defRPr sz="3600" spc="0"/>
            </a:lvl1pPr>
          </a:lstStyle>
          <a:p>
            <a:r>
              <a:rPr lang="en-US" dirty="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996124"/>
            <a:ext cx="4229100" cy="1621619"/>
          </a:xfrm>
        </p:spPr>
        <p:txBody>
          <a:bodyPr/>
          <a:lstStyle>
            <a:lvl1pPr>
              <a:defRPr sz="3600" spc="0"/>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671005"/>
            <a:ext cx="9753600" cy="745212"/>
          </a:xfrm>
        </p:spPr>
        <p:txBody>
          <a:bodyPr>
            <a:noAutofit/>
          </a:bodyPr>
          <a:lstStyle>
            <a:lvl1pPr algn="l">
              <a:defRPr sz="3600" spc="0"/>
            </a:lvl1pPr>
          </a:lstStyle>
          <a:p>
            <a:r>
              <a:rPr lang="en-US" dirty="0"/>
              <a:t>CLICK TO EDIT MASTER TITLE STYLE</a:t>
            </a:r>
          </a:p>
        </p:txBody>
      </p:sp>
      <p:sp>
        <p:nvSpPr>
          <p:cNvPr id="4" name="Text Placeholder 10">
            <a:extLst>
              <a:ext uri="{FF2B5EF4-FFF2-40B4-BE49-F238E27FC236}">
                <a16:creationId xmlns:a16="http://schemas.microsoft.com/office/drawing/2014/main" id="{67C995C6-BBB5-3B4F-9763-5F55B3916FE7}"/>
              </a:ext>
            </a:extLst>
          </p:cNvPr>
          <p:cNvSpPr>
            <a:spLocks noGrp="1"/>
          </p:cNvSpPr>
          <p:nvPr>
            <p:ph idx="1"/>
          </p:nvPr>
        </p:nvSpPr>
        <p:spPr>
          <a:xfrm>
            <a:off x="1866900" y="1661159"/>
            <a:ext cx="9753600" cy="4757717"/>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1181100"/>
            <a:ext cx="6972300" cy="1621619"/>
          </a:xfrm>
        </p:spPr>
        <p:txBody>
          <a:bodyPr/>
          <a:lstStyle>
            <a:lvl1pPr>
              <a:defRPr sz="3600"/>
            </a:lvl1pPr>
          </a:lstStyle>
          <a:p>
            <a:r>
              <a:rPr lang="en-US" dirty="0"/>
              <a:t>CLICK TO EDIT MASTER TITLE STYLE</a:t>
            </a:r>
          </a:p>
        </p:txBody>
      </p:sp>
      <p:sp>
        <p:nvSpPr>
          <p:cNvPr id="6" name="Picture Placeholder 4"/>
          <p:cNvSpPr>
            <a:spLocks noGrp="1"/>
          </p:cNvSpPr>
          <p:nvPr>
            <p:ph type="pic" sz="quarter" idx="11" hasCustomPrompt="1"/>
          </p:nvPr>
        </p:nvSpPr>
        <p:spPr>
          <a:xfrm>
            <a:off x="990600" y="3927944"/>
            <a:ext cx="11201400" cy="293005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498607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4055602"/>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2" hasCustomPrompt="1"/>
          </p:nvPr>
        </p:nvSpPr>
        <p:spPr>
          <a:xfrm>
            <a:off x="4738977" y="4055602"/>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3" hasCustomPrompt="1"/>
          </p:nvPr>
        </p:nvSpPr>
        <p:spPr>
          <a:xfrm>
            <a:off x="8487355" y="4055602"/>
            <a:ext cx="3704646"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441411"/>
            <a:ext cx="9753600" cy="810810"/>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5D294FF8-6963-C348-83CE-28D3491B5C0B}"/>
              </a:ext>
            </a:extLst>
          </p:cNvPr>
          <p:cNvSpPr>
            <a:spLocks noGrp="1"/>
          </p:cNvSpPr>
          <p:nvPr>
            <p:ph idx="1"/>
          </p:nvPr>
        </p:nvSpPr>
        <p:spPr>
          <a:xfrm>
            <a:off x="1866900" y="1493520"/>
            <a:ext cx="9753600" cy="2286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8669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1349951"/>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2" hasCustomPrompt="1"/>
          </p:nvPr>
        </p:nvSpPr>
        <p:spPr>
          <a:xfrm>
            <a:off x="4738977" y="1349951"/>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3" hasCustomPrompt="1"/>
          </p:nvPr>
        </p:nvSpPr>
        <p:spPr>
          <a:xfrm>
            <a:off x="8487355" y="1349951"/>
            <a:ext cx="3704646"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441411"/>
            <a:ext cx="9753600" cy="810810"/>
          </a:xfrm>
        </p:spPr>
        <p:txBody>
          <a:bodyPr/>
          <a:lstStyle>
            <a:lvl1pPr>
              <a:defRPr sz="3600"/>
            </a:lvl1pPr>
          </a:lstStyle>
          <a:p>
            <a:r>
              <a:rPr lang="en-US" dirty="0"/>
              <a:t>CLICK TO EDIT MASTER TITLE STYLE</a:t>
            </a:r>
          </a:p>
        </p:txBody>
      </p:sp>
      <p:sp>
        <p:nvSpPr>
          <p:cNvPr id="9" name="Content Placeholder 2">
            <a:extLst>
              <a:ext uri="{FF2B5EF4-FFF2-40B4-BE49-F238E27FC236}">
                <a16:creationId xmlns:a16="http://schemas.microsoft.com/office/drawing/2014/main" id="{5D294FF8-6963-C348-83CE-28D3491B5C0B}"/>
              </a:ext>
            </a:extLst>
          </p:cNvPr>
          <p:cNvSpPr>
            <a:spLocks noGrp="1"/>
          </p:cNvSpPr>
          <p:nvPr>
            <p:ph idx="1"/>
          </p:nvPr>
        </p:nvSpPr>
        <p:spPr>
          <a:xfrm>
            <a:off x="1866900" y="4500542"/>
            <a:ext cx="9753600" cy="205041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7444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7" name="Picture Placeholder 4"/>
          <p:cNvSpPr>
            <a:spLocks noGrp="1"/>
          </p:cNvSpPr>
          <p:nvPr>
            <p:ph type="pic" sz="quarter" idx="13" hasCustomPrompt="1"/>
          </p:nvPr>
        </p:nvSpPr>
        <p:spPr>
          <a:xfrm>
            <a:off x="7843520" y="0"/>
            <a:ext cx="4348481" cy="6854463"/>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664930"/>
            <a:ext cx="5570220" cy="1387389"/>
          </a:xfrm>
        </p:spPr>
        <p:txBody>
          <a:bodyPr/>
          <a:lstStyle>
            <a:lvl1pPr>
              <a:defRPr sz="3600" spc="0"/>
            </a:lvl1pPr>
          </a:lstStyle>
          <a:p>
            <a:r>
              <a:rPr lang="en-US" dirty="0"/>
              <a:t>CLICK TO EDIT MASTER TITLE STYLE</a:t>
            </a:r>
          </a:p>
        </p:txBody>
      </p:sp>
      <p:sp>
        <p:nvSpPr>
          <p:cNvPr id="9" name="Content Placeholder 2">
            <a:extLst>
              <a:ext uri="{FF2B5EF4-FFF2-40B4-BE49-F238E27FC236}">
                <a16:creationId xmlns:a16="http://schemas.microsoft.com/office/drawing/2014/main" id="{5D294FF8-6963-C348-83CE-28D3491B5C0B}"/>
              </a:ext>
            </a:extLst>
          </p:cNvPr>
          <p:cNvSpPr>
            <a:spLocks noGrp="1"/>
          </p:cNvSpPr>
          <p:nvPr>
            <p:ph idx="1"/>
          </p:nvPr>
        </p:nvSpPr>
        <p:spPr>
          <a:xfrm>
            <a:off x="1866900" y="2157025"/>
            <a:ext cx="5570220" cy="405073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2104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66900" y="994934"/>
            <a:ext cx="9753600" cy="148786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235873" y="6418877"/>
            <a:ext cx="513735" cy="227164"/>
          </a:xfrm>
          <a:prstGeom prst="rect">
            <a:avLst/>
          </a:prstGeom>
          <a:noFill/>
        </p:spPr>
        <p:txBody>
          <a:bodyPr vert="horz" lIns="0" tIns="0" rIns="0" bIns="0" rtlCol="0" anchor="ctr"/>
          <a:lstStyle>
            <a:lvl1pPr algn="ctr">
              <a:defRPr sz="1000" b="0" i="0">
                <a:solidFill>
                  <a:schemeClr val="tx1">
                    <a:alpha val="70000"/>
                  </a:schemeClr>
                </a:solidFill>
                <a:latin typeface="Arial" panose="020B0604020202020204" pitchFamily="34" charset="0"/>
                <a:ea typeface="Arial" panose="020B0604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11" name="Text Placeholder 10"/>
          <p:cNvSpPr>
            <a:spLocks noGrp="1"/>
          </p:cNvSpPr>
          <p:nvPr>
            <p:ph type="body" idx="1"/>
          </p:nvPr>
        </p:nvSpPr>
        <p:spPr>
          <a:xfrm>
            <a:off x="1866900" y="2514600"/>
            <a:ext cx="9753600" cy="3110442"/>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A5E9AFA-5FE4-944B-BC1C-BFB852B88888}"/>
              </a:ext>
            </a:extLst>
          </p:cNvPr>
          <p:cNvSpPr txBox="1"/>
          <p:nvPr userDrawn="1"/>
        </p:nvSpPr>
        <p:spPr>
          <a:xfrm rot="5400000">
            <a:off x="-2107580" y="2687443"/>
            <a:ext cx="5185317" cy="276999"/>
          </a:xfrm>
          <a:prstGeom prst="rect">
            <a:avLst/>
          </a:prstGeom>
          <a:noFill/>
        </p:spPr>
        <p:txBody>
          <a:bodyPr wrap="square" rtlCol="0">
            <a:spAutoFit/>
          </a:bodyPr>
          <a:lstStyle/>
          <a:p>
            <a:r>
              <a:rPr lang="en-US" sz="1200" spc="300" dirty="0">
                <a:solidFill>
                  <a:schemeClr val="bg1">
                    <a:lumMod val="65000"/>
                  </a:schemeClr>
                </a:solidFill>
                <a:latin typeface="Arial" panose="020B0604020202020204" pitchFamily="34" charset="0"/>
                <a:cs typeface="Arial" panose="020B0604020202020204" pitchFamily="34" charset="0"/>
              </a:rPr>
              <a:t>X</a:t>
            </a:r>
            <a:r>
              <a:rPr lang="en-US" sz="1200" spc="300" dirty="0">
                <a:latin typeface="Arial" panose="020B0604020202020204" pitchFamily="34" charset="0"/>
                <a:cs typeface="Arial" panose="020B0604020202020204" pitchFamily="34" charset="0"/>
              </a:rPr>
              <a:t>   THE UNIVERSITY OF STRATHCLYDE</a:t>
            </a:r>
          </a:p>
        </p:txBody>
      </p:sp>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23" r:id="rId1"/>
    <p:sldLayoutId id="2147484035" r:id="rId2"/>
    <p:sldLayoutId id="2147484011" r:id="rId3"/>
    <p:sldLayoutId id="2147484012" r:id="rId4"/>
    <p:sldLayoutId id="2147484013" r:id="rId5"/>
    <p:sldLayoutId id="2147484014" r:id="rId6"/>
    <p:sldLayoutId id="2147484015" r:id="rId7"/>
    <p:sldLayoutId id="2147484073" r:id="rId8"/>
    <p:sldLayoutId id="2147484074" r:id="rId9"/>
    <p:sldLayoutId id="2147484076" r:id="rId10"/>
    <p:sldLayoutId id="2147484016" r:id="rId11"/>
    <p:sldLayoutId id="2147484048" r:id="rId12"/>
    <p:sldLayoutId id="2147484024" r:id="rId13"/>
    <p:sldLayoutId id="2147484078" r:id="rId14"/>
    <p:sldLayoutId id="2147484029" r:id="rId15"/>
    <p:sldLayoutId id="2147484075" r:id="rId16"/>
    <p:sldLayoutId id="2147484040" r:id="rId17"/>
    <p:sldLayoutId id="2147484030" r:id="rId18"/>
    <p:sldLayoutId id="2147484031" r:id="rId19"/>
    <p:sldLayoutId id="2147484032" r:id="rId20"/>
    <p:sldLayoutId id="2147484077" r:id="rId21"/>
    <p:sldLayoutId id="2147484036" r:id="rId22"/>
    <p:sldLayoutId id="2147484044" r:id="rId23"/>
    <p:sldLayoutId id="2147484045" r:id="rId24"/>
    <p:sldLayoutId id="2147484046" r:id="rId25"/>
    <p:sldLayoutId id="2147484049" r:id="rId26"/>
    <p:sldLayoutId id="2147484050" r:id="rId27"/>
  </p:sldLayoutIdLst>
  <p:hf hdr="0" ftr="0" dt="0"/>
  <p:txStyles>
    <p:titleStyle>
      <a:lvl1pPr algn="l" defTabSz="914318" rtl="0" eaLnBrk="1" latinLnBrk="0" hangingPunct="1">
        <a:lnSpc>
          <a:spcPct val="80000"/>
        </a:lnSpc>
        <a:spcBef>
          <a:spcPct val="0"/>
        </a:spcBef>
        <a:buNone/>
        <a:defRPr sz="4400" kern="1200" spc="-151" baseline="0">
          <a:solidFill>
            <a:schemeClr val="tx1"/>
          </a:solidFill>
          <a:latin typeface="+mj-lt"/>
          <a:ea typeface="+mj-ea"/>
          <a:cs typeface="+mj-cs"/>
        </a:defRPr>
      </a:lvl1pPr>
    </p:titleStyle>
    <p:bodyStyle>
      <a:lvl1pPr marL="0" indent="0" algn="l" defTabSz="914318" rtl="0" eaLnBrk="1" latinLnBrk="0" hangingPunct="1">
        <a:lnSpc>
          <a:spcPct val="120000"/>
        </a:lnSpc>
        <a:spcBef>
          <a:spcPts val="1000"/>
        </a:spcBef>
        <a:buClr>
          <a:srgbClr val="002060"/>
        </a:buClr>
        <a:buFont typeface="Wingdings" pitchFamily="2" charset="2"/>
        <a:buNone/>
        <a:defRPr sz="2800" kern="1200">
          <a:solidFill>
            <a:schemeClr val="tx1"/>
          </a:solidFill>
          <a:latin typeface="+mn-lt"/>
          <a:ea typeface="+mn-ea"/>
          <a:cs typeface="+mn-cs"/>
        </a:defRPr>
      </a:lvl1pPr>
      <a:lvl2pPr marL="0" indent="0" algn="l" defTabSz="914318" rtl="0" eaLnBrk="1" latinLnBrk="0" hangingPunct="1">
        <a:lnSpc>
          <a:spcPct val="120000"/>
        </a:lnSpc>
        <a:spcBef>
          <a:spcPts val="499"/>
        </a:spcBef>
        <a:buClr>
          <a:srgbClr val="002060"/>
        </a:buClr>
        <a:buFont typeface="Wingdings" pitchFamily="2" charset="2"/>
        <a:buNone/>
        <a:defRPr sz="1800" kern="1200">
          <a:solidFill>
            <a:schemeClr val="tx1"/>
          </a:solidFill>
          <a:latin typeface="+mn-lt"/>
          <a:ea typeface="+mn-ea"/>
          <a:cs typeface="+mn-cs"/>
        </a:defRPr>
      </a:lvl2pPr>
      <a:lvl3pPr marL="0" indent="0" algn="l" defTabSz="914318" rtl="0" eaLnBrk="1" latinLnBrk="0" hangingPunct="1">
        <a:lnSpc>
          <a:spcPct val="120000"/>
        </a:lnSpc>
        <a:spcBef>
          <a:spcPts val="499"/>
        </a:spcBef>
        <a:buClr>
          <a:srgbClr val="002060"/>
        </a:buClr>
        <a:buFont typeface="Wingdings" pitchFamily="2" charset="2"/>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Clr>
          <a:srgbClr val="002060"/>
        </a:buClr>
        <a:buFont typeface="Wingdings" pitchFamily="2" charset="2"/>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Clr>
          <a:srgbClr val="002060"/>
        </a:buClr>
        <a:buFont typeface="Wingdings" pitchFamily="2" charset="2"/>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28" pos="624" userDrawn="1">
          <p15:clr>
            <a:srgbClr val="F26B43"/>
          </p15:clr>
        </p15:guide>
        <p15:guide id="29" pos="7320" userDrawn="1">
          <p15:clr>
            <a:srgbClr val="F26B43"/>
          </p15:clr>
        </p15:guide>
        <p15:guide id="48" pos="1176" userDrawn="1">
          <p15:clr>
            <a:srgbClr val="F26B43"/>
          </p15:clr>
        </p15:guide>
        <p15:guide id="51" orient="horz" pos="74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nemo.strath.ac.uk/owa/redir.aspx?SURL=-U9JGBURs0i1MFPwKbAjam7WuUOobr4ybRqdABF9NlqkWceJxVPTCG0AYQBpAGwAdABvADoAZgBpAG8AbgBhAC4AbgBpAG0AbQBvAEAAcwB0AHIAYQB0AGgALgBhAGMALgB1AGsA&amp;URL=mailto%3afiona.nimmo%40strath.ac.uk" TargetMode="Externa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urbandictionary.com/define.php?term=columbo" TargetMode="External"/><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package" Target="../embeddings/Microsoft_Word_Document.docx"/><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hyperlink" Target="#_bookmark66"/><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hyperlink" Target="#_bookmark66"/><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heacademy.ac.uk/"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hyperlink" Target="https://www.heacademy.ac.uk/sites/default/files/resources/engagement_through_par%20tnership.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researchgate.net/publication/271845597"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hyperlink" Target="http://tlc.ucalgary.ca/" TargetMode="External"/><Relationship Id="rId5" Type="http://schemas.openxmlformats.org/officeDocument/2006/relationships/hyperlink" Target="https://www.khanacademy.org/partner-content/ssf-cci/sscc-intro-blended-learning" TargetMode="External"/><Relationship Id="rId4" Type="http://schemas.openxmlformats.org/officeDocument/2006/relationships/hyperlink" Target="#_bookmark6"/></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narrow city street with cars parked on the side of a road&#10;&#10;Description automatically generated">
            <a:extLst>
              <a:ext uri="{FF2B5EF4-FFF2-40B4-BE49-F238E27FC236}">
                <a16:creationId xmlns:a16="http://schemas.microsoft.com/office/drawing/2014/main" id="{619D7341-5CAA-754C-9379-7814F0B5C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0"/>
            <a:ext cx="12191999" cy="6858000"/>
          </a:xfrm>
          <a:prstGeom prst="rect">
            <a:avLst/>
          </a:prstGeom>
          <a:solidFill>
            <a:srgbClr val="00206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Slide Number Placeholder 1"/>
          <p:cNvSpPr>
            <a:spLocks noGrp="1"/>
          </p:cNvSpPr>
          <p:nvPr>
            <p:ph type="sldNum" sz="quarter" idx="10"/>
          </p:nvPr>
        </p:nvSpPr>
        <p:spPr/>
        <p:txBody>
          <a:bodyPr/>
          <a:lstStyle/>
          <a:p>
            <a:fld id="{D8D877B3-D348-4611-9BDB-C5374591D951}" type="slidenum">
              <a:rPr lang="en-US" smtClean="0">
                <a:solidFill>
                  <a:schemeClr val="bg1">
                    <a:alpha val="70000"/>
                  </a:schemeClr>
                </a:solidFill>
              </a:rPr>
              <a:pPr/>
              <a:t>1</a:t>
            </a:fld>
            <a:endParaRPr lang="en-US" dirty="0">
              <a:solidFill>
                <a:schemeClr val="bg1">
                  <a:alpha val="70000"/>
                </a:schemeClr>
              </a:solidFill>
            </a:endParaRPr>
          </a:p>
        </p:txBody>
      </p:sp>
      <p:cxnSp>
        <p:nvCxnSpPr>
          <p:cNvPr id="7" name="Straight Connector 6"/>
          <p:cNvCxnSpPr/>
          <p:nvPr/>
        </p:nvCxnSpPr>
        <p:spPr>
          <a:xfrm>
            <a:off x="986110" y="0"/>
            <a:ext cx="0" cy="685800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10" name="Title 2"/>
          <p:cNvSpPr txBox="1">
            <a:spLocks/>
          </p:cNvSpPr>
          <p:nvPr/>
        </p:nvSpPr>
        <p:spPr>
          <a:xfrm>
            <a:off x="2011864" y="1687014"/>
            <a:ext cx="7156871" cy="3221644"/>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kern="1200" spc="-151" baseline="0">
                <a:solidFill>
                  <a:schemeClr val="tx1"/>
                </a:solidFill>
                <a:latin typeface="+mj-lt"/>
                <a:ea typeface="+mj-ea"/>
                <a:cs typeface="+mj-cs"/>
              </a:defRPr>
            </a:lvl1pPr>
          </a:lstStyle>
          <a:p>
            <a:r>
              <a:rPr lang="en-GB" sz="4800" b="1" dirty="0">
                <a:solidFill>
                  <a:srgbClr val="F8FAFF"/>
                </a:solidFill>
                <a:effectLst/>
                <a:latin typeface="Calibri" panose="020F0502020204030204" pitchFamily="34" charset="0"/>
                <a:ea typeface="Calibri" panose="020F0502020204030204" pitchFamily="34" charset="0"/>
                <a:cs typeface="Calibri" panose="020F0502020204030204" pitchFamily="34" charset="0"/>
              </a:rPr>
              <a:t>THE USE OF A</a:t>
            </a:r>
            <a:r>
              <a:rPr lang="en-GB" sz="4800" b="1" dirty="0">
                <a:solidFill>
                  <a:srgbClr val="F8FAFF"/>
                </a:solidFill>
                <a:latin typeface="Calibri" panose="020F0502020204030204" pitchFamily="34" charset="0"/>
                <a:ea typeface="Calibri" panose="020F0502020204030204" pitchFamily="34" charset="0"/>
                <a:cs typeface="Calibri" panose="020F0502020204030204" pitchFamily="34" charset="0"/>
              </a:rPr>
              <a:t>N </a:t>
            </a:r>
            <a:r>
              <a:rPr lang="en-GB" sz="4800" b="1" dirty="0">
                <a:solidFill>
                  <a:srgbClr val="F8FAFF"/>
                </a:solidFill>
                <a:effectLst/>
                <a:latin typeface="Calibri" panose="020F0502020204030204" pitchFamily="34" charset="0"/>
                <a:ea typeface="Calibri" panose="020F0502020204030204" pitchFamily="34" charset="0"/>
                <a:cs typeface="Calibri" panose="020F0502020204030204" pitchFamily="34" charset="0"/>
              </a:rPr>
              <a:t>ASSESSED ASYNCHRONOUS ONLINE DISCUSSION FORUM TO HELP FOSTER DEEP LEARNING</a:t>
            </a:r>
          </a:p>
          <a:p>
            <a:pPr>
              <a:lnSpc>
                <a:spcPct val="100000"/>
              </a:lnSpc>
              <a:spcBef>
                <a:spcPts val="0"/>
              </a:spcBef>
              <a:spcAft>
                <a:spcPts val="0"/>
              </a:spcAft>
            </a:pPr>
            <a:endParaRPr lang="en-GB" sz="3200" b="1" i="0" dirty="0">
              <a:solidFill>
                <a:srgbClr val="F8FAFF"/>
              </a:solidFill>
              <a:effectLst/>
              <a:latin typeface="Calibri" panose="020F0502020204030204" pitchFamily="34" charset="0"/>
            </a:endParaRPr>
          </a:p>
          <a:p>
            <a:pPr>
              <a:lnSpc>
                <a:spcPct val="100000"/>
              </a:lnSpc>
              <a:spcBef>
                <a:spcPts val="0"/>
              </a:spcBef>
              <a:spcAft>
                <a:spcPts val="0"/>
              </a:spcAft>
            </a:pPr>
            <a:endParaRPr lang="en-GB" sz="3200" b="1" i="0" dirty="0">
              <a:solidFill>
                <a:srgbClr val="F8FAFF"/>
              </a:solidFill>
              <a:effectLst/>
              <a:latin typeface="Calibri" panose="020F0502020204030204" pitchFamily="34" charset="0"/>
            </a:endParaRPr>
          </a:p>
          <a:p>
            <a:pPr>
              <a:lnSpc>
                <a:spcPct val="100000"/>
              </a:lnSpc>
              <a:spcBef>
                <a:spcPts val="0"/>
              </a:spcBef>
              <a:spcAft>
                <a:spcPts val="0"/>
              </a:spcAft>
            </a:pPr>
            <a:r>
              <a:rPr lang="en-GB" sz="3200" b="1" i="0" dirty="0">
                <a:solidFill>
                  <a:srgbClr val="F8FAFF"/>
                </a:solidFill>
                <a:effectLst/>
                <a:latin typeface="Calibri" panose="020F0502020204030204" pitchFamily="34" charset="0"/>
              </a:rPr>
              <a:t>Fiona Nimmo (Programme Co-ordinator)</a:t>
            </a:r>
            <a:endParaRPr lang="en-GB" sz="3200" b="0" i="0" dirty="0">
              <a:solidFill>
                <a:srgbClr val="F8FAFF"/>
              </a:solidFill>
              <a:effectLst/>
              <a:latin typeface="Calibri" panose="020F0502020204030204" pitchFamily="34" charset="0"/>
            </a:endParaRPr>
          </a:p>
          <a:p>
            <a:pPr>
              <a:lnSpc>
                <a:spcPct val="100000"/>
              </a:lnSpc>
              <a:spcBef>
                <a:spcPts val="0"/>
              </a:spcBef>
              <a:spcAft>
                <a:spcPts val="0"/>
              </a:spcAft>
            </a:pPr>
            <a:r>
              <a:rPr lang="en-GB" sz="3200" b="1" i="0" dirty="0">
                <a:solidFill>
                  <a:srgbClr val="F8FAFF"/>
                </a:solidFill>
                <a:effectLst/>
                <a:latin typeface="Calibri" panose="020F0502020204030204" pitchFamily="34" charset="0"/>
              </a:rPr>
              <a:t>English Language Teaching Unit </a:t>
            </a:r>
            <a:r>
              <a:rPr lang="en-GB" sz="3200" b="1" i="0" dirty="0">
                <a:solidFill>
                  <a:schemeClr val="bg1"/>
                </a:solidFill>
                <a:effectLst/>
                <a:latin typeface="Calibri" panose="020F0502020204030204" pitchFamily="34" charset="0"/>
              </a:rPr>
              <a:t>Email: </a:t>
            </a:r>
            <a:r>
              <a:rPr lang="en-GB" sz="3200" b="1" i="0" dirty="0">
                <a:solidFill>
                  <a:schemeClr val="bg1"/>
                </a:solidFill>
                <a:effectLst/>
                <a:latin typeface="Calibri" panose="020F0502020204030204" pitchFamily="34" charset="0"/>
                <a:hlinkClick r:id="rId4">
                  <a:extLst>
                    <a:ext uri="{A12FA001-AC4F-418D-AE19-62706E023703}">
                      <ahyp:hlinkClr xmlns:ahyp="http://schemas.microsoft.com/office/drawing/2018/hyperlinkcolor" val="tx"/>
                    </a:ext>
                  </a:extLst>
                </a:hlinkClick>
              </a:rPr>
              <a:t>fiona.nimmo@strath.ac.uk</a:t>
            </a:r>
            <a:endParaRPr lang="en-GB" sz="3200" b="1" i="0" dirty="0">
              <a:solidFill>
                <a:schemeClr val="bg1"/>
              </a:solidFill>
              <a:effectLst/>
              <a:latin typeface="Calibri" panose="020F0502020204030204" pitchFamily="34" charset="0"/>
            </a:endParaRPr>
          </a:p>
          <a:p>
            <a:endParaRPr lang="en-GB" sz="3200" b="1" spc="0" dirty="0">
              <a:solidFill>
                <a:srgbClr val="F8FAFF"/>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A126385C-432A-3144-9F69-E71B7958A415}"/>
              </a:ext>
            </a:extLst>
          </p:cNvPr>
          <p:cNvSpPr txBox="1"/>
          <p:nvPr/>
        </p:nvSpPr>
        <p:spPr>
          <a:xfrm rot="5400000">
            <a:off x="-2107580" y="2687443"/>
            <a:ext cx="5185317" cy="276999"/>
          </a:xfrm>
          <a:prstGeom prst="rect">
            <a:avLst/>
          </a:prstGeom>
          <a:noFill/>
        </p:spPr>
        <p:txBody>
          <a:bodyPr wrap="square" rtlCol="0">
            <a:spAutoFit/>
          </a:bodyPr>
          <a:lstStyle/>
          <a:p>
            <a:r>
              <a:rPr lang="en-US" sz="1200" spc="300" dirty="0">
                <a:solidFill>
                  <a:schemeClr val="bg1"/>
                </a:solidFill>
                <a:latin typeface="Montserrat" pitchFamily="2" charset="77"/>
              </a:rPr>
              <a:t>X</a:t>
            </a:r>
            <a:r>
              <a:rPr lang="en-US" sz="1200" spc="300" dirty="0"/>
              <a:t>  </a:t>
            </a:r>
            <a:r>
              <a:rPr lang="en-US" sz="1200" spc="300" dirty="0">
                <a:solidFill>
                  <a:schemeClr val="bg1"/>
                </a:solidFill>
              </a:rPr>
              <a:t> THE PLACE OF USEFUL LEARNING</a:t>
            </a:r>
          </a:p>
        </p:txBody>
      </p:sp>
      <p:pic>
        <p:nvPicPr>
          <p:cNvPr id="9" name="Picture 8">
            <a:extLst>
              <a:ext uri="{FF2B5EF4-FFF2-40B4-BE49-F238E27FC236}">
                <a16:creationId xmlns:a16="http://schemas.microsoft.com/office/drawing/2014/main" id="{29781222-DB4E-4541-BEB5-CEB6BFF74A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7581" y="511630"/>
            <a:ext cx="1865573" cy="1349563"/>
          </a:xfrm>
          <a:prstGeom prst="rect">
            <a:avLst/>
          </a:prstGeom>
        </p:spPr>
      </p:pic>
    </p:spTree>
    <p:extLst>
      <p:ext uri="{BB962C8B-B14F-4D97-AF65-F5344CB8AC3E}">
        <p14:creationId xmlns:p14="http://schemas.microsoft.com/office/powerpoint/2010/main" val="1773102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a:xfrm>
            <a:off x="235873" y="6418877"/>
            <a:ext cx="513735" cy="227164"/>
          </a:xfrm>
        </p:spPr>
        <p:txBody>
          <a:bodyPr vert="horz" lIns="0" tIns="0" rIns="0" bIns="0" rtlCol="0" anchor="ctr">
            <a:normAutofit/>
          </a:bodyPr>
          <a:lstStyle/>
          <a:p>
            <a:pPr>
              <a:spcAft>
                <a:spcPts val="600"/>
              </a:spcAft>
            </a:pPr>
            <a:fld id="{D8D877B3-D348-4611-9BDB-C5374591D951}" type="slidenum">
              <a:rPr lang="en-US" smtClean="0"/>
              <a:pPr>
                <a:spcAft>
                  <a:spcPts val="600"/>
                </a:spcAft>
              </a:pPr>
              <a:t>10</a:t>
            </a:fld>
            <a:endParaRPr lang="en-US"/>
          </a:p>
        </p:txBody>
      </p:sp>
      <p:sp>
        <p:nvSpPr>
          <p:cNvPr id="6" name="TextBox 5">
            <a:extLst>
              <a:ext uri="{FF2B5EF4-FFF2-40B4-BE49-F238E27FC236}">
                <a16:creationId xmlns:a16="http://schemas.microsoft.com/office/drawing/2014/main" id="{99A1B35C-71D3-4535-9B63-8525CDA7938C}"/>
              </a:ext>
            </a:extLst>
          </p:cNvPr>
          <p:cNvSpPr txBox="1"/>
          <p:nvPr/>
        </p:nvSpPr>
        <p:spPr>
          <a:xfrm>
            <a:off x="5294811" y="5768341"/>
            <a:ext cx="6897188" cy="923330"/>
          </a:xfrm>
          <a:prstGeom prst="rect">
            <a:avLst/>
          </a:prstGeom>
          <a:noFill/>
        </p:spPr>
        <p:txBody>
          <a:bodyPr wrap="square">
            <a:spAutoFit/>
          </a:bodyPr>
          <a:lstStyle/>
          <a:p>
            <a:r>
              <a:rPr lang="en-GB" dirty="0"/>
              <a:t>AOD1 = Audio Visual (Negotiation lecture)</a:t>
            </a:r>
          </a:p>
          <a:p>
            <a:r>
              <a:rPr lang="en-GB" sz="1800" dirty="0">
                <a:effectLst/>
              </a:rPr>
              <a:t>AOD2, AOD3, AOD4</a:t>
            </a:r>
            <a:r>
              <a:rPr lang="en-GB" dirty="0"/>
              <a:t>, AOD5 = </a:t>
            </a:r>
            <a:r>
              <a:rPr lang="en-GB" sz="1800" dirty="0">
                <a:effectLst/>
              </a:rPr>
              <a:t>Problem Solving (case studies)</a:t>
            </a:r>
            <a:endParaRPr lang="en-GB" dirty="0"/>
          </a:p>
          <a:p>
            <a:r>
              <a:rPr lang="en-GB" dirty="0"/>
              <a:t>AOD6 = Written (3 Social Marketing journal articles)</a:t>
            </a:r>
          </a:p>
        </p:txBody>
      </p:sp>
      <p:graphicFrame>
        <p:nvGraphicFramePr>
          <p:cNvPr id="7" name="Chart 6">
            <a:extLst>
              <a:ext uri="{FF2B5EF4-FFF2-40B4-BE49-F238E27FC236}">
                <a16:creationId xmlns:a16="http://schemas.microsoft.com/office/drawing/2014/main" id="{A27115B0-83A4-43B1-8FB1-A4193D0437DD}"/>
              </a:ext>
            </a:extLst>
          </p:cNvPr>
          <p:cNvGraphicFramePr>
            <a:graphicFrameLocks/>
          </p:cNvGraphicFramePr>
          <p:nvPr>
            <p:extLst>
              <p:ext uri="{D42A27DB-BD31-4B8C-83A1-F6EECF244321}">
                <p14:modId xmlns:p14="http://schemas.microsoft.com/office/powerpoint/2010/main" val="3019077737"/>
              </p:ext>
            </p:extLst>
          </p:nvPr>
        </p:nvGraphicFramePr>
        <p:xfrm>
          <a:off x="235873" y="166329"/>
          <a:ext cx="11660035" cy="56020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5837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p:txBody>
          <a:bodyPr/>
          <a:lstStyle/>
          <a:p>
            <a:fld id="{D8D877B3-D348-4611-9BDB-C5374591D951}" type="slidenum">
              <a:rPr lang="en-US" smtClean="0"/>
              <a:pPr/>
              <a:t>11</a:t>
            </a:fld>
            <a:endParaRPr lang="en-US" dirty="0"/>
          </a:p>
        </p:txBody>
      </p:sp>
      <p:sp>
        <p:nvSpPr>
          <p:cNvPr id="8" name="TextBox 7">
            <a:extLst>
              <a:ext uri="{FF2B5EF4-FFF2-40B4-BE49-F238E27FC236}">
                <a16:creationId xmlns:a16="http://schemas.microsoft.com/office/drawing/2014/main" id="{B15F699C-E1C4-43F8-83D8-3EAD0FE1D2CD}"/>
              </a:ext>
            </a:extLst>
          </p:cNvPr>
          <p:cNvSpPr txBox="1"/>
          <p:nvPr/>
        </p:nvSpPr>
        <p:spPr>
          <a:xfrm>
            <a:off x="1071154" y="399625"/>
            <a:ext cx="10441577" cy="6678175"/>
          </a:xfrm>
          <a:prstGeom prst="rect">
            <a:avLst/>
          </a:prstGeom>
          <a:noFill/>
        </p:spPr>
        <p:txBody>
          <a:bodyPr wrap="square">
            <a:spAutoFit/>
          </a:bodyPr>
          <a:lstStyle/>
          <a:p>
            <a:pPr>
              <a:lnSpc>
                <a:spcPct val="150000"/>
              </a:lnSpc>
              <a:spcAft>
                <a:spcPts val="1000"/>
              </a:spcAft>
            </a:pPr>
            <a:r>
              <a:rPr lang="en-GB" sz="2000" dirty="0">
                <a:solidFill>
                  <a:srgbClr val="000000"/>
                </a:solidFill>
                <a:latin typeface="Arial" panose="020B0604020202020204" pitchFamily="34" charset="0"/>
                <a:ea typeface="Calibri" panose="020F0502020204030204" pitchFamily="34" charset="0"/>
              </a:rPr>
              <a:t>AOD1: C</a:t>
            </a:r>
            <a:r>
              <a:rPr lang="en-GB" sz="2000" dirty="0">
                <a:solidFill>
                  <a:srgbClr val="000000"/>
                </a:solidFill>
                <a:effectLst/>
                <a:latin typeface="Arial" panose="020B0604020202020204" pitchFamily="34" charset="0"/>
                <a:ea typeface="Calibri" panose="020F0502020204030204" pitchFamily="34" charset="0"/>
              </a:rPr>
              <a:t>onfusion over ‘Colombo effect’ as referenced in a video on negotiation techniques. </a:t>
            </a:r>
          </a:p>
          <a:p>
            <a:pPr>
              <a:lnSpc>
                <a:spcPct val="150000"/>
              </a:lnSpc>
              <a:spcAft>
                <a:spcPts val="1000"/>
              </a:spcAft>
            </a:pPr>
            <a:r>
              <a:rPr lang="en-GB" sz="2000" b="1" dirty="0">
                <a:latin typeface="Arial" panose="020B0604020202020204" pitchFamily="34" charset="0"/>
                <a:ea typeface="Calibri" panose="020F0502020204030204" pitchFamily="34" charset="0"/>
              </a:rPr>
              <a:t>2 components: </a:t>
            </a:r>
            <a:r>
              <a:rPr lang="en-GB" sz="2000" b="1" dirty="0">
                <a:highlight>
                  <a:srgbClr val="00FFFF"/>
                </a:highlight>
                <a:latin typeface="Arial" panose="020B0604020202020204" pitchFamily="34" charset="0"/>
                <a:ea typeface="Calibri" panose="020F0502020204030204" pitchFamily="34" charset="0"/>
              </a:rPr>
              <a:t>C</a:t>
            </a:r>
            <a:r>
              <a:rPr lang="en-GB" sz="2000" b="1" dirty="0">
                <a:effectLst/>
                <a:highlight>
                  <a:srgbClr val="00FFFF"/>
                </a:highlight>
                <a:latin typeface="Arial" panose="020B0604020202020204" pitchFamily="34" charset="0"/>
                <a:ea typeface="Calibri" panose="020F0502020204030204" pitchFamily="34" charset="0"/>
              </a:rPr>
              <a:t>larifying question </a:t>
            </a:r>
            <a:r>
              <a:rPr lang="en-GB" sz="2000" dirty="0">
                <a:effectLst/>
                <a:highlight>
                  <a:srgbClr val="00FFFF"/>
                </a:highlight>
                <a:latin typeface="Arial" panose="020B0604020202020204" pitchFamily="34" charset="0"/>
                <a:ea typeface="Calibri" panose="020F0502020204030204" pitchFamily="34" charset="0"/>
              </a:rPr>
              <a:t>(refuting </a:t>
            </a:r>
            <a:r>
              <a:rPr lang="en-GB" sz="2000" dirty="0">
                <a:highlight>
                  <a:srgbClr val="00FFFF"/>
                </a:highlight>
                <a:latin typeface="Arial" panose="020B0604020202020204" pitchFamily="34" charset="0"/>
                <a:ea typeface="Calibri" panose="020F0502020204030204" pitchFamily="34" charset="0"/>
              </a:rPr>
              <a:t>bias </a:t>
            </a:r>
            <a:r>
              <a:rPr lang="en-GB" sz="2000" dirty="0">
                <a:effectLst/>
                <a:highlight>
                  <a:srgbClr val="00FFFF"/>
                </a:highlight>
                <a:latin typeface="Arial" panose="020B0604020202020204" pitchFamily="34" charset="0"/>
                <a:ea typeface="Calibri" panose="020F0502020204030204" pitchFamily="34" charset="0"/>
              </a:rPr>
              <a:t>with a particular emphasis on personal interpretation of content),</a:t>
            </a:r>
            <a:r>
              <a:rPr lang="en-GB" sz="2000" dirty="0">
                <a:effectLst/>
                <a:latin typeface="Arial" panose="020B0604020202020204" pitchFamily="34" charset="0"/>
                <a:ea typeface="Calibri" panose="020F0502020204030204" pitchFamily="34" charset="0"/>
              </a:rPr>
              <a:t> </a:t>
            </a:r>
            <a:r>
              <a:rPr lang="en-GB" sz="2000" b="1" dirty="0">
                <a:effectLst/>
                <a:highlight>
                  <a:srgbClr val="FF0000"/>
                </a:highlight>
                <a:latin typeface="Arial" panose="020B0604020202020204" pitchFamily="34" charset="0"/>
                <a:ea typeface="Calibri" panose="020F0502020204030204" pitchFamily="34" charset="0"/>
              </a:rPr>
              <a:t>reference to readings.</a:t>
            </a:r>
            <a:endParaRPr lang="en-GB" sz="2000" dirty="0">
              <a:solidFill>
                <a:srgbClr val="000000"/>
              </a:solidFill>
              <a:effectLst/>
              <a:latin typeface="Arial" panose="020B0604020202020204" pitchFamily="34" charset="0"/>
              <a:ea typeface="Calibri" panose="020F0502020204030204" pitchFamily="34" charset="0"/>
            </a:endParaRPr>
          </a:p>
          <a:p>
            <a:pPr>
              <a:lnSpc>
                <a:spcPct val="150000"/>
              </a:lnSpc>
              <a:spcAft>
                <a:spcPts val="1000"/>
              </a:spcAft>
            </a:pPr>
            <a:endParaRPr lang="en-GB" sz="2000" dirty="0">
              <a:solidFill>
                <a:srgbClr val="000000"/>
              </a:solidFill>
              <a:effectLst/>
              <a:latin typeface="Arial" panose="020B0604020202020204" pitchFamily="34" charset="0"/>
              <a:ea typeface="Calibri" panose="020F0502020204030204" pitchFamily="34" charset="0"/>
            </a:endParaRPr>
          </a:p>
          <a:p>
            <a:pPr marL="457200">
              <a:lnSpc>
                <a:spcPct val="150000"/>
              </a:lnSpc>
              <a:spcAft>
                <a:spcPts val="1000"/>
              </a:spcAft>
            </a:pPr>
            <a:r>
              <a:rPr lang="en-GB" sz="2000" i="1" dirty="0">
                <a:solidFill>
                  <a:srgbClr val="000000"/>
                </a:solidFill>
                <a:effectLst/>
                <a:highlight>
                  <a:srgbClr val="00FFFF"/>
                </a:highlight>
                <a:latin typeface="Arial" panose="020B0604020202020204" pitchFamily="34" charset="0"/>
                <a:ea typeface="Calibri" panose="020F0502020204030204" pitchFamily="34" charset="0"/>
              </a:rPr>
              <a:t>What you have </a:t>
            </a:r>
            <a:r>
              <a:rPr lang="en-GB" sz="2000" b="1" i="1" dirty="0">
                <a:solidFill>
                  <a:srgbClr val="000000"/>
                </a:solidFill>
                <a:effectLst/>
                <a:highlight>
                  <a:srgbClr val="00FFFF"/>
                </a:highlight>
                <a:latin typeface="Arial" panose="020B0604020202020204" pitchFamily="34" charset="0"/>
                <a:ea typeface="Calibri" panose="020F0502020204030204" pitchFamily="34" charset="0"/>
              </a:rPr>
              <a:t>suggested is an insightful opinion, albeit wrong</a:t>
            </a:r>
            <a:r>
              <a:rPr lang="en-GB" sz="2000" i="1" dirty="0">
                <a:solidFill>
                  <a:srgbClr val="000000"/>
                </a:solidFill>
                <a:effectLst/>
                <a:highlight>
                  <a:srgbClr val="00FFFF"/>
                </a:highlight>
                <a:latin typeface="Arial" panose="020B0604020202020204" pitchFamily="34" charset="0"/>
                <a:ea typeface="Calibri" panose="020F0502020204030204" pitchFamily="34" charset="0"/>
              </a:rPr>
              <a:t>. I searched on the internet and found a definition which to some extent could be trustworthy. </a:t>
            </a:r>
            <a:r>
              <a:rPr lang="en-GB" sz="2000" i="1" dirty="0">
                <a:solidFill>
                  <a:srgbClr val="000000"/>
                </a:solidFill>
                <a:effectLst/>
                <a:highlight>
                  <a:srgbClr val="FF0000"/>
                </a:highlight>
                <a:latin typeface="Arial" panose="020B0604020202020204" pitchFamily="34" charset="0"/>
                <a:ea typeface="Calibri" panose="020F0502020204030204" pitchFamily="34" charset="0"/>
              </a:rPr>
              <a:t>Please take a look at the link if you’d like further information </a:t>
            </a:r>
            <a:r>
              <a:rPr lang="en-GB" sz="2000" i="1" u="sng" dirty="0">
                <a:solidFill>
                  <a:srgbClr val="000000"/>
                </a:solidFill>
                <a:effectLst/>
                <a:highlight>
                  <a:srgbClr val="FF0000"/>
                </a:highlight>
                <a:latin typeface="Arial" panose="020B0604020202020204" pitchFamily="34" charset="0"/>
                <a:ea typeface="Calibri" panose="020F0502020204030204" pitchFamily="34" charset="0"/>
                <a:hlinkClick r:id="rId3"/>
              </a:rPr>
              <a:t>https://www.urbandictionary.com/define.php?term=columbo</a:t>
            </a:r>
            <a:endParaRPr lang="en-GB" sz="2000" dirty="0">
              <a:solidFill>
                <a:srgbClr val="000000"/>
              </a:solidFill>
              <a:effectLst/>
              <a:highlight>
                <a:srgbClr val="FF0000"/>
              </a:highlight>
              <a:latin typeface="Arial" panose="020B0604020202020204" pitchFamily="34" charset="0"/>
              <a:ea typeface="Calibri" panose="020F0502020204030204" pitchFamily="34" charset="0"/>
            </a:endParaRPr>
          </a:p>
          <a:p>
            <a:pPr marL="457200">
              <a:lnSpc>
                <a:spcPct val="150000"/>
              </a:lnSpc>
              <a:spcAft>
                <a:spcPts val="1000"/>
              </a:spcAft>
            </a:pPr>
            <a:r>
              <a:rPr lang="en-GB" sz="2000" i="1" dirty="0">
                <a:solidFill>
                  <a:srgbClr val="000000"/>
                </a:solidFill>
                <a:effectLst/>
                <a:highlight>
                  <a:srgbClr val="00FFFF"/>
                </a:highlight>
                <a:latin typeface="Arial" panose="020B0604020202020204" pitchFamily="34" charset="0"/>
                <a:ea typeface="Calibri" panose="020F0502020204030204" pitchFamily="34" charset="0"/>
              </a:rPr>
              <a:t>Colombo is a TV show detective who is known by the same name who at the end of his investigations/interrogations adds ‘one more thing’ – and usually the one more thing is the most surprising. This explanation sounds more reasonable and maybe we can discuss this more deeply in class?</a:t>
            </a:r>
            <a:endParaRPr lang="en-GB" sz="2000" dirty="0">
              <a:solidFill>
                <a:srgbClr val="000000"/>
              </a:solidFill>
              <a:effectLst/>
              <a:highlight>
                <a:srgbClr val="00FFFF"/>
              </a:highlight>
              <a:latin typeface="Arial" panose="020B0604020202020204" pitchFamily="34" charset="0"/>
              <a:ea typeface="Calibri" panose="020F0502020204030204" pitchFamily="34" charset="0"/>
            </a:endParaRPr>
          </a:p>
          <a:p>
            <a:pPr>
              <a:lnSpc>
                <a:spcPct val="150000"/>
              </a:lnSpc>
              <a:spcAft>
                <a:spcPts val="1000"/>
              </a:spcAft>
            </a:pPr>
            <a:r>
              <a:rPr lang="en-GB" sz="2000" dirty="0">
                <a:solidFill>
                  <a:srgbClr val="000000"/>
                </a:solidFill>
                <a:effectLst/>
                <a:latin typeface="Arial" panose="020B0604020202020204" pitchFamily="34" charset="0"/>
                <a:ea typeface="Calibri" panose="020F0502020204030204" pitchFamily="34" charset="0"/>
              </a:rPr>
              <a:t> </a:t>
            </a:r>
            <a:r>
              <a:rPr lang="en-GB" sz="2000" i="1" dirty="0">
                <a:solidFill>
                  <a:srgbClr val="000000"/>
                </a:solidFill>
                <a:effectLst/>
                <a:latin typeface="Arial" panose="020B0604020202020204" pitchFamily="34" charset="0"/>
                <a:ea typeface="Calibri" panose="020F0502020204030204" pitchFamily="34" charset="0"/>
              </a:rPr>
              <a:t>.</a:t>
            </a:r>
            <a:endParaRPr lang="en-GB" sz="2000" dirty="0">
              <a:solidFill>
                <a:srgbClr val="00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07197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p:txBody>
          <a:bodyPr/>
          <a:lstStyle/>
          <a:p>
            <a:fld id="{D8D877B3-D348-4611-9BDB-C5374591D951}" type="slidenum">
              <a:rPr lang="en-US" smtClean="0"/>
              <a:pPr/>
              <a:t>12</a:t>
            </a:fld>
            <a:endParaRPr lang="en-US" dirty="0"/>
          </a:p>
        </p:txBody>
      </p:sp>
      <p:sp>
        <p:nvSpPr>
          <p:cNvPr id="8" name="TextBox 7">
            <a:extLst>
              <a:ext uri="{FF2B5EF4-FFF2-40B4-BE49-F238E27FC236}">
                <a16:creationId xmlns:a16="http://schemas.microsoft.com/office/drawing/2014/main" id="{B15F699C-E1C4-43F8-83D8-3EAD0FE1D2CD}"/>
              </a:ext>
            </a:extLst>
          </p:cNvPr>
          <p:cNvSpPr txBox="1"/>
          <p:nvPr/>
        </p:nvSpPr>
        <p:spPr>
          <a:xfrm>
            <a:off x="1071153" y="2655146"/>
            <a:ext cx="10676709" cy="3061800"/>
          </a:xfrm>
          <a:prstGeom prst="rect">
            <a:avLst/>
          </a:prstGeom>
          <a:noFill/>
        </p:spPr>
        <p:txBody>
          <a:bodyPr wrap="square">
            <a:spAutoFit/>
          </a:bodyPr>
          <a:lstStyle/>
          <a:p>
            <a:pPr>
              <a:lnSpc>
                <a:spcPct val="150000"/>
              </a:lnSpc>
              <a:spcAft>
                <a:spcPts val="1000"/>
              </a:spcAft>
            </a:pPr>
            <a:endParaRPr lang="en-GB" sz="2000" dirty="0">
              <a:solidFill>
                <a:srgbClr val="000000"/>
              </a:solidFill>
              <a:effectLst/>
              <a:ea typeface="Calibri" panose="020F0502020204030204" pitchFamily="34" charset="0"/>
            </a:endParaRPr>
          </a:p>
          <a:p>
            <a:pPr marL="457200">
              <a:lnSpc>
                <a:spcPct val="150000"/>
              </a:lnSpc>
              <a:spcAft>
                <a:spcPts val="1000"/>
              </a:spcAft>
            </a:pPr>
            <a:r>
              <a:rPr lang="en-GB" sz="2000" i="1" dirty="0">
                <a:effectLst/>
                <a:highlight>
                  <a:srgbClr val="FFFF00"/>
                </a:highlight>
                <a:ea typeface="Calibri" panose="020F0502020204030204" pitchFamily="34" charset="0"/>
              </a:rPr>
              <a:t>*Negotiation is not a competitive game. We cannot have a mindset that we have to win. We need to think carefully about our brands, which means we have to protect our reputation. This is a key point to building lasting relationships and durable agreements. We have to have a positive mindset, trust our partners, and be accountable.    </a:t>
            </a:r>
            <a:endParaRPr lang="en-GB" sz="2000" dirty="0">
              <a:effectLst/>
              <a:highlight>
                <a:srgbClr val="FFFF00"/>
              </a:highlight>
              <a:ea typeface="Calibri" panose="020F0502020204030204" pitchFamily="34" charset="0"/>
            </a:endParaRPr>
          </a:p>
          <a:p>
            <a:pPr>
              <a:lnSpc>
                <a:spcPct val="150000"/>
              </a:lnSpc>
              <a:spcAft>
                <a:spcPts val="1000"/>
              </a:spcAft>
            </a:pPr>
            <a:r>
              <a:rPr lang="en-GB" sz="2000" dirty="0">
                <a:solidFill>
                  <a:srgbClr val="000000"/>
                </a:solidFill>
                <a:effectLst/>
                <a:ea typeface="Calibri" panose="020F0502020204030204" pitchFamily="34" charset="0"/>
              </a:rPr>
              <a:t> *</a:t>
            </a:r>
            <a:r>
              <a:rPr lang="en-GB" sz="2000" b="1" dirty="0">
                <a:solidFill>
                  <a:srgbClr val="000000"/>
                </a:solidFill>
                <a:highlight>
                  <a:srgbClr val="00FFFF"/>
                </a:highlight>
                <a:ea typeface="Calibri" panose="020F0502020204030204" pitchFamily="34" charset="0"/>
              </a:rPr>
              <a:t> C</a:t>
            </a:r>
            <a:r>
              <a:rPr lang="en-GB" sz="2000" b="1" dirty="0">
                <a:solidFill>
                  <a:srgbClr val="000000"/>
                </a:solidFill>
                <a:effectLst/>
                <a:highlight>
                  <a:srgbClr val="00FFFF"/>
                </a:highlight>
                <a:ea typeface="Calibri" panose="020F0502020204030204" pitchFamily="34" charset="0"/>
              </a:rPr>
              <a:t>larifying question</a:t>
            </a:r>
            <a:r>
              <a:rPr lang="en-GB" sz="2000" b="1" dirty="0">
                <a:solidFill>
                  <a:srgbClr val="000000"/>
                </a:solidFill>
                <a:highlight>
                  <a:srgbClr val="00FFFF"/>
                </a:highlight>
                <a:ea typeface="Calibri" panose="020F0502020204030204" pitchFamily="34" charset="0"/>
              </a:rPr>
              <a:t> </a:t>
            </a:r>
            <a:r>
              <a:rPr lang="en-GB" sz="2000" dirty="0">
                <a:solidFill>
                  <a:srgbClr val="000000"/>
                </a:solidFill>
                <a:highlight>
                  <a:srgbClr val="00FFFF"/>
                </a:highlight>
                <a:ea typeface="Calibri" panose="020F0502020204030204" pitchFamily="34" charset="0"/>
              </a:rPr>
              <a:t>(</a:t>
            </a:r>
            <a:r>
              <a:rPr lang="en-GB" sz="2000" dirty="0">
                <a:solidFill>
                  <a:srgbClr val="000000"/>
                </a:solidFill>
                <a:effectLst/>
                <a:highlight>
                  <a:srgbClr val="00FFFF"/>
                </a:highlight>
                <a:ea typeface="Calibri" panose="020F0502020204030204" pitchFamily="34" charset="0"/>
              </a:rPr>
              <a:t>accurate paraphrase). </a:t>
            </a:r>
          </a:p>
        </p:txBody>
      </p:sp>
      <p:sp>
        <p:nvSpPr>
          <p:cNvPr id="5" name="TextBox 4">
            <a:extLst>
              <a:ext uri="{FF2B5EF4-FFF2-40B4-BE49-F238E27FC236}">
                <a16:creationId xmlns:a16="http://schemas.microsoft.com/office/drawing/2014/main" id="{F00D35F5-2343-4BE9-920E-9510317E9484}"/>
              </a:ext>
            </a:extLst>
          </p:cNvPr>
          <p:cNvSpPr txBox="1"/>
          <p:nvPr/>
        </p:nvSpPr>
        <p:spPr>
          <a:xfrm>
            <a:off x="1541417" y="403056"/>
            <a:ext cx="10032274" cy="1959511"/>
          </a:xfrm>
          <a:prstGeom prst="rect">
            <a:avLst/>
          </a:prstGeom>
          <a:noFill/>
        </p:spPr>
        <p:txBody>
          <a:bodyPr wrap="square">
            <a:spAutoFit/>
          </a:bodyPr>
          <a:lstStyle/>
          <a:p>
            <a:pPr>
              <a:lnSpc>
                <a:spcPct val="150000"/>
              </a:lnSpc>
              <a:spcAft>
                <a:spcPts val="1000"/>
              </a:spcAft>
            </a:pPr>
            <a:r>
              <a:rPr lang="en-GB" sz="1800" dirty="0">
                <a:solidFill>
                  <a:srgbClr val="000000"/>
                </a:solidFill>
                <a:effectLst/>
                <a:ea typeface="Calibri" panose="020F0502020204030204" pitchFamily="34" charset="0"/>
              </a:rPr>
              <a:t>AOD1 contd. </a:t>
            </a:r>
          </a:p>
          <a:p>
            <a:pPr>
              <a:lnSpc>
                <a:spcPct val="150000"/>
              </a:lnSpc>
              <a:spcAft>
                <a:spcPts val="1000"/>
              </a:spcAft>
            </a:pPr>
            <a:r>
              <a:rPr lang="en-GB" sz="1800" dirty="0">
                <a:solidFill>
                  <a:srgbClr val="000000"/>
                </a:solidFill>
                <a:effectLst/>
                <a:ea typeface="Calibri" panose="020F0502020204030204" pitchFamily="34" charset="0"/>
              </a:rPr>
              <a:t>Final explanation of the ‘Colombo effect’ in a negotiation context </a:t>
            </a:r>
          </a:p>
          <a:p>
            <a:pPr>
              <a:lnSpc>
                <a:spcPct val="150000"/>
              </a:lnSpc>
              <a:spcAft>
                <a:spcPts val="1000"/>
              </a:spcAft>
            </a:pPr>
            <a:r>
              <a:rPr lang="en-GB" sz="1800" b="1" dirty="0">
                <a:solidFill>
                  <a:srgbClr val="000000"/>
                </a:solidFill>
                <a:ea typeface="Calibri" panose="020F0502020204030204" pitchFamily="34" charset="0"/>
              </a:rPr>
              <a:t>2 components: </a:t>
            </a:r>
            <a:r>
              <a:rPr lang="en-GB" sz="1800" b="1" dirty="0">
                <a:solidFill>
                  <a:srgbClr val="000000"/>
                </a:solidFill>
                <a:highlight>
                  <a:srgbClr val="00FFFF"/>
                </a:highlight>
                <a:ea typeface="Calibri" panose="020F0502020204030204" pitchFamily="34" charset="0"/>
              </a:rPr>
              <a:t>C</a:t>
            </a:r>
            <a:r>
              <a:rPr lang="en-GB" sz="1800" b="1" dirty="0">
                <a:solidFill>
                  <a:srgbClr val="000000"/>
                </a:solidFill>
                <a:effectLst/>
                <a:highlight>
                  <a:srgbClr val="00FFFF"/>
                </a:highlight>
                <a:ea typeface="Calibri" panose="020F0502020204030204" pitchFamily="34" charset="0"/>
              </a:rPr>
              <a:t>larifying question</a:t>
            </a:r>
            <a:r>
              <a:rPr lang="en-GB" sz="1800" b="1" dirty="0">
                <a:solidFill>
                  <a:srgbClr val="000000"/>
                </a:solidFill>
                <a:highlight>
                  <a:srgbClr val="00FFFF"/>
                </a:highlight>
                <a:ea typeface="Calibri" panose="020F0502020204030204" pitchFamily="34" charset="0"/>
              </a:rPr>
              <a:t> </a:t>
            </a:r>
            <a:r>
              <a:rPr lang="en-GB" sz="1800" dirty="0">
                <a:solidFill>
                  <a:srgbClr val="000000"/>
                </a:solidFill>
                <a:highlight>
                  <a:srgbClr val="00FFFF"/>
                </a:highlight>
                <a:ea typeface="Calibri" panose="020F0502020204030204" pitchFamily="34" charset="0"/>
              </a:rPr>
              <a:t>(</a:t>
            </a:r>
            <a:r>
              <a:rPr lang="en-GB" sz="1800" dirty="0">
                <a:solidFill>
                  <a:srgbClr val="000000"/>
                </a:solidFill>
                <a:effectLst/>
                <a:highlight>
                  <a:srgbClr val="00FFFF"/>
                </a:highlight>
                <a:ea typeface="Calibri" panose="020F0502020204030204" pitchFamily="34" charset="0"/>
              </a:rPr>
              <a:t>accurate paraphrase), </a:t>
            </a:r>
            <a:r>
              <a:rPr lang="en-GB" sz="1800" b="1" dirty="0">
                <a:solidFill>
                  <a:srgbClr val="000000"/>
                </a:solidFill>
                <a:effectLst/>
                <a:highlight>
                  <a:srgbClr val="FFFF00"/>
                </a:highlight>
                <a:ea typeface="Calibri" panose="020F0502020204030204" pitchFamily="34" charset="0"/>
              </a:rPr>
              <a:t>synthesis of ideas</a:t>
            </a:r>
            <a:r>
              <a:rPr lang="en-GB" sz="1800" b="1" dirty="0">
                <a:solidFill>
                  <a:srgbClr val="000000"/>
                </a:solidFill>
                <a:highlight>
                  <a:srgbClr val="FFFF00"/>
                </a:highlight>
                <a:ea typeface="Calibri" panose="020F0502020204030204" pitchFamily="34" charset="0"/>
              </a:rPr>
              <a:t> </a:t>
            </a:r>
            <a:r>
              <a:rPr lang="en-GB" sz="1800" dirty="0">
                <a:solidFill>
                  <a:srgbClr val="000000"/>
                </a:solidFill>
                <a:highlight>
                  <a:srgbClr val="FFFF00"/>
                </a:highlight>
                <a:ea typeface="Calibri" panose="020F0502020204030204" pitchFamily="34" charset="0"/>
              </a:rPr>
              <a:t>(</a:t>
            </a:r>
            <a:r>
              <a:rPr lang="en-GB" sz="1800" dirty="0">
                <a:solidFill>
                  <a:srgbClr val="000000"/>
                </a:solidFill>
                <a:effectLst/>
                <a:highlight>
                  <a:srgbClr val="FFFF00"/>
                </a:highlight>
                <a:ea typeface="Calibri" panose="020F0502020204030204" pitchFamily="34" charset="0"/>
              </a:rPr>
              <a:t>clearly connecting concepts)</a:t>
            </a:r>
            <a:r>
              <a:rPr lang="en-GB" sz="1800" dirty="0">
                <a:solidFill>
                  <a:srgbClr val="000000"/>
                </a:solidFill>
                <a:effectLst/>
                <a:ea typeface="Calibri" panose="020F0502020204030204" pitchFamily="34" charset="0"/>
              </a:rPr>
              <a:t>.</a:t>
            </a:r>
          </a:p>
        </p:txBody>
      </p:sp>
    </p:spTree>
    <p:extLst>
      <p:ext uri="{BB962C8B-B14F-4D97-AF65-F5344CB8AC3E}">
        <p14:creationId xmlns:p14="http://schemas.microsoft.com/office/powerpoint/2010/main" val="54058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p:txBody>
          <a:bodyPr/>
          <a:lstStyle/>
          <a:p>
            <a:fld id="{D8D877B3-D348-4611-9BDB-C5374591D951}" type="slidenum">
              <a:rPr lang="en-US" smtClean="0"/>
              <a:pPr/>
              <a:t>13</a:t>
            </a:fld>
            <a:endParaRPr lang="en-US" dirty="0"/>
          </a:p>
        </p:txBody>
      </p:sp>
      <p:sp>
        <p:nvSpPr>
          <p:cNvPr id="8" name="TextBox 7">
            <a:extLst>
              <a:ext uri="{FF2B5EF4-FFF2-40B4-BE49-F238E27FC236}">
                <a16:creationId xmlns:a16="http://schemas.microsoft.com/office/drawing/2014/main" id="{B15F699C-E1C4-43F8-83D8-3EAD0FE1D2CD}"/>
              </a:ext>
            </a:extLst>
          </p:cNvPr>
          <p:cNvSpPr txBox="1"/>
          <p:nvPr/>
        </p:nvSpPr>
        <p:spPr>
          <a:xfrm>
            <a:off x="1071153" y="234163"/>
            <a:ext cx="10772503" cy="6114431"/>
          </a:xfrm>
          <a:prstGeom prst="rect">
            <a:avLst/>
          </a:prstGeom>
          <a:noFill/>
        </p:spPr>
        <p:txBody>
          <a:bodyPr wrap="square">
            <a:spAutoFit/>
          </a:bodyPr>
          <a:lstStyle/>
          <a:p>
            <a:pPr>
              <a:lnSpc>
                <a:spcPct val="150000"/>
              </a:lnSpc>
              <a:spcAft>
                <a:spcPts val="1000"/>
              </a:spcAft>
            </a:pPr>
            <a:r>
              <a:rPr lang="en-GB" sz="1800" dirty="0">
                <a:solidFill>
                  <a:srgbClr val="000000"/>
                </a:solidFill>
                <a:effectLst/>
                <a:latin typeface="Arial" panose="020B0604020202020204" pitchFamily="34" charset="0"/>
                <a:ea typeface="Calibri" panose="020F0502020204030204" pitchFamily="34" charset="0"/>
              </a:rPr>
              <a:t>AOD3: Student interpretation of the entire thread written as a final summary in preparation for an in-class seminar discussion. </a:t>
            </a:r>
            <a:r>
              <a:rPr lang="en-GB" sz="1800" b="1" dirty="0">
                <a:solidFill>
                  <a:srgbClr val="000000"/>
                </a:solidFill>
                <a:effectLst/>
                <a:highlight>
                  <a:srgbClr val="00FFFF"/>
                </a:highlight>
                <a:latin typeface="Arial" panose="020B0604020202020204" pitchFamily="34" charset="0"/>
                <a:ea typeface="Calibri" panose="020F0502020204030204" pitchFamily="34" charset="0"/>
              </a:rPr>
              <a:t>1 component: clarifying content </a:t>
            </a:r>
            <a:r>
              <a:rPr lang="en-GB" dirty="0">
                <a:solidFill>
                  <a:srgbClr val="000000"/>
                </a:solidFill>
                <a:highlight>
                  <a:srgbClr val="00FFFF"/>
                </a:highlight>
                <a:latin typeface="Arial" panose="020B0604020202020204" pitchFamily="34" charset="0"/>
                <a:ea typeface="Calibri" panose="020F0502020204030204" pitchFamily="34" charset="0"/>
              </a:rPr>
              <a:t>(</a:t>
            </a:r>
            <a:r>
              <a:rPr lang="en-GB" sz="1800" dirty="0">
                <a:solidFill>
                  <a:srgbClr val="000000"/>
                </a:solidFill>
                <a:effectLst/>
                <a:highlight>
                  <a:srgbClr val="00FFFF"/>
                </a:highlight>
                <a:latin typeface="Arial" panose="020B0604020202020204" pitchFamily="34" charset="0"/>
                <a:ea typeface="Calibri" panose="020F0502020204030204" pitchFamily="34" charset="0"/>
              </a:rPr>
              <a:t>accurate paraphrase). </a:t>
            </a:r>
          </a:p>
          <a:p>
            <a:pPr>
              <a:lnSpc>
                <a:spcPct val="150000"/>
              </a:lnSpc>
              <a:spcAft>
                <a:spcPts val="1000"/>
              </a:spcAft>
            </a:pPr>
            <a:endParaRPr lang="en-GB" sz="1800" dirty="0">
              <a:solidFill>
                <a:srgbClr val="000000"/>
              </a:solidFill>
              <a:effectLst/>
              <a:highlight>
                <a:srgbClr val="00FFFF"/>
              </a:highlight>
              <a:latin typeface="Arial" panose="020B0604020202020204" pitchFamily="34" charset="0"/>
              <a:ea typeface="Calibri" panose="020F0502020204030204" pitchFamily="34" charset="0"/>
            </a:endParaRPr>
          </a:p>
          <a:p>
            <a:pPr marR="582930">
              <a:lnSpc>
                <a:spcPct val="150000"/>
              </a:lnSpc>
              <a:spcAft>
                <a:spcPts val="0"/>
              </a:spcAft>
            </a:pPr>
            <a:r>
              <a:rPr lang="en-US" sz="1800" i="1" dirty="0">
                <a:effectLst/>
                <a:highlight>
                  <a:srgbClr val="00FFFF"/>
                </a:highlight>
                <a:latin typeface="Arial" panose="020B0604020202020204" pitchFamily="34" charset="0"/>
                <a:ea typeface="Myriad Pro"/>
                <a:cs typeface="Myriad Pro"/>
              </a:rPr>
              <a:t>Lastly, I have go through all your forums topics, including advertisement, advocation, data analysis, company's annual report, market research, cutting-edge technology, the main profitable products, the scale about the company, cooperation with big company, and the website. In summary, I divided them into 4 parts:</a:t>
            </a:r>
            <a:endParaRPr lang="en-GB" dirty="0">
              <a:highlight>
                <a:srgbClr val="00FFFF"/>
              </a:highlight>
              <a:latin typeface="Myriad Pro"/>
              <a:ea typeface="Myriad Pro"/>
              <a:cs typeface="Myriad Pro"/>
            </a:endParaRPr>
          </a:p>
          <a:p>
            <a:pPr marR="582930">
              <a:lnSpc>
                <a:spcPct val="150000"/>
              </a:lnSpc>
              <a:spcAft>
                <a:spcPts val="0"/>
              </a:spcAft>
            </a:pPr>
            <a:r>
              <a:rPr lang="en-US" sz="1800" i="1" dirty="0">
                <a:effectLst/>
                <a:highlight>
                  <a:srgbClr val="00FFFF"/>
                </a:highlight>
                <a:latin typeface="Arial" panose="020B0604020202020204" pitchFamily="34" charset="0"/>
                <a:ea typeface="Myriad Pro"/>
                <a:cs typeface="Myriad Pro"/>
              </a:rPr>
              <a:t>The background research, for example, what level of technology is high enough. </a:t>
            </a:r>
          </a:p>
          <a:p>
            <a:pPr marR="615315">
              <a:lnSpc>
                <a:spcPct val="150000"/>
              </a:lnSpc>
              <a:spcAft>
                <a:spcPts val="0"/>
              </a:spcAft>
            </a:pPr>
            <a:r>
              <a:rPr lang="en-US" sz="1800" i="1" dirty="0">
                <a:effectLst/>
                <a:highlight>
                  <a:srgbClr val="00FFFF"/>
                </a:highlight>
                <a:latin typeface="Arial" panose="020B0604020202020204" pitchFamily="34" charset="0"/>
                <a:ea typeface="Myriad Pro"/>
                <a:cs typeface="Myriad Pro"/>
              </a:rPr>
              <a:t>The future of the industry is it sustainable or profitable, what is the position of this industry. </a:t>
            </a:r>
          </a:p>
          <a:p>
            <a:pPr marR="615315">
              <a:lnSpc>
                <a:spcPct val="150000"/>
              </a:lnSpc>
              <a:spcAft>
                <a:spcPts val="0"/>
              </a:spcAft>
            </a:pPr>
            <a:r>
              <a:rPr lang="en-US" sz="1800" i="1" dirty="0">
                <a:effectLst/>
                <a:highlight>
                  <a:srgbClr val="00FFFF"/>
                </a:highlight>
                <a:latin typeface="Arial" panose="020B0604020202020204" pitchFamily="34" charset="0"/>
                <a:ea typeface="Myriad Pro"/>
                <a:cs typeface="Myriad Pro"/>
              </a:rPr>
              <a:t>The company itself, we currently know nothing about its stuff, its operation mode, the scale and technology. </a:t>
            </a:r>
          </a:p>
          <a:p>
            <a:pPr marR="615315">
              <a:lnSpc>
                <a:spcPct val="150000"/>
              </a:lnSpc>
              <a:spcAft>
                <a:spcPts val="0"/>
              </a:spcAft>
            </a:pPr>
            <a:r>
              <a:rPr lang="en-US" sz="1800" i="1" dirty="0">
                <a:effectLst/>
                <a:highlight>
                  <a:srgbClr val="00FFFF"/>
                </a:highlight>
                <a:latin typeface="Arial" panose="020B0604020202020204" pitchFamily="34" charset="0"/>
                <a:ea typeface="Myriad Pro"/>
                <a:cs typeface="Myriad Pro"/>
              </a:rPr>
              <a:t>Last, which kind of data is available, which is not. I think if we solve all the parts, we can face any problem we</a:t>
            </a:r>
            <a:r>
              <a:rPr lang="en-GB" dirty="0">
                <a:highlight>
                  <a:srgbClr val="00FFFF"/>
                </a:highlight>
                <a:latin typeface="Myriad Pro"/>
                <a:ea typeface="Myriad Pro"/>
                <a:cs typeface="Myriad Pro"/>
              </a:rPr>
              <a:t> </a:t>
            </a:r>
            <a:r>
              <a:rPr lang="en-US" sz="1800" i="1" dirty="0">
                <a:effectLst/>
                <a:highlight>
                  <a:srgbClr val="00FFFF"/>
                </a:highlight>
                <a:latin typeface="Arial" panose="020B0604020202020204" pitchFamily="34" charset="0"/>
                <a:ea typeface="Myriad Pro"/>
                <a:cs typeface="Myriad Pro"/>
              </a:rPr>
              <a:t>might meet with. </a:t>
            </a:r>
          </a:p>
          <a:p>
            <a:pPr marR="615315">
              <a:lnSpc>
                <a:spcPct val="150000"/>
              </a:lnSpc>
              <a:spcAft>
                <a:spcPts val="0"/>
              </a:spcAft>
            </a:pPr>
            <a:r>
              <a:rPr lang="en-US" sz="1800" i="1" dirty="0">
                <a:effectLst/>
                <a:highlight>
                  <a:srgbClr val="00FFFF"/>
                </a:highlight>
                <a:latin typeface="Arial" panose="020B0604020202020204" pitchFamily="34" charset="0"/>
                <a:ea typeface="Myriad Pro"/>
                <a:cs typeface="Myriad Pro"/>
              </a:rPr>
              <a:t>And of course, I welcome any supplement.</a:t>
            </a:r>
            <a:endParaRPr lang="en-GB" sz="1800" dirty="0">
              <a:effectLst/>
              <a:highlight>
                <a:srgbClr val="00FFFF"/>
              </a:highlight>
              <a:latin typeface="Myriad Pro"/>
              <a:ea typeface="Myriad Pro"/>
              <a:cs typeface="Myriad Pro"/>
            </a:endParaRPr>
          </a:p>
        </p:txBody>
      </p:sp>
    </p:spTree>
    <p:extLst>
      <p:ext uri="{BB962C8B-B14F-4D97-AF65-F5344CB8AC3E}">
        <p14:creationId xmlns:p14="http://schemas.microsoft.com/office/powerpoint/2010/main" val="92880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p:txBody>
          <a:bodyPr/>
          <a:lstStyle/>
          <a:p>
            <a:fld id="{D8D877B3-D348-4611-9BDB-C5374591D951}" type="slidenum">
              <a:rPr lang="en-US" smtClean="0"/>
              <a:pPr/>
              <a:t>14</a:t>
            </a:fld>
            <a:endParaRPr lang="en-US" dirty="0"/>
          </a:p>
        </p:txBody>
      </p:sp>
      <p:sp>
        <p:nvSpPr>
          <p:cNvPr id="8" name="TextBox 7">
            <a:extLst>
              <a:ext uri="{FF2B5EF4-FFF2-40B4-BE49-F238E27FC236}">
                <a16:creationId xmlns:a16="http://schemas.microsoft.com/office/drawing/2014/main" id="{B15F699C-E1C4-43F8-83D8-3EAD0FE1D2CD}"/>
              </a:ext>
            </a:extLst>
          </p:cNvPr>
          <p:cNvSpPr txBox="1"/>
          <p:nvPr/>
        </p:nvSpPr>
        <p:spPr>
          <a:xfrm>
            <a:off x="1071154" y="2376476"/>
            <a:ext cx="10607040" cy="3908762"/>
          </a:xfrm>
          <a:prstGeom prst="rect">
            <a:avLst/>
          </a:prstGeom>
          <a:noFill/>
        </p:spPr>
        <p:txBody>
          <a:bodyPr wrap="square">
            <a:spAutoFit/>
          </a:bodyPr>
          <a:lstStyle/>
          <a:p>
            <a:pPr>
              <a:lnSpc>
                <a:spcPct val="150000"/>
              </a:lnSpc>
              <a:spcAft>
                <a:spcPts val="1000"/>
              </a:spcAft>
            </a:pPr>
            <a:endParaRPr lang="en-GB" sz="1800" dirty="0">
              <a:effectLst/>
              <a:latin typeface="Arial" panose="020B0604020202020204" pitchFamily="34" charset="0"/>
              <a:ea typeface="Times" panose="02020603050405020304" pitchFamily="18" charset="0"/>
              <a:cs typeface="Times New Roman" panose="02020603050405020304" pitchFamily="18" charset="0"/>
            </a:endParaRPr>
          </a:p>
          <a:p>
            <a:pPr marR="330835">
              <a:lnSpc>
                <a:spcPct val="150000"/>
              </a:lnSpc>
            </a:pPr>
            <a:r>
              <a:rPr lang="en-GB" sz="1800" i="1" dirty="0">
                <a:effectLst/>
                <a:highlight>
                  <a:srgbClr val="FFFF00"/>
                </a:highlight>
                <a:latin typeface="Arial" panose="020B0604020202020204" pitchFamily="34" charset="0"/>
                <a:ea typeface="Calibri" panose="020F0502020204030204" pitchFamily="34" charset="0"/>
              </a:rPr>
              <a:t>*For locals who are self-sufficient but want to increase their income, ecotourism could be a good choice. If ecotourism is developed, pollution is inevitable. A well established </a:t>
            </a:r>
            <a:r>
              <a:rPr lang="en-GB" sz="1800" i="1" dirty="0">
                <a:effectLst/>
                <a:highlight>
                  <a:srgbClr val="FF00FF"/>
                </a:highlight>
                <a:latin typeface="Arial" panose="020B0604020202020204" pitchFamily="34" charset="0"/>
                <a:ea typeface="Calibri" panose="020F0502020204030204" pitchFamily="34" charset="0"/>
              </a:rPr>
              <a:t>channel for dealing with </a:t>
            </a:r>
            <a:r>
              <a:rPr lang="en-GB" sz="1800" i="1" dirty="0">
                <a:effectLst/>
                <a:highlight>
                  <a:srgbClr val="F874DF"/>
                </a:highlight>
                <a:latin typeface="Arial" panose="020B0604020202020204" pitchFamily="34" charset="0"/>
                <a:ea typeface="Calibri" panose="020F0502020204030204" pitchFamily="34" charset="0"/>
              </a:rPr>
              <a:t>garbage</a:t>
            </a:r>
            <a:r>
              <a:rPr lang="en-GB" sz="1800" i="1" dirty="0">
                <a:effectLst/>
                <a:highlight>
                  <a:srgbClr val="FFFF00"/>
                </a:highlight>
                <a:latin typeface="Arial" panose="020B0604020202020204" pitchFamily="34" charset="0"/>
                <a:ea typeface="Calibri" panose="020F0502020204030204" pitchFamily="34" charset="0"/>
              </a:rPr>
              <a:t> is crucial. </a:t>
            </a:r>
            <a:r>
              <a:rPr lang="en-GB" sz="1800" b="1" i="1" u="sng" dirty="0">
                <a:effectLst/>
                <a:highlight>
                  <a:srgbClr val="00FFFF"/>
                </a:highlight>
                <a:latin typeface="Arial" panose="020B0604020202020204" pitchFamily="34" charset="0"/>
                <a:ea typeface="Calibri" panose="020F0502020204030204" pitchFamily="34" charset="0"/>
              </a:rPr>
              <a:t>The question could be asked whether the tribe has </a:t>
            </a:r>
            <a:r>
              <a:rPr lang="en-GB" sz="1800" b="1" i="1" u="sng" dirty="0">
                <a:effectLst/>
                <a:highlight>
                  <a:srgbClr val="F874DF"/>
                </a:highlight>
                <a:latin typeface="Arial" panose="020B0604020202020204" pitchFamily="34" charset="0"/>
                <a:ea typeface="Calibri" panose="020F0502020204030204" pitchFamily="34" charset="0"/>
              </a:rPr>
              <a:t>channels for waste disposal</a:t>
            </a:r>
            <a:r>
              <a:rPr lang="en-GB" sz="1800" b="1" i="1" u="sng" dirty="0">
                <a:effectLst/>
                <a:latin typeface="Arial" panose="020B0604020202020204" pitchFamily="34" charset="0"/>
                <a:ea typeface="Calibri" panose="020F0502020204030204" pitchFamily="34" charset="0"/>
              </a:rPr>
              <a:t>? </a:t>
            </a:r>
            <a:r>
              <a:rPr lang="en-GB" sz="1800" b="1" i="1" u="sng" dirty="0">
                <a:effectLst/>
                <a:highlight>
                  <a:srgbClr val="00FFFF"/>
                </a:highlight>
                <a:latin typeface="Arial" panose="020B0604020202020204" pitchFamily="34" charset="0"/>
                <a:ea typeface="Calibri" panose="020F0502020204030204" pitchFamily="34" charset="0"/>
              </a:rPr>
              <a:t>In addition, if some locals are unwilling to participate, in order to reduce interference to their lives, is there any other area for development? Furthermore, are locals willing to share their culture with foreign visitors?</a:t>
            </a:r>
          </a:p>
          <a:p>
            <a:pPr marR="330835">
              <a:lnSpc>
                <a:spcPct val="150000"/>
              </a:lnSpc>
            </a:pPr>
            <a:endParaRPr lang="en-GB" sz="1800" i="1" dirty="0">
              <a:effectLst/>
              <a:latin typeface="Arial" panose="020B0604020202020204" pitchFamily="34" charset="0"/>
              <a:ea typeface="Calibri" panose="020F0502020204030204" pitchFamily="34" charset="0"/>
            </a:endParaRPr>
          </a:p>
          <a:p>
            <a:pPr marR="330835">
              <a:lnSpc>
                <a:spcPct val="150000"/>
              </a:lnSpc>
            </a:pPr>
            <a:r>
              <a:rPr lang="en-GB" b="1" dirty="0">
                <a:solidFill>
                  <a:srgbClr val="000000"/>
                </a:solidFill>
                <a:highlight>
                  <a:srgbClr val="FF6600"/>
                </a:highlight>
                <a:latin typeface="Arial" panose="020B0604020202020204" pitchFamily="34" charset="0"/>
                <a:ea typeface="Calibri" panose="020F0502020204030204" pitchFamily="34" charset="0"/>
              </a:rPr>
              <a:t>*L</a:t>
            </a:r>
            <a:r>
              <a:rPr lang="en-GB" sz="1800" b="1" dirty="0">
                <a:solidFill>
                  <a:srgbClr val="000000"/>
                </a:solidFill>
                <a:effectLst/>
                <a:highlight>
                  <a:srgbClr val="FF6600"/>
                </a:highlight>
                <a:latin typeface="Arial" panose="020B0604020202020204" pitchFamily="34" charset="0"/>
                <a:ea typeface="Calibri" panose="020F0502020204030204" pitchFamily="34" charset="0"/>
              </a:rPr>
              <a:t>ogic of argument </a:t>
            </a:r>
            <a:r>
              <a:rPr lang="en-GB" sz="1800" dirty="0">
                <a:solidFill>
                  <a:srgbClr val="000000"/>
                </a:solidFill>
                <a:effectLst/>
                <a:highlight>
                  <a:srgbClr val="FF6600"/>
                </a:highlight>
                <a:latin typeface="Arial" panose="020B0604020202020204" pitchFamily="34" charset="0"/>
                <a:ea typeface="Calibri" panose="020F0502020204030204" pitchFamily="34" charset="0"/>
              </a:rPr>
              <a:t>(sequence and flow).</a:t>
            </a:r>
            <a:endParaRPr lang="en-GB" sz="1800" i="1" dirty="0">
              <a:effectLst/>
              <a:highlight>
                <a:srgbClr val="FF6600"/>
              </a:highlight>
              <a:latin typeface="Arial" panose="020B060402020202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5331DF18-6621-463D-9EDA-FC63EFE0AEE9}"/>
              </a:ext>
            </a:extLst>
          </p:cNvPr>
          <p:cNvSpPr txBox="1"/>
          <p:nvPr/>
        </p:nvSpPr>
        <p:spPr>
          <a:xfrm>
            <a:off x="1071153" y="616477"/>
            <a:ext cx="10406743" cy="1831271"/>
          </a:xfrm>
          <a:prstGeom prst="rect">
            <a:avLst/>
          </a:prstGeom>
          <a:noFill/>
        </p:spPr>
        <p:txBody>
          <a:bodyPr wrap="square">
            <a:spAutoFit/>
          </a:bodyPr>
          <a:lstStyle/>
          <a:p>
            <a:pPr marL="0" marR="0" lvl="0" indent="0" algn="l" defTabSz="914330" rtl="0" eaLnBrk="1" fontAlgn="auto" latinLnBrk="0" hangingPunct="1">
              <a:lnSpc>
                <a:spcPct val="150000"/>
              </a:lnSpc>
              <a:spcBef>
                <a:spcPts val="0"/>
              </a:spcBef>
              <a:spcAft>
                <a:spcPts val="100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AOD5: Students invited to discuss any outstanding queries around a case study on Ecotourism. </a:t>
            </a:r>
          </a:p>
          <a:p>
            <a:pPr marL="0" marR="0" lvl="0" indent="0" algn="l" defTabSz="91433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5 components: </a:t>
            </a:r>
            <a:r>
              <a:rPr kumimoji="0" lang="en-GB" sz="1800" b="1" i="0" u="none" strike="noStrike" kern="1200" cap="none" spc="0" normalizeH="0" baseline="0" noProof="0" dirty="0">
                <a:ln>
                  <a:noFill/>
                </a:ln>
                <a:solidFill>
                  <a:srgbClr val="000000"/>
                </a:solidFill>
                <a:effectLst/>
                <a:highlight>
                  <a:srgbClr val="F874DF"/>
                </a:highlight>
                <a:uLnTx/>
                <a:uFillTx/>
                <a:latin typeface="Arial" panose="020B0604020202020204" pitchFamily="34" charset="0"/>
                <a:ea typeface="Calibri" panose="020F0502020204030204" pitchFamily="34" charset="0"/>
                <a:cs typeface="+mn-cs"/>
              </a:rPr>
              <a:t>Problem identification </a:t>
            </a:r>
            <a:r>
              <a:rPr kumimoji="0" lang="en-GB" sz="1800" b="0" i="0" u="none" strike="noStrike" kern="1200" cap="none" spc="0" normalizeH="0" baseline="0" noProof="0" dirty="0">
                <a:ln>
                  <a:noFill/>
                </a:ln>
                <a:solidFill>
                  <a:srgbClr val="000000"/>
                </a:solidFill>
                <a:effectLst/>
                <a:highlight>
                  <a:srgbClr val="F874DF"/>
                </a:highlight>
                <a:uLnTx/>
                <a:uFillTx/>
                <a:latin typeface="Arial" panose="020B0604020202020204" pitchFamily="34" charset="0"/>
                <a:ea typeface="Calibri" panose="020F0502020204030204" pitchFamily="34" charset="0"/>
                <a:cs typeface="+mn-cs"/>
              </a:rPr>
              <a:t>(the waste disposal and buy in for the project), </a:t>
            </a:r>
            <a:r>
              <a:rPr kumimoji="0" lang="en-GB" sz="1800" b="1" i="0" u="none" strike="noStrike" kern="1200" cap="none" spc="0" normalizeH="0" baseline="0" noProof="0" dirty="0">
                <a:ln>
                  <a:noFill/>
                </a:ln>
                <a:solidFill>
                  <a:srgbClr val="000000"/>
                </a:solidFill>
                <a:effectLst/>
                <a:highlight>
                  <a:srgbClr val="00FFFF"/>
                </a:highlight>
                <a:uLnTx/>
                <a:uFillTx/>
                <a:latin typeface="Arial" panose="020B0604020202020204" pitchFamily="34" charset="0"/>
                <a:ea typeface="Calibri" panose="020F0502020204030204" pitchFamily="34" charset="0"/>
                <a:cs typeface="+mn-cs"/>
              </a:rPr>
              <a:t>clarifying question </a:t>
            </a:r>
            <a:r>
              <a:rPr kumimoji="0" lang="en-GB" sz="1800" b="0" i="0" u="none" strike="noStrike" kern="1200" cap="none" spc="0" normalizeH="0" baseline="0" noProof="0" dirty="0">
                <a:ln>
                  <a:noFill/>
                </a:ln>
                <a:solidFill>
                  <a:srgbClr val="000000"/>
                </a:solidFill>
                <a:effectLst/>
                <a:highlight>
                  <a:srgbClr val="00FFFF"/>
                </a:highlight>
                <a:uLnTx/>
                <a:uFillTx/>
                <a:latin typeface="Arial" panose="020B0604020202020204" pitchFamily="34" charset="0"/>
                <a:ea typeface="Calibri" panose="020F0502020204030204" pitchFamily="34" charset="0"/>
                <a:cs typeface="+mn-cs"/>
              </a:rPr>
              <a:t>(providing a dichotomy), </a:t>
            </a:r>
            <a:r>
              <a:rPr kumimoji="0" lang="en-GB" sz="1800" b="1" i="0" u="none" strike="noStrike" kern="1200" cap="none" spc="0" normalizeH="0" baseline="0" noProof="0" dirty="0">
                <a:ln>
                  <a:noFill/>
                </a:ln>
                <a:solidFill>
                  <a:srgbClr val="000000"/>
                </a:solidFill>
                <a:effectLst/>
                <a:highlight>
                  <a:srgbClr val="FF6600"/>
                </a:highlight>
                <a:uLnTx/>
                <a:uFillTx/>
                <a:latin typeface="Arial" panose="020B0604020202020204" pitchFamily="34" charset="0"/>
                <a:ea typeface="Calibri" panose="020F0502020204030204" pitchFamily="34" charset="0"/>
                <a:cs typeface="+mn-cs"/>
              </a:rPr>
              <a:t>logic of argument </a:t>
            </a:r>
            <a:r>
              <a:rPr kumimoji="0" lang="en-GB" sz="1800" b="0" i="0" u="none" strike="noStrike" kern="1200" cap="none" spc="0" normalizeH="0" baseline="0" noProof="0" dirty="0">
                <a:ln>
                  <a:noFill/>
                </a:ln>
                <a:solidFill>
                  <a:srgbClr val="000000"/>
                </a:solidFill>
                <a:effectLst/>
                <a:highlight>
                  <a:srgbClr val="FF6600"/>
                </a:highlight>
                <a:uLnTx/>
                <a:uFillTx/>
                <a:latin typeface="Arial" panose="020B0604020202020204" pitchFamily="34" charset="0"/>
                <a:ea typeface="Calibri" panose="020F0502020204030204" pitchFamily="34" charset="0"/>
                <a:cs typeface="+mn-cs"/>
              </a:rPr>
              <a:t>(sequence and flow),</a:t>
            </a:r>
            <a:r>
              <a:rPr kumimoji="0" lang="en-GB" sz="18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mn-cs"/>
              </a:rPr>
              <a:t> </a:t>
            </a:r>
            <a:r>
              <a:rPr kumimoji="0" lang="en-GB" sz="1800" b="1"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mn-cs"/>
              </a:rPr>
              <a:t>synthesis of ideas </a:t>
            </a:r>
            <a:r>
              <a:rPr kumimoji="0" lang="en-GB" sz="18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mn-cs"/>
              </a:rPr>
              <a:t>(building on others’ ideas), </a:t>
            </a:r>
            <a:r>
              <a:rPr kumimoji="0" lang="en-GB" sz="1800" b="1" i="0" u="sng"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problem solving</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a:t>
            </a:r>
            <a:r>
              <a:rPr kumimoji="0" lang="en-GB" sz="1800" b="0" i="0" u="none" strike="noStrike" kern="1200" cap="none" spc="0" normalizeH="0" baseline="0" noProof="0" dirty="0">
                <a:ln>
                  <a:noFill/>
                </a:ln>
                <a:solidFill>
                  <a:srgbClr val="2B2B2B"/>
                </a:solidFill>
                <a:effectLst/>
                <a:uLnTx/>
                <a:uFillTx/>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23579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p:txBody>
          <a:bodyPr/>
          <a:lstStyle/>
          <a:p>
            <a:fld id="{D8D877B3-D348-4611-9BDB-C5374591D951}" type="slidenum">
              <a:rPr lang="en-US" smtClean="0"/>
              <a:pPr/>
              <a:t>15</a:t>
            </a:fld>
            <a:endParaRPr lang="en-US" dirty="0"/>
          </a:p>
        </p:txBody>
      </p:sp>
      <p:sp>
        <p:nvSpPr>
          <p:cNvPr id="8" name="TextBox 7">
            <a:extLst>
              <a:ext uri="{FF2B5EF4-FFF2-40B4-BE49-F238E27FC236}">
                <a16:creationId xmlns:a16="http://schemas.microsoft.com/office/drawing/2014/main" id="{B15F699C-E1C4-43F8-83D8-3EAD0FE1D2CD}"/>
              </a:ext>
            </a:extLst>
          </p:cNvPr>
          <p:cNvSpPr txBox="1"/>
          <p:nvPr/>
        </p:nvSpPr>
        <p:spPr>
          <a:xfrm>
            <a:off x="1071154" y="443176"/>
            <a:ext cx="10607040" cy="4446795"/>
          </a:xfrm>
          <a:prstGeom prst="rect">
            <a:avLst/>
          </a:prstGeom>
          <a:noFill/>
        </p:spPr>
        <p:txBody>
          <a:bodyPr wrap="square">
            <a:spAutoFit/>
          </a:bodyPr>
          <a:lstStyle/>
          <a:p>
            <a:pPr>
              <a:lnSpc>
                <a:spcPct val="150000"/>
              </a:lnSpc>
              <a:spcAft>
                <a:spcPts val="1000"/>
              </a:spcAft>
            </a:pPr>
            <a:r>
              <a:rPr lang="en-GB" sz="2000" dirty="0">
                <a:solidFill>
                  <a:srgbClr val="000000"/>
                </a:solidFill>
                <a:effectLst/>
                <a:latin typeface="Arial" panose="020B0604020202020204" pitchFamily="34" charset="0"/>
                <a:ea typeface="Calibri" panose="020F0502020204030204" pitchFamily="34" charset="0"/>
              </a:rPr>
              <a:t>AOD6 demonstrated the highest level of Bernstein and Isaac’s (2018) Components of Critical Thinking. In the following example there are 6 components. The only component missing is </a:t>
            </a:r>
            <a:r>
              <a:rPr lang="en-GB" sz="2000" u="sng" dirty="0">
                <a:solidFill>
                  <a:srgbClr val="000000"/>
                </a:solidFill>
                <a:effectLst/>
                <a:latin typeface="Arial" panose="020B0604020202020204" pitchFamily="34" charset="0"/>
                <a:ea typeface="Calibri" panose="020F0502020204030204" pitchFamily="34" charset="0"/>
              </a:rPr>
              <a:t>problem solving</a:t>
            </a:r>
            <a:r>
              <a:rPr lang="en-GB" sz="2000" dirty="0">
                <a:solidFill>
                  <a:srgbClr val="000000"/>
                </a:solidFill>
                <a:latin typeface="Arial" panose="020B0604020202020204" pitchFamily="34" charset="0"/>
                <a:ea typeface="Calibri" panose="020F0502020204030204" pitchFamily="34" charset="0"/>
              </a:rPr>
              <a:t> (t</a:t>
            </a:r>
            <a:r>
              <a:rPr lang="en-GB" sz="2000" dirty="0">
                <a:solidFill>
                  <a:srgbClr val="000000"/>
                </a:solidFill>
                <a:effectLst/>
                <a:latin typeface="Arial" panose="020B0604020202020204" pitchFamily="34" charset="0"/>
                <a:ea typeface="Calibri" panose="020F0502020204030204" pitchFamily="34" charset="0"/>
              </a:rPr>
              <a:t>his had not been a task requirement on this occasion). </a:t>
            </a:r>
          </a:p>
          <a:p>
            <a:pPr>
              <a:lnSpc>
                <a:spcPct val="150000"/>
              </a:lnSpc>
              <a:spcAft>
                <a:spcPts val="1000"/>
              </a:spcAft>
            </a:pPr>
            <a:endParaRPr lang="en-GB" sz="2000" dirty="0">
              <a:solidFill>
                <a:srgbClr val="000000"/>
              </a:solidFill>
              <a:effectLst/>
              <a:latin typeface="Arial" panose="020B0604020202020204" pitchFamily="34" charset="0"/>
              <a:ea typeface="Calibri" panose="020F0502020204030204" pitchFamily="34" charset="0"/>
            </a:endParaRPr>
          </a:p>
          <a:p>
            <a:pPr>
              <a:lnSpc>
                <a:spcPct val="150000"/>
              </a:lnSpc>
              <a:spcAft>
                <a:spcPts val="1000"/>
              </a:spcAft>
            </a:pPr>
            <a:r>
              <a:rPr lang="en-GB" sz="2000" b="1" dirty="0">
                <a:solidFill>
                  <a:srgbClr val="000000"/>
                </a:solidFill>
                <a:latin typeface="Arial" panose="020B0604020202020204" pitchFamily="34" charset="0"/>
                <a:ea typeface="Calibri" panose="020F0502020204030204" pitchFamily="34" charset="0"/>
              </a:rPr>
              <a:t>6 components: </a:t>
            </a:r>
            <a:r>
              <a:rPr lang="en-GB" sz="2000" b="1" dirty="0">
                <a:solidFill>
                  <a:srgbClr val="000000"/>
                </a:solidFill>
                <a:highlight>
                  <a:srgbClr val="F874DF"/>
                </a:highlight>
                <a:latin typeface="Arial" panose="020B0604020202020204" pitchFamily="34" charset="0"/>
                <a:ea typeface="Calibri" panose="020F0502020204030204" pitchFamily="34" charset="0"/>
              </a:rPr>
              <a:t>P</a:t>
            </a:r>
            <a:r>
              <a:rPr lang="en-GB" sz="2000" b="1" dirty="0">
                <a:solidFill>
                  <a:srgbClr val="000000"/>
                </a:solidFill>
                <a:effectLst/>
                <a:highlight>
                  <a:srgbClr val="F874DF"/>
                </a:highlight>
                <a:latin typeface="Arial" panose="020B0604020202020204" pitchFamily="34" charset="0"/>
                <a:ea typeface="Calibri" panose="020F0502020204030204" pitchFamily="34" charset="0"/>
              </a:rPr>
              <a:t>roblem identification </a:t>
            </a:r>
            <a:r>
              <a:rPr lang="en-GB" sz="2000" dirty="0">
                <a:solidFill>
                  <a:srgbClr val="000000"/>
                </a:solidFill>
                <a:effectLst/>
                <a:highlight>
                  <a:srgbClr val="F874DF"/>
                </a:highlight>
                <a:latin typeface="Arial" panose="020B0604020202020204" pitchFamily="34" charset="0"/>
                <a:ea typeface="Calibri" panose="020F0502020204030204" pitchFamily="34" charset="0"/>
              </a:rPr>
              <a:t>(weaknesses of social marketing linked to historical phenomenon), </a:t>
            </a:r>
            <a:r>
              <a:rPr lang="en-GB" sz="2000" b="1" dirty="0">
                <a:solidFill>
                  <a:srgbClr val="000000"/>
                </a:solidFill>
                <a:effectLst/>
                <a:highlight>
                  <a:srgbClr val="00FFFF"/>
                </a:highlight>
                <a:latin typeface="Arial" panose="020B0604020202020204" pitchFamily="34" charset="0"/>
                <a:ea typeface="Calibri" panose="020F0502020204030204" pitchFamily="34" charset="0"/>
              </a:rPr>
              <a:t>clarifying question </a:t>
            </a:r>
            <a:r>
              <a:rPr lang="en-GB" sz="2000" dirty="0">
                <a:solidFill>
                  <a:srgbClr val="000000"/>
                </a:solidFill>
                <a:effectLst/>
                <a:highlight>
                  <a:srgbClr val="00FFFF"/>
                </a:highlight>
                <a:latin typeface="Arial" panose="020B0604020202020204" pitchFamily="34" charset="0"/>
                <a:ea typeface="Calibri" panose="020F0502020204030204" pitchFamily="34" charset="0"/>
              </a:rPr>
              <a:t>(clarifying content with a paraphrase), </a:t>
            </a:r>
            <a:r>
              <a:rPr lang="en-GB" sz="2000" b="1" dirty="0">
                <a:solidFill>
                  <a:srgbClr val="000000"/>
                </a:solidFill>
                <a:effectLst/>
                <a:highlight>
                  <a:srgbClr val="FF6600"/>
                </a:highlight>
                <a:latin typeface="Arial" panose="020B0604020202020204" pitchFamily="34" charset="0"/>
                <a:ea typeface="Calibri" panose="020F0502020204030204" pitchFamily="34" charset="0"/>
              </a:rPr>
              <a:t>logic of argument </a:t>
            </a:r>
            <a:r>
              <a:rPr lang="en-GB" sz="2000" dirty="0">
                <a:solidFill>
                  <a:srgbClr val="000000"/>
                </a:solidFill>
                <a:effectLst/>
                <a:highlight>
                  <a:srgbClr val="FF6600"/>
                </a:highlight>
                <a:latin typeface="Arial" panose="020B0604020202020204" pitchFamily="34" charset="0"/>
                <a:ea typeface="Calibri" panose="020F0502020204030204" pitchFamily="34" charset="0"/>
              </a:rPr>
              <a:t>(sequence, flow, and clear valid assumptions),</a:t>
            </a:r>
            <a:r>
              <a:rPr lang="en-GB" sz="2000" dirty="0">
                <a:solidFill>
                  <a:srgbClr val="000000"/>
                </a:solidFill>
                <a:effectLst/>
                <a:highlight>
                  <a:srgbClr val="00FF00"/>
                </a:highlight>
                <a:latin typeface="Arial" panose="020B0604020202020204" pitchFamily="34" charset="0"/>
                <a:ea typeface="Calibri" panose="020F0502020204030204" pitchFamily="34" charset="0"/>
              </a:rPr>
              <a:t> evidence/supportive information (clear connection to topic and relevant examples – identifying a gap), </a:t>
            </a:r>
            <a:r>
              <a:rPr lang="en-GB" sz="2000" b="1" dirty="0">
                <a:solidFill>
                  <a:srgbClr val="000000"/>
                </a:solidFill>
                <a:effectLst/>
                <a:highlight>
                  <a:srgbClr val="FFFF00"/>
                </a:highlight>
                <a:latin typeface="Arial" panose="020B0604020202020204" pitchFamily="34" charset="0"/>
                <a:ea typeface="Calibri" panose="020F0502020204030204" pitchFamily="34" charset="0"/>
              </a:rPr>
              <a:t>synthesis of ideas </a:t>
            </a:r>
            <a:r>
              <a:rPr lang="en-GB" sz="2000" dirty="0">
                <a:solidFill>
                  <a:srgbClr val="000000"/>
                </a:solidFill>
                <a:effectLst/>
                <a:highlight>
                  <a:srgbClr val="FFFF00"/>
                </a:highlight>
                <a:latin typeface="Arial" panose="020B0604020202020204" pitchFamily="34" charset="0"/>
                <a:ea typeface="Calibri" panose="020F0502020204030204" pitchFamily="34" charset="0"/>
              </a:rPr>
              <a:t>(</a:t>
            </a:r>
            <a:r>
              <a:rPr lang="en-GB" sz="2000" dirty="0" err="1">
                <a:solidFill>
                  <a:srgbClr val="000000"/>
                </a:solidFill>
                <a:effectLst/>
                <a:highlight>
                  <a:srgbClr val="FFFF00"/>
                </a:highlight>
                <a:latin typeface="Arial" panose="020B0604020202020204" pitchFamily="34" charset="0"/>
                <a:ea typeface="Calibri" panose="020F0502020204030204" pitchFamily="34" charset="0"/>
              </a:rPr>
              <a:t>biuilding</a:t>
            </a:r>
            <a:r>
              <a:rPr lang="en-GB" sz="2000" dirty="0">
                <a:solidFill>
                  <a:srgbClr val="000000"/>
                </a:solidFill>
                <a:effectLst/>
                <a:highlight>
                  <a:srgbClr val="FFFF00"/>
                </a:highlight>
                <a:latin typeface="Arial" panose="020B0604020202020204" pitchFamily="34" charset="0"/>
                <a:ea typeface="Calibri" panose="020F0502020204030204" pitchFamily="34" charset="0"/>
              </a:rPr>
              <a:t> on others’ ideas), </a:t>
            </a:r>
            <a:r>
              <a:rPr lang="en-GB" sz="2000" b="1" dirty="0">
                <a:solidFill>
                  <a:srgbClr val="000000"/>
                </a:solidFill>
                <a:effectLst/>
                <a:highlight>
                  <a:srgbClr val="FF0000"/>
                </a:highlight>
                <a:latin typeface="Arial" panose="020B0604020202020204" pitchFamily="34" charset="0"/>
                <a:ea typeface="Calibri" panose="020F0502020204030204" pitchFamily="34" charset="0"/>
              </a:rPr>
              <a:t>references to readings </a:t>
            </a:r>
            <a:r>
              <a:rPr lang="en-GB" sz="2000" dirty="0">
                <a:solidFill>
                  <a:srgbClr val="000000"/>
                </a:solidFill>
                <a:effectLst/>
                <a:highlight>
                  <a:srgbClr val="FF0000"/>
                </a:highlight>
                <a:latin typeface="Arial" panose="020B0604020202020204" pitchFamily="34" charset="0"/>
                <a:ea typeface="Calibri" panose="020F0502020204030204" pitchFamily="34" charset="0"/>
              </a:rPr>
              <a:t>(citing to make a point). </a:t>
            </a:r>
            <a:endParaRPr lang="en-GB" sz="2000" dirty="0">
              <a:solidFill>
                <a:srgbClr val="00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4267492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p:txBody>
          <a:bodyPr/>
          <a:lstStyle/>
          <a:p>
            <a:fld id="{D8D877B3-D348-4611-9BDB-C5374591D951}" type="slidenum">
              <a:rPr lang="en-US" smtClean="0"/>
              <a:pPr/>
              <a:t>16</a:t>
            </a:fld>
            <a:endParaRPr lang="en-US" dirty="0"/>
          </a:p>
        </p:txBody>
      </p:sp>
      <p:sp>
        <p:nvSpPr>
          <p:cNvPr id="8" name="TextBox 7">
            <a:extLst>
              <a:ext uri="{FF2B5EF4-FFF2-40B4-BE49-F238E27FC236}">
                <a16:creationId xmlns:a16="http://schemas.microsoft.com/office/drawing/2014/main" id="{B15F699C-E1C4-43F8-83D8-3EAD0FE1D2CD}"/>
              </a:ext>
            </a:extLst>
          </p:cNvPr>
          <p:cNvSpPr txBox="1"/>
          <p:nvPr/>
        </p:nvSpPr>
        <p:spPr>
          <a:xfrm>
            <a:off x="557349" y="120943"/>
            <a:ext cx="11390811" cy="6605591"/>
          </a:xfrm>
          <a:prstGeom prst="rect">
            <a:avLst/>
          </a:prstGeom>
          <a:noFill/>
        </p:spPr>
        <p:txBody>
          <a:bodyPr wrap="square">
            <a:spAutoFit/>
          </a:bodyPr>
          <a:lstStyle/>
          <a:p>
            <a:pPr marL="574675" marR="690880" indent="3810" eaLnBrk="0" hangingPunct="0">
              <a:lnSpc>
                <a:spcPct val="121000"/>
              </a:lnSpc>
              <a:spcBef>
                <a:spcPts val="810"/>
              </a:spcBef>
              <a:spcAft>
                <a:spcPts val="0"/>
              </a:spcAft>
            </a:pPr>
            <a:r>
              <a:rPr lang="en-GB" sz="2000" dirty="0">
                <a:solidFill>
                  <a:srgbClr val="363636"/>
                </a:solidFill>
                <a:effectLst/>
                <a:highlight>
                  <a:srgbClr val="FFFF00"/>
                </a:highlight>
                <a:ea typeface="Times New Roman" panose="02020603050405020304" pitchFamily="18" charset="0"/>
              </a:rPr>
              <a:t>*Instead of potential risk</a:t>
            </a:r>
            <a:r>
              <a:rPr lang="en-GB" sz="2000" dirty="0">
                <a:solidFill>
                  <a:srgbClr val="5D5D5D"/>
                </a:solidFill>
                <a:effectLst/>
                <a:highlight>
                  <a:srgbClr val="FFFF00"/>
                </a:highlight>
                <a:ea typeface="Times New Roman" panose="02020603050405020304" pitchFamily="18" charset="0"/>
              </a:rPr>
              <a:t>, </a:t>
            </a:r>
            <a:r>
              <a:rPr lang="en-GB" sz="2000" dirty="0">
                <a:solidFill>
                  <a:srgbClr val="363636"/>
                </a:solidFill>
                <a:effectLst/>
                <a:highlight>
                  <a:srgbClr val="FFFF00"/>
                </a:highlight>
                <a:ea typeface="Times New Roman" panose="02020603050405020304" pitchFamily="18" charset="0"/>
              </a:rPr>
              <a:t>I suppose what you really wanted to imply was the underlying weaknesses of those projects conducted by the foreign NGOs.</a:t>
            </a:r>
            <a:endParaRPr lang="en-GB" sz="2000" dirty="0">
              <a:effectLst/>
              <a:highlight>
                <a:srgbClr val="FFFF00"/>
              </a:highlight>
              <a:ea typeface="Times New Roman" panose="02020603050405020304" pitchFamily="18" charset="0"/>
            </a:endParaRPr>
          </a:p>
          <a:p>
            <a:pPr marL="560705" marR="678815" indent="15875" eaLnBrk="0" hangingPunct="0">
              <a:lnSpc>
                <a:spcPct val="128000"/>
              </a:lnSpc>
              <a:spcBef>
                <a:spcPts val="945"/>
              </a:spcBef>
              <a:spcAft>
                <a:spcPts val="0"/>
              </a:spcAft>
            </a:pPr>
            <a:r>
              <a:rPr lang="en-GB" sz="2000" dirty="0">
                <a:solidFill>
                  <a:srgbClr val="363636"/>
                </a:solidFill>
                <a:effectLst/>
                <a:highlight>
                  <a:srgbClr val="FF6600"/>
                </a:highlight>
                <a:ea typeface="Times New Roman" panose="02020603050405020304" pitchFamily="18" charset="0"/>
              </a:rPr>
              <a:t>As mentioned in the second half of the report</a:t>
            </a:r>
            <a:r>
              <a:rPr lang="en-GB" sz="2000" dirty="0">
                <a:solidFill>
                  <a:srgbClr val="5D5D5D"/>
                </a:solidFill>
                <a:effectLst/>
                <a:highlight>
                  <a:srgbClr val="FF6600"/>
                </a:highlight>
                <a:ea typeface="Times New Roman" panose="02020603050405020304" pitchFamily="18" charset="0"/>
              </a:rPr>
              <a:t>, </a:t>
            </a:r>
            <a:r>
              <a:rPr lang="en-GB" sz="2000" dirty="0">
                <a:solidFill>
                  <a:srgbClr val="363636"/>
                </a:solidFill>
                <a:effectLst/>
                <a:highlight>
                  <a:srgbClr val="FF6600"/>
                </a:highlight>
                <a:ea typeface="Times New Roman" panose="02020603050405020304" pitchFamily="18" charset="0"/>
              </a:rPr>
              <a:t>the absence of a solid monitoring and evaluation system was a weakness in many projects</a:t>
            </a:r>
            <a:r>
              <a:rPr lang="en-GB" sz="2000" u="sng" dirty="0">
                <a:solidFill>
                  <a:srgbClr val="363636"/>
                </a:solidFill>
                <a:effectLst/>
                <a:highlight>
                  <a:srgbClr val="FF6600"/>
                </a:highlight>
                <a:ea typeface="Times New Roman" panose="02020603050405020304" pitchFamily="18" charset="0"/>
              </a:rPr>
              <a:t>.</a:t>
            </a:r>
            <a:r>
              <a:rPr lang="en-GB" sz="2000" u="sng" dirty="0">
                <a:solidFill>
                  <a:srgbClr val="363636"/>
                </a:solidFill>
                <a:effectLst/>
                <a:ea typeface="Times New Roman" panose="02020603050405020304" pitchFamily="18" charset="0"/>
              </a:rPr>
              <a:t> </a:t>
            </a:r>
            <a:r>
              <a:rPr lang="en-GB" sz="2000" u="sng" dirty="0">
                <a:solidFill>
                  <a:srgbClr val="363636"/>
                </a:solidFill>
                <a:effectLst/>
                <a:highlight>
                  <a:srgbClr val="00FF00"/>
                </a:highlight>
                <a:ea typeface="Times New Roman" panose="02020603050405020304" pitchFamily="18" charset="0"/>
              </a:rPr>
              <a:t>What is more, the quality of implementation, elaborated by the example of exchanging hunting guns is also worth examining. </a:t>
            </a:r>
            <a:r>
              <a:rPr lang="en-GB" sz="2000" dirty="0">
                <a:solidFill>
                  <a:srgbClr val="363636"/>
                </a:solidFill>
                <a:effectLst/>
                <a:highlight>
                  <a:srgbClr val="FF6600"/>
                </a:highlight>
                <a:ea typeface="Times New Roman" panose="02020603050405020304" pitchFamily="18" charset="0"/>
              </a:rPr>
              <a:t>Although there is ample of evidence to suggest that most of the tourism projects meet the 6 social marketing benchmarks</a:t>
            </a:r>
            <a:r>
              <a:rPr lang="en-GB" sz="2000" dirty="0">
                <a:solidFill>
                  <a:srgbClr val="5D5D5D"/>
                </a:solidFill>
                <a:effectLst/>
                <a:highlight>
                  <a:srgbClr val="FF6600"/>
                </a:highlight>
                <a:ea typeface="Times New Roman" panose="02020603050405020304" pitchFamily="18" charset="0"/>
              </a:rPr>
              <a:t>, </a:t>
            </a:r>
            <a:r>
              <a:rPr lang="en-GB" sz="2000" dirty="0">
                <a:solidFill>
                  <a:srgbClr val="363636"/>
                </a:solidFill>
                <a:effectLst/>
                <a:highlight>
                  <a:srgbClr val="FF6600"/>
                </a:highlight>
                <a:ea typeface="Times New Roman" panose="02020603050405020304" pitchFamily="18" charset="0"/>
              </a:rPr>
              <a:t>resulting in a promising future for both the place of interests and the local residents</a:t>
            </a:r>
            <a:r>
              <a:rPr lang="en-GB" sz="2000" dirty="0">
                <a:solidFill>
                  <a:srgbClr val="5D5D5D"/>
                </a:solidFill>
                <a:effectLst/>
                <a:highlight>
                  <a:srgbClr val="FF6600"/>
                </a:highlight>
                <a:ea typeface="Times New Roman" panose="02020603050405020304" pitchFamily="18" charset="0"/>
              </a:rPr>
              <a:t>, </a:t>
            </a:r>
            <a:r>
              <a:rPr lang="en-GB" sz="2000" dirty="0">
                <a:solidFill>
                  <a:srgbClr val="363636"/>
                </a:solidFill>
                <a:effectLst/>
                <a:highlight>
                  <a:srgbClr val="FF6600"/>
                </a:highlight>
                <a:ea typeface="Times New Roman" panose="02020603050405020304" pitchFamily="18" charset="0"/>
              </a:rPr>
              <a:t>the host; and the tourists, the guests, from elsewhere</a:t>
            </a:r>
            <a:r>
              <a:rPr lang="en-GB" sz="2000" dirty="0">
                <a:solidFill>
                  <a:srgbClr val="5D5D5D"/>
                </a:solidFill>
                <a:effectLst/>
                <a:highlight>
                  <a:srgbClr val="FF6600"/>
                </a:highlight>
                <a:ea typeface="Times New Roman" panose="02020603050405020304" pitchFamily="18" charset="0"/>
              </a:rPr>
              <a:t>, </a:t>
            </a:r>
            <a:r>
              <a:rPr lang="en-GB" sz="2000" u="sng" dirty="0">
                <a:solidFill>
                  <a:srgbClr val="363636"/>
                </a:solidFill>
                <a:effectLst/>
                <a:highlight>
                  <a:srgbClr val="00FF00"/>
                </a:highlight>
                <a:ea typeface="Times New Roman" panose="02020603050405020304" pitchFamily="18" charset="0"/>
              </a:rPr>
              <a:t>serious problems might be caused due to the lack of scrutiny and pitfalls in the terms enacted by the organizers.</a:t>
            </a:r>
            <a:endParaRPr lang="en-GB" sz="2000" u="sng" dirty="0">
              <a:effectLst/>
              <a:highlight>
                <a:srgbClr val="00FF00"/>
              </a:highlight>
              <a:ea typeface="Times New Roman" panose="02020603050405020304" pitchFamily="18" charset="0"/>
            </a:endParaRPr>
          </a:p>
          <a:p>
            <a:pPr marL="552450" marR="724535" indent="2540" eaLnBrk="0" hangingPunct="0">
              <a:lnSpc>
                <a:spcPct val="125000"/>
              </a:lnSpc>
              <a:spcBef>
                <a:spcPts val="855"/>
              </a:spcBef>
              <a:spcAft>
                <a:spcPts val="0"/>
              </a:spcAft>
            </a:pPr>
            <a:r>
              <a:rPr lang="en-GB" sz="2000" dirty="0">
                <a:solidFill>
                  <a:srgbClr val="363636"/>
                </a:solidFill>
                <a:effectLst/>
                <a:highlight>
                  <a:srgbClr val="FF0000"/>
                </a:highlight>
                <a:ea typeface="Times New Roman" panose="02020603050405020304" pitchFamily="18" charset="0"/>
              </a:rPr>
              <a:t>In this sense</a:t>
            </a:r>
            <a:r>
              <a:rPr lang="en-GB" sz="2000" dirty="0">
                <a:solidFill>
                  <a:srgbClr val="5D5D5D"/>
                </a:solidFill>
                <a:effectLst/>
                <a:highlight>
                  <a:srgbClr val="FF0000"/>
                </a:highlight>
                <a:ea typeface="Times New Roman" panose="02020603050405020304" pitchFamily="18" charset="0"/>
              </a:rPr>
              <a:t>, </a:t>
            </a:r>
            <a:r>
              <a:rPr lang="en-GB" sz="2000" dirty="0">
                <a:solidFill>
                  <a:srgbClr val="363636"/>
                </a:solidFill>
                <a:effectLst/>
                <a:highlight>
                  <a:srgbClr val="FF0000"/>
                </a:highlight>
                <a:ea typeface="Times New Roman" panose="02020603050405020304" pitchFamily="18" charset="0"/>
              </a:rPr>
              <a:t>I think the perspective of analysis of the first article, the Social Marketing and Tourism: What is the Evidence is pretty critical and rigorous, </a:t>
            </a:r>
            <a:r>
              <a:rPr lang="en-GB" sz="2000" dirty="0">
                <a:solidFill>
                  <a:srgbClr val="363636"/>
                </a:solidFill>
                <a:effectLst/>
                <a:highlight>
                  <a:srgbClr val="FF6600"/>
                </a:highlight>
                <a:ea typeface="Times New Roman" panose="02020603050405020304" pitchFamily="18" charset="0"/>
              </a:rPr>
              <a:t>since the author have not only provided the merits of introducing the idea of social marketing to tourism, but also point out the current situation is not flawless</a:t>
            </a:r>
            <a:r>
              <a:rPr lang="en-GB" sz="2000" dirty="0">
                <a:solidFill>
                  <a:srgbClr val="5D5D5D"/>
                </a:solidFill>
                <a:effectLst/>
                <a:highlight>
                  <a:srgbClr val="FF6600"/>
                </a:highlight>
                <a:ea typeface="Times New Roman" panose="02020603050405020304" pitchFamily="18" charset="0"/>
              </a:rPr>
              <a:t>.</a:t>
            </a:r>
          </a:p>
          <a:p>
            <a:pPr marL="552450" marR="724535" indent="2540" eaLnBrk="0" hangingPunct="0">
              <a:lnSpc>
                <a:spcPct val="125000"/>
              </a:lnSpc>
              <a:spcBef>
                <a:spcPts val="855"/>
              </a:spcBef>
              <a:spcAft>
                <a:spcPts val="0"/>
              </a:spcAft>
            </a:pPr>
            <a:r>
              <a:rPr lang="en-GB" sz="2000" dirty="0">
                <a:solidFill>
                  <a:srgbClr val="5D5D5D"/>
                </a:solidFill>
                <a:ea typeface="Times New Roman" panose="02020603050405020304" pitchFamily="18" charset="0"/>
              </a:rPr>
              <a:t>*</a:t>
            </a:r>
            <a:r>
              <a:rPr lang="en-GB" sz="2000" b="1" dirty="0">
                <a:solidFill>
                  <a:srgbClr val="000000"/>
                </a:solidFill>
                <a:latin typeface="Arial" panose="020B0604020202020204" pitchFamily="34" charset="0"/>
                <a:ea typeface="Calibri" panose="020F0502020204030204" pitchFamily="34" charset="0"/>
              </a:rPr>
              <a:t> </a:t>
            </a:r>
            <a:r>
              <a:rPr lang="en-GB" sz="2000" b="1" dirty="0">
                <a:solidFill>
                  <a:srgbClr val="000000"/>
                </a:solidFill>
                <a:highlight>
                  <a:srgbClr val="F874DF"/>
                </a:highlight>
                <a:latin typeface="Arial" panose="020B0604020202020204" pitchFamily="34" charset="0"/>
                <a:ea typeface="Calibri" panose="020F0502020204030204" pitchFamily="34" charset="0"/>
              </a:rPr>
              <a:t>P</a:t>
            </a:r>
            <a:r>
              <a:rPr lang="en-GB" sz="2000" b="1" dirty="0">
                <a:solidFill>
                  <a:srgbClr val="000000"/>
                </a:solidFill>
                <a:effectLst/>
                <a:highlight>
                  <a:srgbClr val="F874DF"/>
                </a:highlight>
                <a:latin typeface="Arial" panose="020B0604020202020204" pitchFamily="34" charset="0"/>
                <a:ea typeface="Calibri" panose="020F0502020204030204" pitchFamily="34" charset="0"/>
              </a:rPr>
              <a:t>roblem identification </a:t>
            </a:r>
            <a:r>
              <a:rPr lang="en-GB" sz="2000" dirty="0">
                <a:solidFill>
                  <a:srgbClr val="000000"/>
                </a:solidFill>
                <a:effectLst/>
                <a:highlight>
                  <a:srgbClr val="F874DF"/>
                </a:highlight>
                <a:latin typeface="Arial" panose="020B0604020202020204" pitchFamily="34" charset="0"/>
                <a:ea typeface="Calibri" panose="020F0502020204030204" pitchFamily="34" charset="0"/>
              </a:rPr>
              <a:t>(weaknesses of social marketing linked to historical phenomenon), </a:t>
            </a:r>
            <a:r>
              <a:rPr lang="en-GB" sz="2000" b="1" dirty="0">
                <a:solidFill>
                  <a:srgbClr val="000000"/>
                </a:solidFill>
                <a:effectLst/>
                <a:highlight>
                  <a:srgbClr val="00FFFF"/>
                </a:highlight>
                <a:latin typeface="Arial" panose="020B0604020202020204" pitchFamily="34" charset="0"/>
                <a:ea typeface="Calibri" panose="020F0502020204030204" pitchFamily="34" charset="0"/>
              </a:rPr>
              <a:t>clarifying question </a:t>
            </a:r>
            <a:r>
              <a:rPr lang="en-GB" sz="2000" dirty="0">
                <a:solidFill>
                  <a:srgbClr val="000000"/>
                </a:solidFill>
                <a:effectLst/>
                <a:highlight>
                  <a:srgbClr val="00FFFF"/>
                </a:highlight>
                <a:latin typeface="Arial" panose="020B0604020202020204" pitchFamily="34" charset="0"/>
                <a:ea typeface="Calibri" panose="020F0502020204030204" pitchFamily="34" charset="0"/>
              </a:rPr>
              <a:t>(clarifying content with a paraphrase).</a:t>
            </a:r>
            <a:endParaRPr lang="en-GB" sz="2000" dirty="0">
              <a:effectLst/>
              <a:highlight>
                <a:srgbClr val="FF6600"/>
              </a:highlight>
              <a:ea typeface="Times New Roman" panose="02020603050405020304" pitchFamily="18" charset="0"/>
            </a:endParaRPr>
          </a:p>
        </p:txBody>
      </p:sp>
    </p:spTree>
    <p:extLst>
      <p:ext uri="{BB962C8B-B14F-4D97-AF65-F5344CB8AC3E}">
        <p14:creationId xmlns:p14="http://schemas.microsoft.com/office/powerpoint/2010/main" val="1859447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a:xfrm>
            <a:off x="235873" y="6418877"/>
            <a:ext cx="513735" cy="227164"/>
          </a:xfrm>
        </p:spPr>
        <p:txBody>
          <a:bodyPr vert="horz" lIns="0" tIns="0" rIns="0" bIns="0" rtlCol="0" anchor="ctr">
            <a:normAutofit/>
          </a:bodyPr>
          <a:lstStyle/>
          <a:p>
            <a:pPr>
              <a:spcAft>
                <a:spcPts val="600"/>
              </a:spcAft>
            </a:pPr>
            <a:fld id="{D8D877B3-D348-4611-9BDB-C5374591D951}" type="slidenum">
              <a:rPr lang="en-US" smtClean="0"/>
              <a:pPr>
                <a:spcAft>
                  <a:spcPts val="600"/>
                </a:spcAft>
              </a:pPr>
              <a:t>17</a:t>
            </a:fld>
            <a:endParaRPr lang="en-US"/>
          </a:p>
        </p:txBody>
      </p:sp>
      <p:graphicFrame>
        <p:nvGraphicFramePr>
          <p:cNvPr id="7" name="Chart 6">
            <a:extLst>
              <a:ext uri="{FF2B5EF4-FFF2-40B4-BE49-F238E27FC236}">
                <a16:creationId xmlns:a16="http://schemas.microsoft.com/office/drawing/2014/main" id="{3D0421B1-6340-4771-9862-70300F6D67E8}"/>
              </a:ext>
            </a:extLst>
          </p:cNvPr>
          <p:cNvGraphicFramePr>
            <a:graphicFrameLocks/>
          </p:cNvGraphicFramePr>
          <p:nvPr>
            <p:extLst>
              <p:ext uri="{D42A27DB-BD31-4B8C-83A1-F6EECF244321}">
                <p14:modId xmlns:p14="http://schemas.microsoft.com/office/powerpoint/2010/main" val="2360014026"/>
              </p:ext>
            </p:extLst>
          </p:nvPr>
        </p:nvGraphicFramePr>
        <p:xfrm>
          <a:off x="6235349" y="949223"/>
          <a:ext cx="5259976" cy="43194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Object 9">
            <a:extLst>
              <a:ext uri="{FF2B5EF4-FFF2-40B4-BE49-F238E27FC236}">
                <a16:creationId xmlns:a16="http://schemas.microsoft.com/office/drawing/2014/main" id="{E09E6A26-F98A-494C-A756-91699CD3332C}"/>
              </a:ext>
            </a:extLst>
          </p:cNvPr>
          <p:cNvGraphicFramePr>
            <a:graphicFrameLocks noChangeAspect="1"/>
          </p:cNvGraphicFramePr>
          <p:nvPr>
            <p:extLst>
              <p:ext uri="{D42A27DB-BD31-4B8C-83A1-F6EECF244321}">
                <p14:modId xmlns:p14="http://schemas.microsoft.com/office/powerpoint/2010/main" val="1414253714"/>
              </p:ext>
            </p:extLst>
          </p:nvPr>
        </p:nvGraphicFramePr>
        <p:xfrm>
          <a:off x="322217" y="914387"/>
          <a:ext cx="5259976" cy="4820297"/>
        </p:xfrm>
        <a:graphic>
          <a:graphicData uri="http://schemas.openxmlformats.org/presentationml/2006/ole">
            <mc:AlternateContent xmlns:mc="http://schemas.openxmlformats.org/markup-compatibility/2006">
              <mc:Choice xmlns:v="urn:schemas-microsoft-com:vml" Requires="v">
                <p:oleObj spid="_x0000_s1057" name="Document" r:id="rId5" imgW="5734061" imgH="3437992" progId="Word.Document.12">
                  <p:embed/>
                </p:oleObj>
              </mc:Choice>
              <mc:Fallback>
                <p:oleObj name="Document" r:id="rId5" imgW="5734061" imgH="3437992" progId="Word.Document.12">
                  <p:embed/>
                  <p:pic>
                    <p:nvPicPr>
                      <p:cNvPr id="0" name=""/>
                      <p:cNvPicPr/>
                      <p:nvPr/>
                    </p:nvPicPr>
                    <p:blipFill>
                      <a:blip r:embed="rId6"/>
                      <a:stretch>
                        <a:fillRect/>
                      </a:stretch>
                    </p:blipFill>
                    <p:spPr>
                      <a:xfrm>
                        <a:off x="322217" y="914387"/>
                        <a:ext cx="5259976" cy="4820297"/>
                      </a:xfrm>
                      <a:prstGeom prst="rect">
                        <a:avLst/>
                      </a:prstGeom>
                    </p:spPr>
                  </p:pic>
                </p:oleObj>
              </mc:Fallback>
            </mc:AlternateContent>
          </a:graphicData>
        </a:graphic>
      </p:graphicFrame>
      <p:sp>
        <p:nvSpPr>
          <p:cNvPr id="8" name="Title 2">
            <a:extLst>
              <a:ext uri="{FF2B5EF4-FFF2-40B4-BE49-F238E27FC236}">
                <a16:creationId xmlns:a16="http://schemas.microsoft.com/office/drawing/2014/main" id="{1C678DAA-11A7-4E2D-A1CA-34ADBCA93912}"/>
              </a:ext>
            </a:extLst>
          </p:cNvPr>
          <p:cNvSpPr>
            <a:spLocks noGrp="1"/>
          </p:cNvSpPr>
          <p:nvPr>
            <p:ph type="title"/>
          </p:nvPr>
        </p:nvSpPr>
        <p:spPr>
          <a:xfrm>
            <a:off x="478971" y="122361"/>
            <a:ext cx="11521440" cy="745212"/>
          </a:xfrm>
        </p:spPr>
        <p:txBody>
          <a:bodyPr vert="horz" lIns="0" tIns="192024" rIns="0" bIns="0" rtlCol="0" anchor="t" anchorCtr="0">
            <a:noAutofit/>
          </a:bodyPr>
          <a:lstStyle/>
          <a:p>
            <a:r>
              <a:rPr lang="en-US" sz="2800" dirty="0"/>
              <a:t>End of Programme Evaluative Questionnaire - Anonymous</a:t>
            </a:r>
            <a:endParaRPr lang="en-US" sz="2800" kern="1200" spc="0" baseline="0" dirty="0">
              <a:latin typeface="+mj-lt"/>
              <a:ea typeface="+mj-ea"/>
              <a:cs typeface="+mj-cs"/>
            </a:endParaRPr>
          </a:p>
        </p:txBody>
      </p:sp>
      <p:sp>
        <p:nvSpPr>
          <p:cNvPr id="11" name="TextBox 10">
            <a:extLst>
              <a:ext uri="{FF2B5EF4-FFF2-40B4-BE49-F238E27FC236}">
                <a16:creationId xmlns:a16="http://schemas.microsoft.com/office/drawing/2014/main" id="{B225CFD7-2027-4C74-B8B4-D788E6F84D83}"/>
              </a:ext>
            </a:extLst>
          </p:cNvPr>
          <p:cNvSpPr txBox="1"/>
          <p:nvPr/>
        </p:nvSpPr>
        <p:spPr>
          <a:xfrm>
            <a:off x="365759" y="5554804"/>
            <a:ext cx="1122535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Calibri" panose="020F0502020204030204" pitchFamily="34" charset="0"/>
              </a:rPr>
              <a:t>N.B. Statement 8 is a bit of an anomaly here. 5 of the 8 students returned a disagree response. So I took the opportunity in one-to-one tutorial sessions to try to understand this further. I told the students I only wanted to ascertain what they had understood from the statement and not what their response to it was. Interestingly, and perhaps not surprisingly given the wording, more than half the students had misunderstood  - perceiving the statement to refer to meaningful forum discussion as opposed to meaningful spoken language in class. As statement 11 also refers to participation in class</a:t>
            </a:r>
            <a:r>
              <a:rPr lang="en-GB" sz="1200" b="1" dirty="0">
                <a:latin typeface="Arial" panose="020B0604020202020204" pitchFamily="34" charset="0"/>
                <a:ea typeface="Calibri" panose="020F0502020204030204" pitchFamily="34" charset="0"/>
              </a:rPr>
              <a:t>, </a:t>
            </a:r>
            <a:r>
              <a:rPr lang="en-GB" sz="1200" b="1" dirty="0">
                <a:effectLst/>
                <a:latin typeface="Arial" panose="020B0604020202020204" pitchFamily="34" charset="0"/>
                <a:ea typeface="Calibri" panose="020F0502020204030204" pitchFamily="34" charset="0"/>
              </a:rPr>
              <a:t>I </a:t>
            </a:r>
            <a:r>
              <a:rPr lang="en-GB" sz="1200" b="1">
                <a:effectLst/>
                <a:latin typeface="Arial" panose="020B0604020202020204" pitchFamily="34" charset="0"/>
                <a:ea typeface="Calibri" panose="020F0502020204030204" pitchFamily="34" charset="0"/>
              </a:rPr>
              <a:t>excluded </a:t>
            </a:r>
            <a:r>
              <a:rPr lang="en-GB" sz="1200" b="1">
                <a:latin typeface="Arial" panose="020B0604020202020204" pitchFamily="34" charset="0"/>
                <a:ea typeface="Calibri" panose="020F0502020204030204" pitchFamily="34" charset="0"/>
              </a:rPr>
              <a:t>statement 8</a:t>
            </a:r>
            <a:r>
              <a:rPr lang="en-GB" sz="1200" b="1">
                <a:effectLst/>
                <a:latin typeface="Arial" panose="020B0604020202020204" pitchFamily="34" charset="0"/>
                <a:ea typeface="Calibri" panose="020F0502020204030204" pitchFamily="34" charset="0"/>
              </a:rPr>
              <a:t> </a:t>
            </a:r>
            <a:r>
              <a:rPr lang="en-GB" sz="1200" b="1" dirty="0">
                <a:effectLst/>
                <a:latin typeface="Arial" panose="020B0604020202020204" pitchFamily="34" charset="0"/>
                <a:ea typeface="Calibri" panose="020F0502020204030204" pitchFamily="34" charset="0"/>
              </a:rPr>
              <a:t>responses from my final data analysis.</a:t>
            </a:r>
            <a:endParaRPr lang="en-GB" sz="1200" b="1" dirty="0"/>
          </a:p>
        </p:txBody>
      </p:sp>
    </p:spTree>
    <p:extLst>
      <p:ext uri="{BB962C8B-B14F-4D97-AF65-F5344CB8AC3E}">
        <p14:creationId xmlns:p14="http://schemas.microsoft.com/office/powerpoint/2010/main" val="3110232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a:xfrm>
            <a:off x="235873" y="6418877"/>
            <a:ext cx="513735" cy="227164"/>
          </a:xfrm>
        </p:spPr>
        <p:txBody>
          <a:bodyPr vert="horz" lIns="0" tIns="0" rIns="0" bIns="0" rtlCol="0" anchor="ctr">
            <a:normAutofit/>
          </a:bodyPr>
          <a:lstStyle/>
          <a:p>
            <a:pPr>
              <a:spcAft>
                <a:spcPts val="600"/>
              </a:spcAft>
            </a:pPr>
            <a:fld id="{D8D877B3-D348-4611-9BDB-C5374591D951}" type="slidenum">
              <a:rPr lang="en-US" smtClean="0"/>
              <a:pPr>
                <a:spcAft>
                  <a:spcPts val="600"/>
                </a:spcAft>
              </a:pPr>
              <a:t>18</a:t>
            </a:fld>
            <a:endParaRPr lang="en-US"/>
          </a:p>
        </p:txBody>
      </p:sp>
      <p:sp>
        <p:nvSpPr>
          <p:cNvPr id="4" name="Title 2">
            <a:extLst>
              <a:ext uri="{FF2B5EF4-FFF2-40B4-BE49-F238E27FC236}">
                <a16:creationId xmlns:a16="http://schemas.microsoft.com/office/drawing/2014/main" id="{3D8F3047-CB55-4422-A37E-C1362D6BD3F6}"/>
              </a:ext>
            </a:extLst>
          </p:cNvPr>
          <p:cNvSpPr>
            <a:spLocks noGrp="1"/>
          </p:cNvSpPr>
          <p:nvPr>
            <p:ph type="title"/>
          </p:nvPr>
        </p:nvSpPr>
        <p:spPr>
          <a:xfrm>
            <a:off x="1071154" y="270409"/>
            <a:ext cx="10789920" cy="745212"/>
          </a:xfrm>
        </p:spPr>
        <p:txBody>
          <a:bodyPr vert="horz" lIns="0" tIns="192024" rIns="0" bIns="0" rtlCol="0" anchor="t" anchorCtr="0">
            <a:normAutofit fontScale="90000"/>
          </a:bodyPr>
          <a:lstStyle/>
          <a:p>
            <a:r>
              <a:rPr lang="en-US" sz="3200" kern="1200" spc="0" baseline="0" dirty="0"/>
              <a:t>Evaluative Questionnaire &amp; Comment </a:t>
            </a:r>
            <a:r>
              <a:rPr lang="en-US" sz="3200" dirty="0"/>
              <a:t>B</a:t>
            </a:r>
            <a:r>
              <a:rPr lang="en-US" sz="3200" kern="1200" spc="0" baseline="0" dirty="0"/>
              <a:t>ox Responses </a:t>
            </a:r>
          </a:p>
        </p:txBody>
      </p:sp>
      <p:graphicFrame>
        <p:nvGraphicFramePr>
          <p:cNvPr id="15" name="TextBox 12">
            <a:extLst>
              <a:ext uri="{FF2B5EF4-FFF2-40B4-BE49-F238E27FC236}">
                <a16:creationId xmlns:a16="http://schemas.microsoft.com/office/drawing/2014/main" id="{7953AAEB-8D29-43FD-BBE2-FC6617C0B3BB}"/>
              </a:ext>
            </a:extLst>
          </p:cNvPr>
          <p:cNvGraphicFramePr/>
          <p:nvPr>
            <p:extLst>
              <p:ext uri="{D42A27DB-BD31-4B8C-83A1-F6EECF244321}">
                <p14:modId xmlns:p14="http://schemas.microsoft.com/office/powerpoint/2010/main" val="4190550613"/>
              </p:ext>
            </p:extLst>
          </p:nvPr>
        </p:nvGraphicFramePr>
        <p:xfrm>
          <a:off x="1248596" y="1210492"/>
          <a:ext cx="10371904" cy="5469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4243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a:xfrm>
            <a:off x="235873" y="6418877"/>
            <a:ext cx="513735" cy="227164"/>
          </a:xfrm>
        </p:spPr>
        <p:txBody>
          <a:bodyPr vert="horz" lIns="0" tIns="0" rIns="0" bIns="0" rtlCol="0" anchor="ctr">
            <a:normAutofit/>
          </a:bodyPr>
          <a:lstStyle/>
          <a:p>
            <a:pPr>
              <a:spcAft>
                <a:spcPts val="600"/>
              </a:spcAft>
            </a:pPr>
            <a:fld id="{D8D877B3-D348-4611-9BDB-C5374591D951}" type="slidenum">
              <a:rPr lang="en-US" smtClean="0"/>
              <a:pPr>
                <a:spcAft>
                  <a:spcPts val="600"/>
                </a:spcAft>
              </a:pPr>
              <a:t>19</a:t>
            </a:fld>
            <a:endParaRPr lang="en-US"/>
          </a:p>
        </p:txBody>
      </p:sp>
      <p:graphicFrame>
        <p:nvGraphicFramePr>
          <p:cNvPr id="15" name="TextBox 12">
            <a:extLst>
              <a:ext uri="{FF2B5EF4-FFF2-40B4-BE49-F238E27FC236}">
                <a16:creationId xmlns:a16="http://schemas.microsoft.com/office/drawing/2014/main" id="{7953AAEB-8D29-43FD-BBE2-FC6617C0B3BB}"/>
              </a:ext>
            </a:extLst>
          </p:cNvPr>
          <p:cNvGraphicFramePr/>
          <p:nvPr>
            <p:extLst>
              <p:ext uri="{D42A27DB-BD31-4B8C-83A1-F6EECF244321}">
                <p14:modId xmlns:p14="http://schemas.microsoft.com/office/powerpoint/2010/main" val="1182245630"/>
              </p:ext>
            </p:extLst>
          </p:nvPr>
        </p:nvGraphicFramePr>
        <p:xfrm>
          <a:off x="1866900" y="296091"/>
          <a:ext cx="9753600" cy="6122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626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a:xfrm>
            <a:off x="235873" y="6418877"/>
            <a:ext cx="513735" cy="227164"/>
          </a:xfrm>
        </p:spPr>
        <p:txBody>
          <a:bodyPr vert="horz" lIns="0" tIns="0" rIns="0" bIns="0" rtlCol="0" anchor="ctr">
            <a:normAutofit/>
          </a:bodyPr>
          <a:lstStyle/>
          <a:p>
            <a:pPr>
              <a:spcAft>
                <a:spcPts val="600"/>
              </a:spcAft>
            </a:pPr>
            <a:fld id="{D8D877B3-D348-4611-9BDB-C5374591D951}" type="slidenum">
              <a:rPr lang="en-US" smtClean="0"/>
              <a:pPr>
                <a:spcAft>
                  <a:spcPts val="600"/>
                </a:spcAft>
              </a:pPr>
              <a:t>2</a:t>
            </a:fld>
            <a:endParaRPr lang="en-US"/>
          </a:p>
        </p:txBody>
      </p:sp>
      <p:sp>
        <p:nvSpPr>
          <p:cNvPr id="11" name="Title 2">
            <a:extLst>
              <a:ext uri="{FF2B5EF4-FFF2-40B4-BE49-F238E27FC236}">
                <a16:creationId xmlns:a16="http://schemas.microsoft.com/office/drawing/2014/main" id="{CEA48193-4FAD-D846-BE53-C1BDE262260C}"/>
              </a:ext>
            </a:extLst>
          </p:cNvPr>
          <p:cNvSpPr>
            <a:spLocks noGrp="1"/>
          </p:cNvSpPr>
          <p:nvPr>
            <p:ph type="title"/>
          </p:nvPr>
        </p:nvSpPr>
        <p:spPr>
          <a:xfrm>
            <a:off x="1866900" y="671005"/>
            <a:ext cx="9753600" cy="745212"/>
          </a:xfrm>
        </p:spPr>
        <p:txBody>
          <a:bodyPr vert="horz" lIns="0" tIns="192024" rIns="0" bIns="0" rtlCol="0" anchor="t" anchorCtr="0">
            <a:normAutofit/>
          </a:bodyPr>
          <a:lstStyle/>
          <a:p>
            <a:r>
              <a:rPr lang="en-US" sz="3200" kern="1200" spc="0" baseline="0" dirty="0">
                <a:latin typeface="+mj-lt"/>
                <a:ea typeface="+mj-ea"/>
                <a:cs typeface="+mj-cs"/>
              </a:rPr>
              <a:t>PURPOSE OF THIS TALK</a:t>
            </a:r>
          </a:p>
        </p:txBody>
      </p:sp>
      <p:sp>
        <p:nvSpPr>
          <p:cNvPr id="13" name="TextBox 12">
            <a:extLst>
              <a:ext uri="{FF2B5EF4-FFF2-40B4-BE49-F238E27FC236}">
                <a16:creationId xmlns:a16="http://schemas.microsoft.com/office/drawing/2014/main" id="{0F607F7D-BEB6-A94E-BFFB-246BB6698DC4}"/>
              </a:ext>
            </a:extLst>
          </p:cNvPr>
          <p:cNvSpPr txBox="1"/>
          <p:nvPr/>
        </p:nvSpPr>
        <p:spPr>
          <a:xfrm>
            <a:off x="1506583" y="1661159"/>
            <a:ext cx="10113917" cy="4757717"/>
          </a:xfrm>
          <a:prstGeom prst="rect">
            <a:avLst/>
          </a:prstGeom>
        </p:spPr>
        <p:txBody>
          <a:bodyPr vert="horz" lIns="0" tIns="45720" rIns="0" bIns="45720" rtlCol="0">
            <a:normAutofit/>
          </a:bodyPr>
          <a:lstStyle/>
          <a:p>
            <a:pPr algn="ctr">
              <a:lnSpc>
                <a:spcPct val="150000"/>
              </a:lnSpc>
              <a:spcAft>
                <a:spcPts val="1000"/>
              </a:spcAft>
            </a:pPr>
            <a:r>
              <a:rPr lang="en-US" sz="2400" dirty="0">
                <a:effectLst/>
              </a:rPr>
              <a:t>F</a:t>
            </a:r>
            <a:r>
              <a:rPr lang="en-US" sz="2400" dirty="0">
                <a:cs typeface="Arial" panose="020B0604020202020204" pitchFamily="34" charset="0"/>
              </a:rPr>
              <a:t>indings </a:t>
            </a:r>
            <a:r>
              <a:rPr lang="en-US" sz="2400" dirty="0">
                <a:effectLst/>
                <a:cs typeface="Arial" panose="020B0604020202020204" pitchFamily="34" charset="0"/>
              </a:rPr>
              <a:t>from this study, and a pilot study, suggest the </a:t>
            </a:r>
            <a:r>
              <a:rPr lang="en-GB" sz="2400" dirty="0">
                <a:effectLst/>
                <a:ea typeface="Calibri" panose="020F0502020204030204" pitchFamily="34" charset="0"/>
                <a:cs typeface="Arial" panose="020B0604020202020204" pitchFamily="34" charset="0"/>
              </a:rPr>
              <a:t>use of an assessed asynchronous online discussion forum (AOD) can help promote </a:t>
            </a:r>
            <a:r>
              <a:rPr lang="en-GB" sz="2400" dirty="0">
                <a:effectLst/>
                <a:ea typeface="Times New Roman" panose="02020603050405020304" pitchFamily="18" charset="0"/>
                <a:cs typeface="Arial" panose="020B0604020202020204" pitchFamily="34" charset="0"/>
              </a:rPr>
              <a:t>higher-order cognitive skills </a:t>
            </a:r>
            <a:r>
              <a:rPr lang="en-GB" sz="2400" dirty="0">
                <a:effectLst/>
                <a:ea typeface="Calibri" panose="020F0502020204030204" pitchFamily="34" charset="0"/>
                <a:cs typeface="Arial" panose="020B0604020202020204" pitchFamily="34" charset="0"/>
              </a:rPr>
              <a:t>(Mazur, 2014), reflection (Seethamraju, 2014), and enhanced communication (</a:t>
            </a:r>
            <a:r>
              <a:rPr lang="en-GB" sz="2400" spc="-25" dirty="0">
                <a:effectLst/>
                <a:ea typeface="Calibri" panose="020F0502020204030204" pitchFamily="34" charset="0"/>
                <a:cs typeface="Arial" panose="020B0604020202020204" pitchFamily="34" charset="0"/>
              </a:rPr>
              <a:t>Sun </a:t>
            </a:r>
            <a:r>
              <a:rPr lang="en-GB" sz="2400" i="1" spc="-25" dirty="0">
                <a:effectLst/>
                <a:ea typeface="Calibri" panose="020F0502020204030204" pitchFamily="34" charset="0"/>
                <a:cs typeface="Arial" panose="020B0604020202020204" pitchFamily="34" charset="0"/>
              </a:rPr>
              <a:t>et al</a:t>
            </a:r>
            <a:r>
              <a:rPr lang="en-GB" sz="2400" spc="-25" dirty="0">
                <a:effectLst/>
                <a:ea typeface="Calibri" panose="020F0502020204030204" pitchFamily="34" charset="0"/>
                <a:cs typeface="Arial" panose="020B0604020202020204" pitchFamily="34" charset="0"/>
              </a:rPr>
              <a:t>.</a:t>
            </a:r>
            <a:r>
              <a:rPr lang="en-GB" sz="2400" dirty="0">
                <a:effectLst/>
                <a:ea typeface="Calibri" panose="020F0502020204030204" pitchFamily="34" charset="0"/>
                <a:cs typeface="Arial" panose="020B0604020202020204" pitchFamily="34" charset="0"/>
              </a:rPr>
              <a:t>, </a:t>
            </a:r>
            <a:r>
              <a:rPr lang="en-GB" sz="2400" u="none" strike="noStrike" dirty="0">
                <a:solidFill>
                  <a:srgbClr val="0563C1"/>
                </a:solidFill>
                <a:effectLst/>
                <a:ea typeface="Calibri" panose="020F0502020204030204" pitchFamily="34" charset="0"/>
                <a:cs typeface="Arial" panose="020B0604020202020204" pitchFamily="34" charset="0"/>
                <a:hlinkClick r:id="rId3" action="ppaction://hlinkfile"/>
              </a:rPr>
              <a:t>2017</a:t>
            </a:r>
            <a:r>
              <a:rPr lang="en-GB" sz="2400" dirty="0">
                <a:effectLst/>
                <a:ea typeface="Calibri" panose="020F0502020204030204" pitchFamily="34" charset="0"/>
                <a:cs typeface="Arial" panose="020B0604020202020204" pitchFamily="34" charset="0"/>
              </a:rPr>
              <a:t>), all of which are key transferable graduate attributes and employability skills (Advance Higher Education, 2020). </a:t>
            </a:r>
            <a:endParaRPr lang="en-GB" sz="2400" dirty="0">
              <a:ea typeface="Calibri" panose="020F0502020204030204" pitchFamily="34" charset="0"/>
              <a:cs typeface="Arial" panose="020B0604020202020204" pitchFamily="34" charset="0"/>
            </a:endParaRPr>
          </a:p>
          <a:p>
            <a:pPr defTabSz="914318">
              <a:lnSpc>
                <a:spcPct val="110000"/>
              </a:lnSpc>
              <a:spcAft>
                <a:spcPts val="800"/>
              </a:spcAft>
              <a:buClr>
                <a:srgbClr val="002060"/>
              </a:buClr>
            </a:pPr>
            <a:endParaRPr lang="en-US" sz="2400" dirty="0">
              <a:effectLst/>
              <a:latin typeface="Arial" panose="020B0604020202020204" pitchFamily="34" charset="0"/>
              <a:cs typeface="Arial" panose="020B0604020202020204" pitchFamily="34" charset="0"/>
            </a:endParaRPr>
          </a:p>
          <a:p>
            <a:pPr defTabSz="914318">
              <a:lnSpc>
                <a:spcPct val="110000"/>
              </a:lnSpc>
              <a:spcAft>
                <a:spcPts val="800"/>
              </a:spcAft>
              <a:buClr>
                <a:srgbClr val="002060"/>
              </a:buClr>
            </a:pPr>
            <a:endParaRPr lang="en-US" sz="2800" dirty="0">
              <a:effectLst/>
            </a:endParaRPr>
          </a:p>
        </p:txBody>
      </p:sp>
    </p:spTree>
    <p:extLst>
      <p:ext uri="{BB962C8B-B14F-4D97-AF65-F5344CB8AC3E}">
        <p14:creationId xmlns:p14="http://schemas.microsoft.com/office/powerpoint/2010/main" val="743665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a:xfrm>
            <a:off x="235873" y="6418877"/>
            <a:ext cx="513735" cy="227164"/>
          </a:xfrm>
        </p:spPr>
        <p:txBody>
          <a:bodyPr vert="horz" lIns="0" tIns="0" rIns="0" bIns="0" rtlCol="0" anchor="ctr">
            <a:normAutofit/>
          </a:bodyPr>
          <a:lstStyle/>
          <a:p>
            <a:pPr>
              <a:spcAft>
                <a:spcPts val="600"/>
              </a:spcAft>
            </a:pPr>
            <a:fld id="{D8D877B3-D348-4611-9BDB-C5374591D951}" type="slidenum">
              <a:rPr lang="en-US" smtClean="0"/>
              <a:pPr>
                <a:spcAft>
                  <a:spcPts val="600"/>
                </a:spcAft>
              </a:pPr>
              <a:t>20</a:t>
            </a:fld>
            <a:endParaRPr lang="en-US"/>
          </a:p>
        </p:txBody>
      </p:sp>
      <p:graphicFrame>
        <p:nvGraphicFramePr>
          <p:cNvPr id="15" name="TextBox 12">
            <a:extLst>
              <a:ext uri="{FF2B5EF4-FFF2-40B4-BE49-F238E27FC236}">
                <a16:creationId xmlns:a16="http://schemas.microsoft.com/office/drawing/2014/main" id="{7953AAEB-8D29-43FD-BBE2-FC6617C0B3BB}"/>
              </a:ext>
            </a:extLst>
          </p:cNvPr>
          <p:cNvGraphicFramePr/>
          <p:nvPr>
            <p:extLst>
              <p:ext uri="{D42A27DB-BD31-4B8C-83A1-F6EECF244321}">
                <p14:modId xmlns:p14="http://schemas.microsoft.com/office/powerpoint/2010/main" val="2657929398"/>
              </p:ext>
            </p:extLst>
          </p:nvPr>
        </p:nvGraphicFramePr>
        <p:xfrm>
          <a:off x="1866900" y="1227909"/>
          <a:ext cx="9924506" cy="5503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2">
            <a:extLst>
              <a:ext uri="{FF2B5EF4-FFF2-40B4-BE49-F238E27FC236}">
                <a16:creationId xmlns:a16="http://schemas.microsoft.com/office/drawing/2014/main" id="{E839E9F1-A724-4065-A022-749FC3A828C9}"/>
              </a:ext>
            </a:extLst>
          </p:cNvPr>
          <p:cNvSpPr>
            <a:spLocks noGrp="1"/>
          </p:cNvSpPr>
          <p:nvPr>
            <p:ph type="title"/>
          </p:nvPr>
        </p:nvSpPr>
        <p:spPr>
          <a:xfrm>
            <a:off x="1593669" y="200733"/>
            <a:ext cx="10040982" cy="745212"/>
          </a:xfrm>
        </p:spPr>
        <p:txBody>
          <a:bodyPr vert="horz" lIns="0" tIns="192024" rIns="0" bIns="0" rtlCol="0" anchor="t" anchorCtr="0">
            <a:noAutofit/>
          </a:bodyPr>
          <a:lstStyle/>
          <a:p>
            <a:r>
              <a:rPr lang="en-US" sz="2000" kern="1200" spc="0" baseline="0" dirty="0">
                <a:latin typeface="+mj-lt"/>
                <a:ea typeface="+mj-ea"/>
                <a:cs typeface="+mj-cs"/>
              </a:rPr>
              <a:t>Evaluative AOD Posts: </a:t>
            </a:r>
            <a:r>
              <a:rPr lang="en-GB" sz="2000" kern="1200" spc="0" baseline="0" dirty="0">
                <a:solidFill>
                  <a:srgbClr val="000000"/>
                </a:solidFill>
                <a:latin typeface="+mj-lt"/>
                <a:cs typeface="+mj-cs"/>
              </a:rPr>
              <a:t>D</a:t>
            </a:r>
            <a:r>
              <a:rPr lang="en-GB" sz="2000" dirty="0">
                <a:solidFill>
                  <a:srgbClr val="000000"/>
                </a:solidFill>
                <a:effectLst/>
                <a:ea typeface="Calibri" panose="020F0502020204030204" pitchFamily="34" charset="0"/>
              </a:rPr>
              <a:t>iscuss the extent to which the forum helped support learning in preparation for the ELT &amp; SBS face-to-face sessions.</a:t>
            </a:r>
            <a:endParaRPr lang="en-US" sz="2000" kern="1200" spc="0" baseline="0" dirty="0">
              <a:latin typeface="+mj-lt"/>
              <a:ea typeface="+mj-ea"/>
              <a:cs typeface="+mj-cs"/>
            </a:endParaRPr>
          </a:p>
        </p:txBody>
      </p:sp>
    </p:spTree>
    <p:extLst>
      <p:ext uri="{BB962C8B-B14F-4D97-AF65-F5344CB8AC3E}">
        <p14:creationId xmlns:p14="http://schemas.microsoft.com/office/powerpoint/2010/main" val="3606412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58096-5096-4AFA-AF10-41E7570DDCFD}"/>
              </a:ext>
            </a:extLst>
          </p:cNvPr>
          <p:cNvSpPr>
            <a:spLocks noGrp="1"/>
          </p:cNvSpPr>
          <p:nvPr>
            <p:ph type="sldNum" sz="quarter" idx="10"/>
          </p:nvPr>
        </p:nvSpPr>
        <p:spPr/>
        <p:txBody>
          <a:bodyPr/>
          <a:lstStyle/>
          <a:p>
            <a:fld id="{D8D877B3-D348-4611-9BDB-C5374591D951}" type="slidenum">
              <a:rPr lang="en-US" smtClean="0"/>
              <a:pPr/>
              <a:t>21</a:t>
            </a:fld>
            <a:endParaRPr lang="en-US" dirty="0"/>
          </a:p>
        </p:txBody>
      </p:sp>
      <p:sp>
        <p:nvSpPr>
          <p:cNvPr id="4" name="Content Placeholder 3">
            <a:extLst>
              <a:ext uri="{FF2B5EF4-FFF2-40B4-BE49-F238E27FC236}">
                <a16:creationId xmlns:a16="http://schemas.microsoft.com/office/drawing/2014/main" id="{FD6A4522-5170-49B5-90A5-437CB210C434}"/>
              </a:ext>
            </a:extLst>
          </p:cNvPr>
          <p:cNvSpPr>
            <a:spLocks noGrp="1"/>
          </p:cNvSpPr>
          <p:nvPr>
            <p:ph idx="1"/>
          </p:nvPr>
        </p:nvSpPr>
        <p:spPr>
          <a:xfrm>
            <a:off x="1367246" y="618300"/>
            <a:ext cx="10493828" cy="5365136"/>
          </a:xfrm>
        </p:spPr>
        <p:txBody>
          <a:bodyPr/>
          <a:lstStyle/>
          <a:p>
            <a:pPr marL="457200">
              <a:lnSpc>
                <a:spcPct val="150000"/>
              </a:lnSpc>
              <a:spcAft>
                <a:spcPts val="1000"/>
              </a:spcAft>
            </a:pPr>
            <a:endParaRPr lang="en-GB" sz="2000" dirty="0">
              <a:solidFill>
                <a:srgbClr val="000000"/>
              </a:solidFill>
              <a:ea typeface="Calibri" panose="020F0502020204030204" pitchFamily="34" charset="0"/>
            </a:endParaRPr>
          </a:p>
          <a:p>
            <a:pPr>
              <a:lnSpc>
                <a:spcPct val="150000"/>
              </a:lnSpc>
              <a:spcBef>
                <a:spcPts val="0"/>
              </a:spcBef>
              <a:spcAft>
                <a:spcPts val="1000"/>
              </a:spcAft>
            </a:pPr>
            <a:r>
              <a:rPr lang="en-US" sz="2000" dirty="0">
                <a:effectLst/>
                <a:cs typeface="Arial" panose="020B0604020202020204" pitchFamily="34" charset="0"/>
              </a:rPr>
              <a:t>The findings suggest the </a:t>
            </a:r>
            <a:r>
              <a:rPr lang="en-GB" sz="2000" dirty="0">
                <a:effectLst/>
                <a:ea typeface="Calibri" panose="020F0502020204030204" pitchFamily="34" charset="0"/>
                <a:cs typeface="Arial" panose="020B0604020202020204" pitchFamily="34" charset="0"/>
              </a:rPr>
              <a:t>use of an assessed AOD can help promote </a:t>
            </a:r>
            <a:r>
              <a:rPr lang="en-GB" sz="2000" dirty="0">
                <a:effectLst/>
                <a:ea typeface="Times New Roman" panose="02020603050405020304" pitchFamily="18" charset="0"/>
                <a:cs typeface="Arial" panose="020B0604020202020204" pitchFamily="34" charset="0"/>
              </a:rPr>
              <a:t>higher-order cognitive skills </a:t>
            </a:r>
            <a:r>
              <a:rPr lang="en-GB" sz="2000" dirty="0">
                <a:effectLst/>
                <a:ea typeface="Calibri" panose="020F0502020204030204" pitchFamily="34" charset="0"/>
                <a:cs typeface="Arial" panose="020B0604020202020204" pitchFamily="34" charset="0"/>
              </a:rPr>
              <a:t>(Mazur, 2014), reflection (Seethamraju, 2014), and enhanced communication (</a:t>
            </a:r>
            <a:r>
              <a:rPr lang="en-GB" sz="2000" spc="-25" dirty="0">
                <a:effectLst/>
                <a:ea typeface="Calibri" panose="020F0502020204030204" pitchFamily="34" charset="0"/>
                <a:cs typeface="Arial" panose="020B0604020202020204" pitchFamily="34" charset="0"/>
              </a:rPr>
              <a:t>Sun </a:t>
            </a:r>
            <a:r>
              <a:rPr lang="en-GB" sz="2000" i="1" spc="-25" dirty="0">
                <a:effectLst/>
                <a:ea typeface="Calibri" panose="020F0502020204030204" pitchFamily="34" charset="0"/>
                <a:cs typeface="Arial" panose="020B0604020202020204" pitchFamily="34" charset="0"/>
              </a:rPr>
              <a:t>et al</a:t>
            </a:r>
            <a:r>
              <a:rPr lang="en-GB" sz="2000" spc="-25" dirty="0">
                <a:effectLst/>
                <a:ea typeface="Calibri" panose="020F0502020204030204" pitchFamily="34" charset="0"/>
                <a:cs typeface="Arial" panose="020B0604020202020204" pitchFamily="34" charset="0"/>
              </a:rPr>
              <a:t>.</a:t>
            </a:r>
            <a:r>
              <a:rPr lang="en-GB" sz="2000" dirty="0">
                <a:effectLst/>
                <a:ea typeface="Calibri" panose="020F0502020204030204" pitchFamily="34" charset="0"/>
                <a:cs typeface="Arial" panose="020B0604020202020204" pitchFamily="34" charset="0"/>
              </a:rPr>
              <a:t>, </a:t>
            </a:r>
            <a:r>
              <a:rPr lang="en-GB" sz="2000" u="none" strike="noStrike" dirty="0">
                <a:solidFill>
                  <a:srgbClr val="0563C1"/>
                </a:solidFill>
                <a:effectLst/>
                <a:ea typeface="Calibri" panose="020F0502020204030204" pitchFamily="34" charset="0"/>
                <a:cs typeface="Arial" panose="020B0604020202020204" pitchFamily="34" charset="0"/>
                <a:hlinkClick r:id="rId3" action="ppaction://hlinkfile"/>
              </a:rPr>
              <a:t>2017</a:t>
            </a:r>
            <a:r>
              <a:rPr lang="en-GB" sz="2000" dirty="0">
                <a:effectLst/>
                <a:ea typeface="Calibri" panose="020F0502020204030204" pitchFamily="34" charset="0"/>
                <a:cs typeface="Arial" panose="020B0604020202020204" pitchFamily="34" charset="0"/>
              </a:rPr>
              <a:t>); areas </a:t>
            </a:r>
            <a:r>
              <a:rPr lang="en-GB" sz="2000" dirty="0">
                <a:effectLst/>
                <a:ea typeface="Calibri" panose="020F0502020204030204" pitchFamily="34" charset="0"/>
                <a:cs typeface="Times New Roman" panose="02020603050405020304" pitchFamily="18" charset="0"/>
              </a:rPr>
              <a:t>highlighted by SBS as problematic for </a:t>
            </a:r>
            <a:r>
              <a:rPr lang="en-GB" sz="2000" dirty="0">
                <a:ea typeface="Calibri" panose="020F0502020204030204" pitchFamily="34" charset="0"/>
                <a:cs typeface="Times New Roman" panose="02020603050405020304" pitchFamily="18" charset="0"/>
              </a:rPr>
              <a:t>their </a:t>
            </a:r>
            <a:r>
              <a:rPr lang="en-GB" sz="2000" dirty="0">
                <a:effectLst/>
                <a:ea typeface="Calibri" panose="020F0502020204030204" pitchFamily="34" charset="0"/>
                <a:cs typeface="Times New Roman" panose="02020603050405020304" pitchFamily="18" charset="0"/>
              </a:rPr>
              <a:t>International </a:t>
            </a:r>
            <a:r>
              <a:rPr lang="en-GB" sz="2000" dirty="0">
                <a:ea typeface="Calibri" panose="020F0502020204030204" pitchFamily="34" charset="0"/>
                <a:cs typeface="Times New Roman" panose="02020603050405020304" pitchFamily="18" charset="0"/>
              </a:rPr>
              <a:t>UG </a:t>
            </a:r>
            <a:r>
              <a:rPr lang="en-GB" sz="2000" dirty="0">
                <a:effectLst/>
                <a:ea typeface="Calibri" panose="020F0502020204030204" pitchFamily="34" charset="0"/>
                <a:cs typeface="Times New Roman" panose="02020603050405020304" pitchFamily="18" charset="0"/>
              </a:rPr>
              <a:t>learners.</a:t>
            </a:r>
          </a:p>
          <a:p>
            <a:pPr>
              <a:lnSpc>
                <a:spcPct val="150000"/>
              </a:lnSpc>
              <a:spcBef>
                <a:spcPts val="0"/>
              </a:spcBef>
              <a:spcAft>
                <a:spcPts val="1000"/>
              </a:spcAft>
            </a:pPr>
            <a:endParaRPr lang="en-GB" sz="2000" dirty="0">
              <a:ea typeface="Calibri" panose="020F0502020204030204" pitchFamily="34" charset="0"/>
            </a:endParaRPr>
          </a:p>
          <a:p>
            <a:pPr>
              <a:lnSpc>
                <a:spcPct val="150000"/>
              </a:lnSpc>
              <a:spcBef>
                <a:spcPts val="0"/>
              </a:spcBef>
              <a:spcAft>
                <a:spcPts val="1000"/>
              </a:spcAft>
            </a:pPr>
            <a:r>
              <a:rPr lang="en-GB" sz="2000" dirty="0">
                <a:ea typeface="Calibri" panose="020F0502020204030204" pitchFamily="34" charset="0"/>
              </a:rPr>
              <a:t>When </a:t>
            </a:r>
            <a:r>
              <a:rPr lang="en-GB" sz="2000" dirty="0">
                <a:effectLst/>
                <a:ea typeface="Calibri" panose="020F0502020204030204" pitchFamily="34" charset="0"/>
              </a:rPr>
              <a:t>learners are involved in the decision-making process, and the learning environment is supportive and inclusive, they not only survive but thrive (Healey </a:t>
            </a:r>
            <a:r>
              <a:rPr lang="en-GB" sz="2000" i="1" dirty="0">
                <a:effectLst/>
                <a:ea typeface="Calibri" panose="020F0502020204030204" pitchFamily="34" charset="0"/>
              </a:rPr>
              <a:t>et al., </a:t>
            </a:r>
            <a:r>
              <a:rPr lang="en-GB" sz="2000" dirty="0">
                <a:effectLst/>
                <a:ea typeface="Calibri" panose="020F0502020204030204" pitchFamily="34" charset="0"/>
              </a:rPr>
              <a:t>2014; Carless, 2015; Sambell, 2016; Ho, 2020).</a:t>
            </a:r>
          </a:p>
          <a:p>
            <a:pPr>
              <a:lnSpc>
                <a:spcPct val="150000"/>
              </a:lnSpc>
              <a:spcBef>
                <a:spcPts val="0"/>
              </a:spcBef>
              <a:spcAft>
                <a:spcPts val="1000"/>
              </a:spcAft>
            </a:pPr>
            <a:endParaRPr lang="en-GB" sz="2000" dirty="0">
              <a:ea typeface="Times New Roman" panose="02020603050405020304" pitchFamily="18" charset="0"/>
              <a:cs typeface="Calibri" panose="020F0502020204030204" pitchFamily="34" charset="0"/>
            </a:endParaRPr>
          </a:p>
          <a:p>
            <a:pPr>
              <a:lnSpc>
                <a:spcPct val="150000"/>
              </a:lnSpc>
              <a:spcBef>
                <a:spcPts val="0"/>
              </a:spcBef>
              <a:spcAft>
                <a:spcPts val="1000"/>
              </a:spcAft>
            </a:pPr>
            <a:r>
              <a:rPr lang="en-GB" sz="2000" dirty="0">
                <a:ea typeface="Times New Roman" panose="02020603050405020304" pitchFamily="18" charset="0"/>
                <a:cs typeface="Calibri" panose="020F0502020204030204" pitchFamily="34" charset="0"/>
              </a:rPr>
              <a:t>SBS </a:t>
            </a:r>
            <a:r>
              <a:rPr lang="en-GB" sz="2000" dirty="0">
                <a:effectLst/>
                <a:ea typeface="Times New Roman" panose="02020603050405020304" pitchFamily="18" charset="0"/>
                <a:cs typeface="Calibri" panose="020F0502020204030204" pitchFamily="34" charset="0"/>
              </a:rPr>
              <a:t>have now promoted the AOD in their published marketing materials</a:t>
            </a:r>
            <a:r>
              <a:rPr lang="en-GB" sz="2000" dirty="0">
                <a:ea typeface="Times New Roman" panose="02020603050405020304" pitchFamily="18" charset="0"/>
                <a:cs typeface="Calibri" panose="020F0502020204030204" pitchFamily="34" charset="0"/>
              </a:rPr>
              <a:t> </a:t>
            </a:r>
            <a:r>
              <a:rPr lang="en-GB" sz="2000" dirty="0">
                <a:effectLst/>
                <a:ea typeface="Times New Roman" panose="02020603050405020304" pitchFamily="18" charset="0"/>
                <a:cs typeface="Calibri" panose="020F0502020204030204" pitchFamily="34" charset="0"/>
              </a:rPr>
              <a:t>as an effective and supportive learning tool</a:t>
            </a:r>
            <a:r>
              <a:rPr lang="en-GB" sz="2000" dirty="0">
                <a:ea typeface="Times New Roman" panose="02020603050405020304" pitchFamily="18" charset="0"/>
                <a:cs typeface="Calibri" panose="020F0502020204030204" pitchFamily="34" charset="0"/>
              </a:rPr>
              <a:t> </a:t>
            </a:r>
            <a:r>
              <a:rPr lang="en-GB" sz="2000">
                <a:effectLst/>
                <a:ea typeface="Times New Roman" panose="02020603050405020304" pitchFamily="18" charset="0"/>
                <a:cs typeface="Calibri" panose="020F0502020204030204" pitchFamily="34" charset="0"/>
              </a:rPr>
              <a:t>and </a:t>
            </a:r>
            <a:r>
              <a:rPr lang="en-GB" sz="2000">
                <a:ea typeface="Times New Roman" panose="02020603050405020304" pitchFamily="18" charset="0"/>
                <a:cs typeface="Calibri" panose="020F0502020204030204" pitchFamily="34" charset="0"/>
              </a:rPr>
              <a:t>Unique Selling </a:t>
            </a:r>
            <a:r>
              <a:rPr lang="en-GB" sz="2000" dirty="0">
                <a:ea typeface="Times New Roman" panose="02020603050405020304" pitchFamily="18" charset="0"/>
                <a:cs typeface="Calibri" panose="020F0502020204030204" pitchFamily="34" charset="0"/>
              </a:rPr>
              <a:t>P</a:t>
            </a:r>
            <a:r>
              <a:rPr lang="en-GB" sz="2000">
                <a:ea typeface="Times New Roman" panose="02020603050405020304" pitchFamily="18" charset="0"/>
                <a:cs typeface="Calibri" panose="020F0502020204030204" pitchFamily="34" charset="0"/>
              </a:rPr>
              <a:t>oint </a:t>
            </a:r>
            <a:r>
              <a:rPr lang="en-GB" sz="2000" dirty="0">
                <a:ea typeface="Times New Roman" panose="02020603050405020304" pitchFamily="18" charset="0"/>
                <a:cs typeface="Calibri" panose="020F0502020204030204" pitchFamily="34" charset="0"/>
              </a:rPr>
              <a:t>(</a:t>
            </a:r>
            <a:r>
              <a:rPr lang="en-GB" sz="2000" dirty="0">
                <a:effectLst/>
                <a:ea typeface="Times New Roman" panose="02020603050405020304" pitchFamily="18" charset="0"/>
                <a:cs typeface="Calibri" panose="020F0502020204030204" pitchFamily="34" charset="0"/>
              </a:rPr>
              <a:t>USP)</a:t>
            </a:r>
            <a:r>
              <a:rPr lang="en-GB" sz="2000" dirty="0">
                <a:effectLst/>
                <a:ea typeface="Calibri" panose="020F0502020204030204" pitchFamily="34" charset="0"/>
                <a:cs typeface="Calibri" panose="020F0502020204030204" pitchFamily="34" charset="0"/>
              </a:rPr>
              <a:t>.</a:t>
            </a:r>
          </a:p>
          <a:p>
            <a:pPr>
              <a:lnSpc>
                <a:spcPct val="150000"/>
              </a:lnSpc>
              <a:spcBef>
                <a:spcPts val="0"/>
              </a:spcBef>
              <a:spcAft>
                <a:spcPts val="1000"/>
              </a:spcAft>
            </a:pPr>
            <a:endParaRPr lang="en-GB" sz="2000" dirty="0">
              <a:effectLst/>
              <a:ea typeface="Calibri" panose="020F0502020204030204" pitchFamily="34" charset="0"/>
              <a:cs typeface="Times New Roman" panose="02020603050405020304" pitchFamily="18" charset="0"/>
            </a:endParaRPr>
          </a:p>
          <a:p>
            <a:pPr marL="457200">
              <a:lnSpc>
                <a:spcPct val="150000"/>
              </a:lnSpc>
              <a:spcAft>
                <a:spcPts val="1000"/>
              </a:spcAft>
            </a:pPr>
            <a:endParaRPr lang="en-GB" sz="2000" dirty="0">
              <a:solidFill>
                <a:srgbClr val="000000"/>
              </a:solidFill>
              <a:effectLst/>
              <a:ea typeface="Calibri" panose="020F0502020204030204" pitchFamily="34" charset="0"/>
            </a:endParaRPr>
          </a:p>
        </p:txBody>
      </p:sp>
      <p:sp>
        <p:nvSpPr>
          <p:cNvPr id="9" name="Title 2">
            <a:extLst>
              <a:ext uri="{FF2B5EF4-FFF2-40B4-BE49-F238E27FC236}">
                <a16:creationId xmlns:a16="http://schemas.microsoft.com/office/drawing/2014/main" id="{9B33F27E-A202-40CB-92BB-5F8A931A1202}"/>
              </a:ext>
            </a:extLst>
          </p:cNvPr>
          <p:cNvSpPr>
            <a:spLocks noGrp="1"/>
          </p:cNvSpPr>
          <p:nvPr>
            <p:ph type="title"/>
          </p:nvPr>
        </p:nvSpPr>
        <p:spPr>
          <a:xfrm>
            <a:off x="1866900" y="366199"/>
            <a:ext cx="9753600" cy="745212"/>
          </a:xfrm>
        </p:spPr>
        <p:txBody>
          <a:bodyPr/>
          <a:lstStyle/>
          <a:p>
            <a:r>
              <a:rPr lang="en-GB" sz="3200" dirty="0"/>
              <a:t>Conclusions</a:t>
            </a:r>
          </a:p>
        </p:txBody>
      </p:sp>
    </p:spTree>
    <p:extLst>
      <p:ext uri="{BB962C8B-B14F-4D97-AF65-F5344CB8AC3E}">
        <p14:creationId xmlns:p14="http://schemas.microsoft.com/office/powerpoint/2010/main" val="411455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a:xfrm>
            <a:off x="235873" y="6418877"/>
            <a:ext cx="513735" cy="227164"/>
          </a:xfrm>
          <a:prstGeom prst="rect">
            <a:avLst/>
          </a:prstGeom>
          <a:noFill/>
        </p:spPr>
        <p:txBody>
          <a:bodyPr vert="horz" lIns="0" tIns="0" rIns="0" bIns="0" rtlCol="0" anchor="ctr">
            <a:normAutofit/>
          </a:bodyPr>
          <a:lstStyle/>
          <a:p>
            <a:pPr>
              <a:spcAft>
                <a:spcPts val="600"/>
              </a:spcAft>
            </a:pPr>
            <a:fld id="{D8D877B3-D348-4611-9BDB-C5374591D951}" type="slidenum">
              <a:rPr lang="en-US" smtClean="0"/>
              <a:pPr>
                <a:spcAft>
                  <a:spcPts val="600"/>
                </a:spcAft>
              </a:pPr>
              <a:t>22</a:t>
            </a:fld>
            <a:endParaRPr lang="en-US"/>
          </a:p>
        </p:txBody>
      </p:sp>
      <p:sp>
        <p:nvSpPr>
          <p:cNvPr id="13" name="TextBox 12">
            <a:extLst>
              <a:ext uri="{FF2B5EF4-FFF2-40B4-BE49-F238E27FC236}">
                <a16:creationId xmlns:a16="http://schemas.microsoft.com/office/drawing/2014/main" id="{0F607F7D-BEB6-A94E-BFFB-246BB6698DC4}"/>
              </a:ext>
            </a:extLst>
          </p:cNvPr>
          <p:cNvSpPr txBox="1"/>
          <p:nvPr/>
        </p:nvSpPr>
        <p:spPr>
          <a:xfrm>
            <a:off x="1036320" y="148049"/>
            <a:ext cx="10990216" cy="6679473"/>
          </a:xfrm>
          <a:prstGeom prst="rect">
            <a:avLst/>
          </a:prstGeom>
        </p:spPr>
        <p:txBody>
          <a:bodyPr vert="horz" lIns="0" tIns="45720" rIns="0" bIns="45720" rtlCol="0">
            <a:noAutofit/>
          </a:bodyPr>
          <a:lstStyle/>
          <a:p>
            <a:pPr marL="285750" indent="-285750">
              <a:lnSpc>
                <a:spcPct val="150000"/>
              </a:lnSpc>
              <a:spcAft>
                <a:spcPts val="600"/>
              </a:spcAft>
              <a:buFont typeface="Arial" panose="020B0604020202020204" pitchFamily="34" charset="0"/>
              <a:buChar char="•"/>
            </a:pPr>
            <a:r>
              <a:rPr lang="en-GB" dirty="0">
                <a:effectLst/>
                <a:ea typeface="Calibri" panose="020F0502020204030204" pitchFamily="34" charset="0"/>
              </a:rPr>
              <a:t>Advance Higher Education (2020). Retrieved </a:t>
            </a:r>
            <a:r>
              <a:rPr lang="en-GB" dirty="0">
                <a:ea typeface="Calibri" panose="020F0502020204030204" pitchFamily="34" charset="0"/>
              </a:rPr>
              <a:t>April </a:t>
            </a:r>
            <a:r>
              <a:rPr lang="en-GB" dirty="0">
                <a:effectLst/>
                <a:ea typeface="Calibri" panose="020F0502020204030204" pitchFamily="34" charset="0"/>
              </a:rPr>
              <a:t>2020, from </a:t>
            </a:r>
            <a:r>
              <a:rPr lang="en-GB" u="sng" dirty="0">
                <a:effectLst/>
                <a:ea typeface="Calibri" panose="020F0502020204030204" pitchFamily="34" charset="0"/>
                <a:hlinkClick r:id="rId3">
                  <a:extLst>
                    <a:ext uri="{A12FA001-AC4F-418D-AE19-62706E023703}">
                      <ahyp:hlinkClr xmlns:ahyp="http://schemas.microsoft.com/office/drawing/2018/hyperlinkcolor" val="tx"/>
                    </a:ext>
                  </a:extLst>
                </a:hlinkClick>
              </a:rPr>
              <a:t>https://www.heacademy.ac.uk/</a:t>
            </a:r>
            <a:endParaRPr lang="en-GB" u="sng" dirty="0">
              <a:effectLst/>
              <a:ea typeface="Calibri" panose="020F0502020204030204" pitchFamily="34" charset="0"/>
            </a:endParaRPr>
          </a:p>
          <a:p>
            <a:pPr marL="285750" indent="-285750">
              <a:lnSpc>
                <a:spcPct val="150000"/>
              </a:lnSpc>
              <a:spcAft>
                <a:spcPts val="600"/>
              </a:spcAft>
              <a:buFont typeface="Arial" panose="020B0604020202020204" pitchFamily="34" charset="0"/>
              <a:buChar char="•"/>
            </a:pPr>
            <a:r>
              <a:rPr lang="en-GB" b="0" kern="0" dirty="0">
                <a:effectLst/>
                <a:ea typeface="Times New Roman" panose="02020603050405020304" pitchFamily="18" charset="0"/>
              </a:rPr>
              <a:t>Bernstein, A. G. &amp; Issac, C. (2018). Critical Thinking Criteria for Evaluating Online Discussion. </a:t>
            </a:r>
            <a:r>
              <a:rPr lang="en-GB" b="0" i="1" kern="0" dirty="0">
                <a:effectLst/>
                <a:ea typeface="Times New Roman" panose="02020603050405020304" pitchFamily="18" charset="0"/>
              </a:rPr>
              <a:t>International Journal for the Scholarship of Teaching and Learning</a:t>
            </a:r>
            <a:r>
              <a:rPr lang="en-GB" b="0" kern="0" dirty="0">
                <a:effectLst/>
                <a:ea typeface="Times New Roman" panose="02020603050405020304" pitchFamily="18" charset="0"/>
              </a:rPr>
              <a:t>, </a:t>
            </a:r>
            <a:r>
              <a:rPr lang="en-GB" b="0" i="1" kern="0" dirty="0">
                <a:effectLst/>
                <a:ea typeface="Times New Roman" panose="02020603050405020304" pitchFamily="18" charset="0"/>
              </a:rPr>
              <a:t>12(2)</a:t>
            </a:r>
            <a:r>
              <a:rPr lang="en-GB" b="0" kern="0" dirty="0">
                <a:effectLst/>
                <a:ea typeface="Times New Roman" panose="02020603050405020304" pitchFamily="18" charset="0"/>
              </a:rPr>
              <a:t>, 1-8.</a:t>
            </a:r>
          </a:p>
          <a:p>
            <a:pPr marL="285750" indent="-285750">
              <a:lnSpc>
                <a:spcPct val="150000"/>
              </a:lnSpc>
              <a:spcAft>
                <a:spcPts val="600"/>
              </a:spcAft>
              <a:buFont typeface="Arial" panose="020B0604020202020204" pitchFamily="34" charset="0"/>
              <a:buChar char="•"/>
            </a:pPr>
            <a:r>
              <a:rPr lang="en-US" dirty="0">
                <a:effectLst/>
                <a:ea typeface="Myriad Pro"/>
                <a:cs typeface="Myriad Pro"/>
              </a:rPr>
              <a:t>Carless, D. (2015). Exploring learning-oriented assessment processes. </a:t>
            </a:r>
            <a:r>
              <a:rPr lang="en-US" i="1" dirty="0">
                <a:effectLst/>
                <a:ea typeface="Myriad Pro"/>
                <a:cs typeface="Myriad Pro"/>
              </a:rPr>
              <a:t>Higher Education</a:t>
            </a:r>
            <a:r>
              <a:rPr lang="en-US" dirty="0">
                <a:effectLst/>
                <a:ea typeface="Myriad Pro"/>
                <a:cs typeface="Myriad Pro"/>
              </a:rPr>
              <a:t>, </a:t>
            </a:r>
            <a:r>
              <a:rPr lang="en-US" i="1" dirty="0">
                <a:effectLst/>
                <a:ea typeface="Myriad Pro"/>
                <a:cs typeface="Myriad Pro"/>
              </a:rPr>
              <a:t>69(6)</a:t>
            </a:r>
            <a:r>
              <a:rPr lang="en-US" dirty="0">
                <a:effectLst/>
                <a:ea typeface="Myriad Pro"/>
                <a:cs typeface="Myriad Pro"/>
              </a:rPr>
              <a:t>, 963-976.</a:t>
            </a:r>
            <a:endParaRPr lang="en-GB" b="0" kern="0" dirty="0">
              <a:effectLst/>
              <a:ea typeface="Times New Roman" panose="02020603050405020304" pitchFamily="18" charset="0"/>
            </a:endParaRPr>
          </a:p>
          <a:p>
            <a:pPr marL="285750" indent="-285750">
              <a:lnSpc>
                <a:spcPct val="150000"/>
              </a:lnSpc>
              <a:spcAft>
                <a:spcPts val="600"/>
              </a:spcAft>
              <a:buFont typeface="Arial" panose="020B0604020202020204" pitchFamily="34" charset="0"/>
              <a:buChar char="•"/>
            </a:pPr>
            <a:r>
              <a:rPr lang="en-GB" dirty="0">
                <a:effectLst/>
                <a:ea typeface="Calibri" panose="020F0502020204030204" pitchFamily="34" charset="0"/>
              </a:rPr>
              <a:t>Chomsky, N. (1957).</a:t>
            </a:r>
            <a:r>
              <a:rPr lang="en-GB" i="1" dirty="0">
                <a:effectLst/>
                <a:ea typeface="Calibri" panose="020F0502020204030204" pitchFamily="34" charset="0"/>
              </a:rPr>
              <a:t> Syntactic structures</a:t>
            </a:r>
            <a:r>
              <a:rPr lang="en-GB" dirty="0">
                <a:effectLst/>
                <a:ea typeface="Calibri" panose="020F0502020204030204" pitchFamily="34" charset="0"/>
              </a:rPr>
              <a:t>. The Hague: Mouton.</a:t>
            </a:r>
          </a:p>
          <a:p>
            <a:pPr marL="285750" indent="-285750">
              <a:lnSpc>
                <a:spcPct val="150000"/>
              </a:lnSpc>
              <a:spcAft>
                <a:spcPts val="600"/>
              </a:spcAft>
              <a:buFont typeface="Arial" panose="020B0604020202020204" pitchFamily="34" charset="0"/>
              <a:buChar char="•"/>
            </a:pPr>
            <a:r>
              <a:rPr lang="en-GB" dirty="0">
                <a:effectLst/>
                <a:ea typeface="Calibri" panose="020F0502020204030204" pitchFamily="34" charset="0"/>
              </a:rPr>
              <a:t>Goggins, S, &amp; Xing, W. (2016). Building models explaining student participation behavior in asynchronous online discussion. </a:t>
            </a:r>
            <a:r>
              <a:rPr lang="en-GB" i="1" dirty="0">
                <a:effectLst/>
                <a:ea typeface="Calibri" panose="020F0502020204030204" pitchFamily="34" charset="0"/>
              </a:rPr>
              <a:t>Computers and Education</a:t>
            </a:r>
            <a:r>
              <a:rPr lang="en-GB" dirty="0">
                <a:effectLst/>
                <a:ea typeface="Calibri" panose="020F0502020204030204" pitchFamily="34" charset="0"/>
              </a:rPr>
              <a:t>, </a:t>
            </a:r>
            <a:r>
              <a:rPr lang="en-GB" i="1" dirty="0">
                <a:effectLst/>
                <a:ea typeface="Calibri" panose="020F0502020204030204" pitchFamily="34" charset="0"/>
              </a:rPr>
              <a:t>94</a:t>
            </a:r>
            <a:r>
              <a:rPr lang="en-GB" dirty="0">
                <a:effectLst/>
                <a:ea typeface="Calibri" panose="020F0502020204030204" pitchFamily="34" charset="0"/>
              </a:rPr>
              <a:t>, 241-251.</a:t>
            </a:r>
            <a:endParaRPr lang="en-GB" b="0" kern="0" dirty="0">
              <a:effectLst/>
              <a:ea typeface="Times New Roman" panose="02020603050405020304" pitchFamily="18" charset="0"/>
            </a:endParaRPr>
          </a:p>
          <a:p>
            <a:pPr marL="285750" indent="-285750">
              <a:lnSpc>
                <a:spcPct val="150000"/>
              </a:lnSpc>
              <a:spcAft>
                <a:spcPts val="600"/>
              </a:spcAft>
              <a:buFont typeface="Arial" panose="020B0604020202020204" pitchFamily="34" charset="0"/>
              <a:buChar char="•"/>
            </a:pPr>
            <a:r>
              <a:rPr lang="en-GB" dirty="0">
                <a:effectLst/>
                <a:ea typeface="Times" panose="02020603050405020304" pitchFamily="18" charset="0"/>
                <a:cs typeface="Times New Roman" panose="02020603050405020304" pitchFamily="18" charset="0"/>
              </a:rPr>
              <a:t>Healey, M., Flint, A. &amp; Harrington, K. (2014). </a:t>
            </a:r>
            <a:r>
              <a:rPr lang="en-GB" i="1" dirty="0">
                <a:effectLst/>
                <a:ea typeface="Times" panose="02020603050405020304" pitchFamily="18" charset="0"/>
                <a:cs typeface="Times New Roman" panose="02020603050405020304" pitchFamily="18" charset="0"/>
              </a:rPr>
              <a:t>Engagement through students as partners in learning and teaching in higher education</a:t>
            </a:r>
            <a:r>
              <a:rPr lang="en-GB" dirty="0">
                <a:effectLst/>
                <a:ea typeface="Times" panose="02020603050405020304" pitchFamily="18" charset="0"/>
                <a:cs typeface="Times New Roman" panose="02020603050405020304" pitchFamily="18" charset="0"/>
              </a:rPr>
              <a:t> cited in The Higher Education Academy. Retrieved April 2020, from </a:t>
            </a:r>
            <a:r>
              <a:rPr lang="en-GB" u="sng" dirty="0">
                <a:solidFill>
                  <a:srgbClr val="0000FF"/>
                </a:solidFill>
                <a:effectLst/>
                <a:ea typeface="Times" panose="02020603050405020304" pitchFamily="18" charset="0"/>
                <a:cs typeface="Times New Roman" panose="02020603050405020304" pitchFamily="18" charset="0"/>
                <a:hlinkClick r:id="rId4"/>
              </a:rPr>
              <a:t>https://www.heacademy.ac.uk/sites/default/files/resources/engagement_through_par tnership.pdf</a:t>
            </a:r>
            <a:endParaRPr lang="en-GB" u="sng" dirty="0">
              <a:solidFill>
                <a:srgbClr val="0000FF"/>
              </a:solidFill>
              <a:effectLst/>
              <a:ea typeface="Times" panose="02020603050405020304" pitchFamily="18" charset="0"/>
              <a:cs typeface="Times New Roman" panose="02020603050405020304" pitchFamily="18" charset="0"/>
            </a:endParaRPr>
          </a:p>
          <a:p>
            <a:pPr marL="285750" indent="-285750">
              <a:lnSpc>
                <a:spcPct val="150000"/>
              </a:lnSpc>
              <a:spcAft>
                <a:spcPts val="600"/>
              </a:spcAft>
              <a:buFont typeface="Arial" panose="020B0604020202020204" pitchFamily="34" charset="0"/>
              <a:buChar char="•"/>
            </a:pPr>
            <a:r>
              <a:rPr lang="en-GB" spc="20" dirty="0">
                <a:solidFill>
                  <a:srgbClr val="000000"/>
                </a:solidFill>
                <a:effectLst/>
                <a:ea typeface="Calibri" panose="020F0502020204030204" pitchFamily="34" charset="0"/>
              </a:rPr>
              <a:t>Ho, S. (2020) </a:t>
            </a:r>
            <a:r>
              <a:rPr lang="en-GB" i="1" spc="20" dirty="0">
                <a:solidFill>
                  <a:srgbClr val="000000"/>
                </a:solidFill>
                <a:effectLst/>
                <a:ea typeface="Calibri" panose="020F0502020204030204" pitchFamily="34" charset="0"/>
              </a:rPr>
              <a:t>Culture and Learning: Confucian Heritage Learners, Social-Oriented Achievement, and Innovative Pedagogies</a:t>
            </a:r>
            <a:r>
              <a:rPr lang="en-GB" spc="20" dirty="0">
                <a:solidFill>
                  <a:srgbClr val="000000"/>
                </a:solidFill>
                <a:effectLst/>
                <a:ea typeface="Calibri" panose="020F0502020204030204" pitchFamily="34" charset="0"/>
              </a:rPr>
              <a:t> cited in Sanger C. &amp; Gleason, N. (Eds) (2020). </a:t>
            </a:r>
            <a:r>
              <a:rPr lang="en-GB" i="1" spc="20" dirty="0">
                <a:solidFill>
                  <a:srgbClr val="000000"/>
                </a:solidFill>
                <a:effectLst/>
                <a:ea typeface="Calibri" panose="020F0502020204030204" pitchFamily="34" charset="0"/>
              </a:rPr>
              <a:t>Diversity and Inclusion in Global Higher Education</a:t>
            </a:r>
            <a:r>
              <a:rPr lang="en-GB" spc="20" dirty="0">
                <a:solidFill>
                  <a:srgbClr val="000000"/>
                </a:solidFill>
                <a:effectLst/>
                <a:ea typeface="Calibri" panose="020F0502020204030204" pitchFamily="34" charset="0"/>
              </a:rPr>
              <a:t>. Palgrave Macmillan, Singapore.</a:t>
            </a:r>
          </a:p>
          <a:p>
            <a:pPr marL="285750" indent="-285750">
              <a:lnSpc>
                <a:spcPct val="150000"/>
              </a:lnSpc>
              <a:spcAft>
                <a:spcPts val="600"/>
              </a:spcAft>
              <a:buFont typeface="Arial" panose="020B0604020202020204" pitchFamily="34" charset="0"/>
              <a:buChar char="•"/>
            </a:pPr>
            <a:r>
              <a:rPr lang="en-GB" dirty="0">
                <a:effectLst/>
                <a:ea typeface="Calibri" panose="020F0502020204030204" pitchFamily="34" charset="0"/>
              </a:rPr>
              <a:t>Mazur, E. (2014).</a:t>
            </a:r>
            <a:r>
              <a:rPr lang="en-GB" i="1" dirty="0">
                <a:effectLst/>
                <a:ea typeface="Calibri" panose="020F0502020204030204" pitchFamily="34" charset="0"/>
              </a:rPr>
              <a:t> Peer Instruction: A User’s Manual</a:t>
            </a:r>
            <a:r>
              <a:rPr lang="en-GB" dirty="0">
                <a:effectLst/>
                <a:ea typeface="Calibri" panose="020F0502020204030204" pitchFamily="34" charset="0"/>
              </a:rPr>
              <a:t>. Essex: Pearson Education Limited.</a:t>
            </a:r>
          </a:p>
          <a:p>
            <a:pPr>
              <a:lnSpc>
                <a:spcPct val="150000"/>
              </a:lnSpc>
              <a:spcAft>
                <a:spcPts val="600"/>
              </a:spcAft>
            </a:pPr>
            <a:endParaRPr lang="en-GB" dirty="0">
              <a:effectLst/>
              <a:ea typeface="Calibri" panose="020F0502020204030204" pitchFamily="34" charset="0"/>
            </a:endParaRPr>
          </a:p>
          <a:p>
            <a:pPr>
              <a:lnSpc>
                <a:spcPct val="150000"/>
              </a:lnSpc>
              <a:spcAft>
                <a:spcPts val="1000"/>
              </a:spcAft>
            </a:pPr>
            <a:endParaRPr lang="en-GB" b="0" kern="0" dirty="0">
              <a:effectLst/>
              <a:ea typeface="Times New Roman" panose="02020603050405020304" pitchFamily="18" charset="0"/>
            </a:endParaRPr>
          </a:p>
          <a:p>
            <a:pPr>
              <a:lnSpc>
                <a:spcPct val="150000"/>
              </a:lnSpc>
              <a:spcAft>
                <a:spcPts val="1000"/>
              </a:spcAft>
            </a:pPr>
            <a:endParaRPr lang="en-GB" dirty="0">
              <a:effectLst/>
              <a:ea typeface="Calibri" panose="020F0502020204030204" pitchFamily="34" charset="0"/>
            </a:endParaRPr>
          </a:p>
          <a:p>
            <a:pPr>
              <a:lnSpc>
                <a:spcPct val="150000"/>
              </a:lnSpc>
              <a:spcAft>
                <a:spcPts val="1000"/>
              </a:spcAft>
            </a:pPr>
            <a:endParaRPr lang="en-GB" dirty="0">
              <a:effectLst/>
              <a:ea typeface="Calibri" panose="020F0502020204030204" pitchFamily="34" charset="0"/>
            </a:endParaRPr>
          </a:p>
          <a:p>
            <a:pPr>
              <a:lnSpc>
                <a:spcPct val="150000"/>
              </a:lnSpc>
              <a:spcAft>
                <a:spcPts val="1000"/>
              </a:spcAft>
            </a:pPr>
            <a:endParaRPr lang="en-GB" sz="1800" dirty="0">
              <a:solidFill>
                <a:srgbClr val="00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55067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a:xfrm>
            <a:off x="235873" y="6418877"/>
            <a:ext cx="513735" cy="227164"/>
          </a:xfrm>
          <a:prstGeom prst="rect">
            <a:avLst/>
          </a:prstGeom>
          <a:noFill/>
        </p:spPr>
        <p:txBody>
          <a:bodyPr vert="horz" lIns="0" tIns="0" rIns="0" bIns="0" rtlCol="0" anchor="ctr">
            <a:normAutofit/>
          </a:bodyPr>
          <a:lstStyle/>
          <a:p>
            <a:pPr>
              <a:spcAft>
                <a:spcPts val="600"/>
              </a:spcAft>
            </a:pPr>
            <a:fld id="{D8D877B3-D348-4611-9BDB-C5374591D951}" type="slidenum">
              <a:rPr lang="en-US" smtClean="0"/>
              <a:pPr>
                <a:spcAft>
                  <a:spcPts val="600"/>
                </a:spcAft>
              </a:pPr>
              <a:t>23</a:t>
            </a:fld>
            <a:endParaRPr lang="en-US"/>
          </a:p>
        </p:txBody>
      </p:sp>
      <p:sp>
        <p:nvSpPr>
          <p:cNvPr id="13" name="TextBox 12">
            <a:extLst>
              <a:ext uri="{FF2B5EF4-FFF2-40B4-BE49-F238E27FC236}">
                <a16:creationId xmlns:a16="http://schemas.microsoft.com/office/drawing/2014/main" id="{0F607F7D-BEB6-A94E-BFFB-246BB6698DC4}"/>
              </a:ext>
            </a:extLst>
          </p:cNvPr>
          <p:cNvSpPr txBox="1"/>
          <p:nvPr/>
        </p:nvSpPr>
        <p:spPr>
          <a:xfrm>
            <a:off x="1088574" y="209012"/>
            <a:ext cx="10990216" cy="6679473"/>
          </a:xfrm>
          <a:prstGeom prst="rect">
            <a:avLst/>
          </a:prstGeom>
        </p:spPr>
        <p:txBody>
          <a:bodyPr vert="horz" lIns="0" tIns="45720" rIns="0" bIns="45720" rtlCol="0">
            <a:noAutofit/>
          </a:bodyPr>
          <a:lstStyle/>
          <a:p>
            <a:pPr marL="285750" indent="-285750">
              <a:lnSpc>
                <a:spcPct val="150000"/>
              </a:lnSpc>
              <a:spcAft>
                <a:spcPts val="600"/>
              </a:spcAft>
              <a:buFont typeface="Arial" panose="020B0604020202020204" pitchFamily="34" charset="0"/>
              <a:buChar char="•"/>
            </a:pPr>
            <a:r>
              <a:rPr lang="en-GB" sz="1800" dirty="0" err="1">
                <a:effectLst/>
                <a:ea typeface="Calibri" panose="020F0502020204030204" pitchFamily="34" charset="0"/>
              </a:rPr>
              <a:t>Niemczyk</a:t>
            </a:r>
            <a:r>
              <a:rPr lang="en-GB" sz="1800" dirty="0">
                <a:effectLst/>
                <a:ea typeface="Calibri" panose="020F0502020204030204" pitchFamily="34" charset="0"/>
              </a:rPr>
              <a:t>, E. (2019). </a:t>
            </a:r>
            <a:r>
              <a:rPr lang="en-GB" sz="1800" b="0" i="0" dirty="0" err="1">
                <a:effectLst/>
              </a:rPr>
              <a:t>Glocal</a:t>
            </a:r>
            <a:r>
              <a:rPr lang="en-GB" sz="1800" b="0" i="0" dirty="0">
                <a:effectLst/>
              </a:rPr>
              <a:t> Education in Practice: Teaching, Researching, and Citizenship (11–18). The Bulgarian Comparative Education Society.</a:t>
            </a:r>
            <a:endParaRPr lang="en-GB" sz="1800" dirty="0"/>
          </a:p>
          <a:p>
            <a:pPr marL="285750" indent="-285750" algn="l">
              <a:lnSpc>
                <a:spcPct val="150000"/>
              </a:lnSpc>
              <a:spcAft>
                <a:spcPts val="600"/>
              </a:spcAft>
              <a:buFont typeface="Arial" panose="020B0604020202020204" pitchFamily="34" charset="0"/>
              <a:buChar char="•"/>
            </a:pPr>
            <a:r>
              <a:rPr lang="en-GB" dirty="0">
                <a:effectLst/>
                <a:ea typeface="Calibri" panose="020F0502020204030204" pitchFamily="34" charset="0"/>
              </a:rPr>
              <a:t>Piaget, J. (1952).</a:t>
            </a:r>
            <a:r>
              <a:rPr lang="en-GB" i="1" dirty="0">
                <a:effectLst/>
                <a:ea typeface="Calibri" panose="020F0502020204030204" pitchFamily="34" charset="0"/>
              </a:rPr>
              <a:t> The origins of intelligence in children</a:t>
            </a:r>
            <a:r>
              <a:rPr lang="en-GB" dirty="0">
                <a:effectLst/>
                <a:ea typeface="Calibri" panose="020F0502020204030204" pitchFamily="34" charset="0"/>
              </a:rPr>
              <a:t>. New York: International University Press.</a:t>
            </a:r>
          </a:p>
          <a:p>
            <a:pPr marL="285750" indent="-285750">
              <a:lnSpc>
                <a:spcPct val="150000"/>
              </a:lnSpc>
              <a:spcAft>
                <a:spcPts val="600"/>
              </a:spcAft>
              <a:buFont typeface="Arial" panose="020B0604020202020204" pitchFamily="34" charset="0"/>
              <a:buChar char="•"/>
            </a:pPr>
            <a:r>
              <a:rPr lang="en-GB" dirty="0">
                <a:effectLst/>
                <a:ea typeface="Calibri" panose="020F0502020204030204" pitchFamily="34" charset="0"/>
              </a:rPr>
              <a:t>Sambell, K. (2016) </a:t>
            </a:r>
            <a:r>
              <a:rPr lang="en-GB" i="0" dirty="0">
                <a:effectLst/>
                <a:ea typeface="Calibri" panose="020F0502020204030204" pitchFamily="34" charset="0"/>
              </a:rPr>
              <a:t>Assessment and feedback in higher education</a:t>
            </a:r>
            <a:r>
              <a:rPr lang="en-GB" dirty="0">
                <a:effectLst/>
                <a:ea typeface="Calibri" panose="020F0502020204030204" pitchFamily="34" charset="0"/>
              </a:rPr>
              <a:t>: </a:t>
            </a:r>
            <a:r>
              <a:rPr lang="en-GB" i="0" dirty="0">
                <a:effectLst/>
                <a:ea typeface="Calibri" panose="020F0502020204030204" pitchFamily="34" charset="0"/>
              </a:rPr>
              <a:t>considerable room for improvement</a:t>
            </a:r>
            <a:r>
              <a:rPr lang="en-GB" dirty="0">
                <a:effectLst/>
                <a:ea typeface="Calibri" panose="020F0502020204030204" pitchFamily="34" charset="0"/>
              </a:rPr>
              <a:t>? </a:t>
            </a:r>
            <a:r>
              <a:rPr lang="en-GB" i="1" dirty="0">
                <a:effectLst/>
                <a:ea typeface="Calibri" panose="020F0502020204030204" pitchFamily="34" charset="0"/>
              </a:rPr>
              <a:t>Student Engagement in Higher Education, 1(1)</a:t>
            </a:r>
            <a:r>
              <a:rPr lang="en-GB" dirty="0">
                <a:effectLst/>
                <a:ea typeface="Calibri" panose="020F0502020204030204" pitchFamily="34" charset="0"/>
              </a:rPr>
              <a:t>, 12-14.</a:t>
            </a:r>
          </a:p>
          <a:p>
            <a:pPr marL="285750" marR="436245" indent="-285750">
              <a:lnSpc>
                <a:spcPct val="150000"/>
              </a:lnSpc>
              <a:spcAft>
                <a:spcPts val="600"/>
              </a:spcAft>
              <a:buFont typeface="Arial" panose="020B0604020202020204" pitchFamily="34" charset="0"/>
              <a:buChar char="•"/>
            </a:pPr>
            <a:r>
              <a:rPr lang="en-GB" dirty="0">
                <a:effectLst/>
                <a:ea typeface="Calibri" panose="020F0502020204030204" pitchFamily="34" charset="0"/>
              </a:rPr>
              <a:t>Seethamraju, R. (2014). Effectiveness of Using Online Discussion Forum for Case Study Analysis. Retrieved January 2020, from </a:t>
            </a:r>
            <a:r>
              <a:rPr lang="en-GB" u="none" strike="noStrike" dirty="0">
                <a:effectLst/>
                <a:ea typeface="Calibri" panose="020F0502020204030204" pitchFamily="34" charset="0"/>
                <a:hlinkClick r:id="rId3">
                  <a:extLst>
                    <a:ext uri="{A12FA001-AC4F-418D-AE19-62706E023703}">
                      <ahyp:hlinkClr xmlns:ahyp="http://schemas.microsoft.com/office/drawing/2018/hyperlinkcolor" val="tx"/>
                    </a:ext>
                  </a:extLst>
                </a:hlinkClick>
              </a:rPr>
              <a:t>https://www.researchgate.net/publication/271845597 </a:t>
            </a:r>
            <a:endParaRPr lang="en-GB" dirty="0">
              <a:effectLst/>
              <a:ea typeface="Calibri" panose="020F0502020204030204" pitchFamily="34" charset="0"/>
            </a:endParaRPr>
          </a:p>
          <a:p>
            <a:pPr marL="285750" indent="-285750">
              <a:lnSpc>
                <a:spcPct val="150000"/>
              </a:lnSpc>
              <a:spcAft>
                <a:spcPts val="600"/>
              </a:spcAft>
              <a:buFont typeface="Arial" panose="020B0604020202020204" pitchFamily="34" charset="0"/>
              <a:buChar char="•"/>
            </a:pPr>
            <a:r>
              <a:rPr lang="en-GB" dirty="0">
                <a:effectLst/>
                <a:ea typeface="Calibri" panose="020F0502020204030204" pitchFamily="34" charset="0"/>
              </a:rPr>
              <a:t>Sun, D., </a:t>
            </a:r>
            <a:r>
              <a:rPr lang="en-GB" dirty="0" err="1">
                <a:effectLst/>
                <a:ea typeface="Calibri" panose="020F0502020204030204" pitchFamily="34" charset="0"/>
              </a:rPr>
              <a:t>Looi</a:t>
            </a:r>
            <a:r>
              <a:rPr lang="en-GB" dirty="0">
                <a:effectLst/>
                <a:ea typeface="Calibri" panose="020F0502020204030204" pitchFamily="34" charset="0"/>
              </a:rPr>
              <a:t>, C. K. &amp; Xie, W. (</a:t>
            </a:r>
            <a:r>
              <a:rPr lang="en-GB" u="none" strike="noStrike" dirty="0">
                <a:effectLst/>
                <a:ea typeface="Calibri" panose="020F0502020204030204" pitchFamily="34" charset="0"/>
                <a:hlinkClick r:id="rId4" action="ppaction://hlinkfile">
                  <a:extLst>
                    <a:ext uri="{A12FA001-AC4F-418D-AE19-62706E023703}">
                      <ahyp:hlinkClr xmlns:ahyp="http://schemas.microsoft.com/office/drawing/2018/hyperlinkcolor" val="tx"/>
                    </a:ext>
                  </a:extLst>
                </a:hlinkClick>
              </a:rPr>
              <a:t>2017</a:t>
            </a:r>
            <a:r>
              <a:rPr lang="en-GB" dirty="0">
                <a:effectLst/>
                <a:ea typeface="Calibri" panose="020F0502020204030204" pitchFamily="34" charset="0"/>
              </a:rPr>
              <a:t>). Learning with collaborative inquiry: A science learning environment for secondary students. </a:t>
            </a:r>
            <a:r>
              <a:rPr lang="en-GB" i="1" dirty="0">
                <a:effectLst/>
                <a:ea typeface="Calibri" panose="020F0502020204030204" pitchFamily="34" charset="0"/>
              </a:rPr>
              <a:t>Technology, Pedagogy and Education, 26</a:t>
            </a:r>
            <a:r>
              <a:rPr lang="en-GB" dirty="0">
                <a:effectLst/>
                <a:ea typeface="Calibri" panose="020F0502020204030204" pitchFamily="34" charset="0"/>
              </a:rPr>
              <a:t>, 241-263.</a:t>
            </a:r>
            <a:endParaRPr lang="en-GB" b="1" kern="0" dirty="0">
              <a:effectLst/>
              <a:ea typeface="Times New Roman" panose="02020603050405020304" pitchFamily="18" charset="0"/>
            </a:endParaRPr>
          </a:p>
          <a:p>
            <a:pPr marL="285750" indent="-285750">
              <a:lnSpc>
                <a:spcPct val="150000"/>
              </a:lnSpc>
              <a:spcAft>
                <a:spcPts val="600"/>
              </a:spcAft>
              <a:buFont typeface="Arial" panose="020B0604020202020204" pitchFamily="34" charset="0"/>
              <a:buChar char="•"/>
            </a:pPr>
            <a:r>
              <a:rPr lang="en-GB" dirty="0">
                <a:effectLst/>
                <a:ea typeface="Calibri" panose="020F0502020204030204" pitchFamily="34" charset="0"/>
              </a:rPr>
              <a:t>The Khan Academy (2020). </a:t>
            </a:r>
            <a:r>
              <a:rPr lang="en-GB" i="1" dirty="0">
                <a:effectLst/>
                <a:ea typeface="Calibri" panose="020F0502020204030204" pitchFamily="34" charset="0"/>
              </a:rPr>
              <a:t>Introduction to Blended Learning</a:t>
            </a:r>
            <a:r>
              <a:rPr lang="en-GB" dirty="0">
                <a:effectLst/>
                <a:ea typeface="Calibri" panose="020F0502020204030204" pitchFamily="34" charset="0"/>
              </a:rPr>
              <a:t>. Retrieved March 2020, from </a:t>
            </a:r>
            <a:r>
              <a:rPr lang="en-GB" u="sng" dirty="0">
                <a:effectLst/>
                <a:ea typeface="Calibri" panose="020F0502020204030204" pitchFamily="34" charset="0"/>
                <a:hlinkClick r:id="rId5">
                  <a:extLst>
                    <a:ext uri="{A12FA001-AC4F-418D-AE19-62706E023703}">
                      <ahyp:hlinkClr xmlns:ahyp="http://schemas.microsoft.com/office/drawing/2018/hyperlinkcolor" val="tx"/>
                    </a:ext>
                  </a:extLst>
                </a:hlinkClick>
              </a:rPr>
              <a:t>https://www.khanacademy.org/partner-content/ssf-cci/sscc-intro-blended-learning</a:t>
            </a:r>
            <a:r>
              <a:rPr lang="en-GB" dirty="0">
                <a:effectLst/>
                <a:ea typeface="Calibri" panose="020F0502020204030204" pitchFamily="34" charset="0"/>
              </a:rPr>
              <a:t>.</a:t>
            </a:r>
          </a:p>
          <a:p>
            <a:pPr marL="285750" indent="-285750">
              <a:lnSpc>
                <a:spcPct val="150000"/>
              </a:lnSpc>
              <a:spcAft>
                <a:spcPts val="600"/>
              </a:spcAft>
              <a:buFont typeface="Arial" panose="020B0604020202020204" pitchFamily="34" charset="0"/>
              <a:buChar char="•"/>
            </a:pPr>
            <a:r>
              <a:rPr lang="en-GB" dirty="0">
                <a:effectLst/>
                <a:ea typeface="Calibri" panose="020F0502020204030204" pitchFamily="34" charset="0"/>
              </a:rPr>
              <a:t>The University of Calgary Teaching &amp; Learning Centre (2018). </a:t>
            </a:r>
            <a:r>
              <a:rPr lang="en-GB" i="1" dirty="0">
                <a:effectLst/>
                <a:ea typeface="Calibri" panose="020F0502020204030204" pitchFamily="34" charset="0"/>
              </a:rPr>
              <a:t>Inquiry Through Blended Learning: Evaluating or Marking Online Discussion Participation</a:t>
            </a:r>
            <a:r>
              <a:rPr lang="en-GB" dirty="0">
                <a:effectLst/>
                <a:ea typeface="Calibri" panose="020F0502020204030204" pitchFamily="34" charset="0"/>
              </a:rPr>
              <a:t>. Retrieved Dec 2019, from </a:t>
            </a:r>
            <a:r>
              <a:rPr lang="en-GB" dirty="0">
                <a:effectLst/>
                <a:ea typeface="Calibri" panose="020F0502020204030204" pitchFamily="34" charset="0"/>
                <a:hlinkClick r:id="rId6">
                  <a:extLst>
                    <a:ext uri="{A12FA001-AC4F-418D-AE19-62706E023703}">
                      <ahyp:hlinkClr xmlns:ahyp="http://schemas.microsoft.com/office/drawing/2018/hyperlinkcolor" val="tx"/>
                    </a:ext>
                  </a:extLst>
                </a:hlinkClick>
              </a:rPr>
              <a:t>http://tlc.ucalgary.ca/</a:t>
            </a:r>
            <a:endParaRPr lang="en-GB" dirty="0">
              <a:effectLst/>
              <a:ea typeface="Calibri" panose="020F0502020204030204" pitchFamily="34" charset="0"/>
            </a:endParaRPr>
          </a:p>
          <a:p>
            <a:pPr marL="285750" indent="-285750">
              <a:lnSpc>
                <a:spcPct val="150000"/>
              </a:lnSpc>
              <a:spcAft>
                <a:spcPts val="600"/>
              </a:spcAft>
              <a:buFont typeface="Arial" panose="020B0604020202020204" pitchFamily="34" charset="0"/>
              <a:buChar char="•"/>
            </a:pPr>
            <a:r>
              <a:rPr lang="en-GB" dirty="0">
                <a:effectLst/>
                <a:ea typeface="Calibri" panose="020F0502020204030204" pitchFamily="34" charset="0"/>
              </a:rPr>
              <a:t>Vygotsky, L. S. (1978). </a:t>
            </a:r>
            <a:r>
              <a:rPr lang="en-GB" i="1" dirty="0">
                <a:effectLst/>
                <a:ea typeface="Calibri" panose="020F0502020204030204" pitchFamily="34" charset="0"/>
              </a:rPr>
              <a:t>Mind in Society</a:t>
            </a:r>
            <a:r>
              <a:rPr lang="en-GB" dirty="0">
                <a:effectLst/>
                <a:ea typeface="Calibri" panose="020F0502020204030204" pitchFamily="34" charset="0"/>
              </a:rPr>
              <a:t>. Cambridge: Harvard University Press.</a:t>
            </a:r>
          </a:p>
          <a:p>
            <a:pPr>
              <a:lnSpc>
                <a:spcPct val="150000"/>
              </a:lnSpc>
              <a:spcAft>
                <a:spcPts val="1000"/>
              </a:spcAft>
            </a:pPr>
            <a:endParaRPr lang="en-GB" sz="1800" dirty="0">
              <a:solidFill>
                <a:srgbClr val="00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696062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a:xfrm>
            <a:off x="235873" y="6418877"/>
            <a:ext cx="513735" cy="227164"/>
          </a:xfrm>
          <a:prstGeom prst="rect">
            <a:avLst/>
          </a:prstGeom>
          <a:noFill/>
        </p:spPr>
        <p:txBody>
          <a:bodyPr vert="horz" lIns="0" tIns="0" rIns="0" bIns="0" rtlCol="0" anchor="ctr">
            <a:normAutofit/>
          </a:bodyPr>
          <a:lstStyle/>
          <a:p>
            <a:pPr>
              <a:spcAft>
                <a:spcPts val="600"/>
              </a:spcAft>
            </a:pPr>
            <a:fld id="{D8D877B3-D348-4611-9BDB-C5374591D951}" type="slidenum">
              <a:rPr lang="en-US" smtClean="0"/>
              <a:pPr>
                <a:spcAft>
                  <a:spcPts val="600"/>
                </a:spcAft>
              </a:pPr>
              <a:t>3</a:t>
            </a:fld>
            <a:endParaRPr lang="en-US"/>
          </a:p>
        </p:txBody>
      </p:sp>
      <p:sp>
        <p:nvSpPr>
          <p:cNvPr id="11" name="Title 2">
            <a:extLst>
              <a:ext uri="{FF2B5EF4-FFF2-40B4-BE49-F238E27FC236}">
                <a16:creationId xmlns:a16="http://schemas.microsoft.com/office/drawing/2014/main" id="{CEA48193-4FAD-D846-BE53-C1BDE262260C}"/>
              </a:ext>
            </a:extLst>
          </p:cNvPr>
          <p:cNvSpPr>
            <a:spLocks noGrp="1"/>
          </p:cNvSpPr>
          <p:nvPr>
            <p:ph type="title"/>
          </p:nvPr>
        </p:nvSpPr>
        <p:spPr>
          <a:xfrm>
            <a:off x="1866900" y="453284"/>
            <a:ext cx="9753600" cy="745212"/>
          </a:xfrm>
          <a:prstGeom prst="rect">
            <a:avLst/>
          </a:prstGeom>
          <a:effectLst/>
        </p:spPr>
        <p:txBody>
          <a:bodyPr vert="horz" lIns="0" tIns="192024" rIns="0" bIns="0" rtlCol="0" anchor="t" anchorCtr="0">
            <a:normAutofit fontScale="90000"/>
          </a:bodyPr>
          <a:lstStyle/>
          <a:p>
            <a:r>
              <a:rPr lang="en-US" dirty="0"/>
              <a:t>THE INTERNATIONAL LEADERSHIP DEVELOPMENT PROGRAMME (ILD)</a:t>
            </a:r>
            <a:endParaRPr lang="en-US" kern="1200" spc="0" baseline="0" dirty="0">
              <a:latin typeface="+mj-lt"/>
              <a:ea typeface="+mj-ea"/>
              <a:cs typeface="+mj-cs"/>
            </a:endParaRPr>
          </a:p>
        </p:txBody>
      </p:sp>
      <p:sp>
        <p:nvSpPr>
          <p:cNvPr id="13" name="TextBox 12">
            <a:extLst>
              <a:ext uri="{FF2B5EF4-FFF2-40B4-BE49-F238E27FC236}">
                <a16:creationId xmlns:a16="http://schemas.microsoft.com/office/drawing/2014/main" id="{0F607F7D-BEB6-A94E-BFFB-246BB6698DC4}"/>
              </a:ext>
            </a:extLst>
          </p:cNvPr>
          <p:cNvSpPr txBox="1"/>
          <p:nvPr/>
        </p:nvSpPr>
        <p:spPr>
          <a:xfrm>
            <a:off x="810572" y="1663326"/>
            <a:ext cx="11242092" cy="4436575"/>
          </a:xfrm>
          <a:prstGeom prst="rect">
            <a:avLst/>
          </a:prstGeom>
        </p:spPr>
        <p:txBody>
          <a:bodyPr vert="horz" lIns="0" tIns="45720" rIns="0" bIns="45720" rtlCol="0">
            <a:noAutofit/>
          </a:bodyPr>
          <a:lstStyle/>
          <a:p>
            <a:pPr marL="800100" indent="-342900">
              <a:lnSpc>
                <a:spcPct val="150000"/>
              </a:lnSpc>
              <a:spcAft>
                <a:spcPts val="1000"/>
              </a:spcAft>
              <a:buFont typeface="Arial" panose="020B0604020202020204" pitchFamily="34" charset="0"/>
              <a:buChar char="•"/>
            </a:pPr>
            <a:r>
              <a:rPr lang="en-GB" sz="2200" dirty="0"/>
              <a:t>ILD = 20-credit core subject for </a:t>
            </a:r>
            <a:r>
              <a:rPr lang="en-GB" sz="2200" u="sng" dirty="0"/>
              <a:t>all</a:t>
            </a:r>
            <a:r>
              <a:rPr lang="en-GB" sz="2200" dirty="0"/>
              <a:t> International UG students at the Strathclyde Business School (SBS)               l</a:t>
            </a:r>
            <a:r>
              <a:rPr lang="en-GB" sz="2200" dirty="0">
                <a:ea typeface="Calibri" panose="020F0502020204030204" pitchFamily="34" charset="0"/>
                <a:cs typeface="Calibri" panose="020F0502020204030204" pitchFamily="34" charset="0"/>
              </a:rPr>
              <a:t>earners experienced d</a:t>
            </a:r>
            <a:r>
              <a:rPr lang="en-GB" sz="2200" dirty="0">
                <a:effectLst/>
                <a:ea typeface="Calibri" panose="020F0502020204030204" pitchFamily="34" charset="0"/>
                <a:cs typeface="Calibri" panose="020F0502020204030204" pitchFamily="34" charset="0"/>
              </a:rPr>
              <a:t>ifficulty in the ability to </a:t>
            </a:r>
            <a:r>
              <a:rPr lang="en-GB" sz="2200" dirty="0">
                <a:effectLst/>
                <a:ea typeface="Times New Roman" panose="02020603050405020304" pitchFamily="18" charset="0"/>
                <a:cs typeface="Calibri" panose="020F0502020204030204" pitchFamily="34" charset="0"/>
              </a:rPr>
              <a:t>critically analyse text </a:t>
            </a:r>
            <a:r>
              <a:rPr lang="en-GB" sz="2200" dirty="0">
                <a:ea typeface="Times New Roman" panose="02020603050405020304" pitchFamily="18" charset="0"/>
                <a:cs typeface="Calibri" panose="020F0502020204030204" pitchFamily="34" charset="0"/>
              </a:rPr>
              <a:t>and</a:t>
            </a:r>
            <a:r>
              <a:rPr lang="en-GB" sz="2200" dirty="0">
                <a:effectLst/>
                <a:ea typeface="Times New Roman" panose="02020603050405020304" pitchFamily="18" charset="0"/>
                <a:cs typeface="Calibri" panose="020F0502020204030204" pitchFamily="34" charset="0"/>
              </a:rPr>
              <a:t> articulate ideas and theories.</a:t>
            </a:r>
          </a:p>
          <a:p>
            <a:pPr marL="457200">
              <a:lnSpc>
                <a:spcPct val="150000"/>
              </a:lnSpc>
              <a:spcAft>
                <a:spcPts val="1000"/>
              </a:spcAft>
            </a:pPr>
            <a:r>
              <a:rPr lang="en-GB" sz="2200" dirty="0">
                <a:effectLst/>
                <a:ea typeface="Times New Roman" panose="02020603050405020304" pitchFamily="18" charset="0"/>
                <a:cs typeface="Calibri" panose="020F0502020204030204" pitchFamily="34" charset="0"/>
              </a:rPr>
              <a:t> </a:t>
            </a:r>
            <a:endParaRPr lang="en-GB" sz="2200" dirty="0">
              <a:effectLst/>
              <a:cs typeface="Calibri" panose="020F0502020204030204" pitchFamily="34" charset="0"/>
            </a:endParaRPr>
          </a:p>
          <a:p>
            <a:pPr marL="800100" indent="-342900">
              <a:lnSpc>
                <a:spcPct val="150000"/>
              </a:lnSpc>
              <a:spcAft>
                <a:spcPts val="1000"/>
              </a:spcAft>
              <a:buFont typeface="Arial" panose="020B0604020202020204" pitchFamily="34" charset="0"/>
              <a:buChar char="•"/>
            </a:pPr>
            <a:r>
              <a:rPr lang="en-GB" sz="2200" dirty="0">
                <a:ea typeface="Calibri" panose="020F0502020204030204" pitchFamily="34" charset="0"/>
              </a:rPr>
              <a:t>The English Language Teaching Unit (ELT) component accounts for 5% of the overall ILD credit, and u</a:t>
            </a:r>
            <a:r>
              <a:rPr lang="en-GB" sz="2200" dirty="0">
                <a:effectLst/>
                <a:ea typeface="Calibri" panose="020F0502020204030204" pitchFamily="34" charset="0"/>
              </a:rPr>
              <a:t>tilises SBS materials              ‘Flipped classroom’ (The Khan Academy, 2020).  </a:t>
            </a:r>
            <a:endParaRPr lang="en-GB" sz="2200" dirty="0">
              <a:ea typeface="Calibri" panose="020F0502020204030204" pitchFamily="34" charset="0"/>
            </a:endParaRPr>
          </a:p>
          <a:p>
            <a:pPr algn="ctr">
              <a:lnSpc>
                <a:spcPct val="150000"/>
              </a:lnSpc>
              <a:spcAft>
                <a:spcPts val="1000"/>
              </a:spcAft>
            </a:pPr>
            <a:endParaRPr lang="en-GB" sz="2200" dirty="0">
              <a:effectLst/>
              <a:ea typeface="Calibri" panose="020F0502020204030204" pitchFamily="34" charset="0"/>
            </a:endParaRPr>
          </a:p>
          <a:p>
            <a:pPr marL="800065" lvl="1" indent="-342900">
              <a:lnSpc>
                <a:spcPct val="150000"/>
              </a:lnSpc>
              <a:spcAft>
                <a:spcPts val="1000"/>
              </a:spcAft>
              <a:buFont typeface="Arial" panose="020B0604020202020204" pitchFamily="34" charset="0"/>
              <a:buChar char="•"/>
            </a:pPr>
            <a:r>
              <a:rPr lang="en-GB" sz="2200" dirty="0">
                <a:ea typeface="Calibri" panose="020F0502020204030204" pitchFamily="34" charset="0"/>
              </a:rPr>
              <a:t>There were eight students involved in this study.</a:t>
            </a:r>
          </a:p>
          <a:p>
            <a:pPr>
              <a:lnSpc>
                <a:spcPct val="150000"/>
              </a:lnSpc>
              <a:spcAft>
                <a:spcPts val="1000"/>
              </a:spcAft>
            </a:pPr>
            <a:endParaRPr lang="en-GB" sz="2200" dirty="0">
              <a:effectLst/>
              <a:ea typeface="Calibri" panose="020F0502020204030204" pitchFamily="34" charset="0"/>
            </a:endParaRPr>
          </a:p>
          <a:p>
            <a:pPr algn="ctr">
              <a:lnSpc>
                <a:spcPct val="150000"/>
              </a:lnSpc>
              <a:spcAft>
                <a:spcPts val="1000"/>
              </a:spcAft>
            </a:pPr>
            <a:endParaRPr lang="en-GB" sz="2400" dirty="0"/>
          </a:p>
          <a:p>
            <a:pPr algn="ctr">
              <a:lnSpc>
                <a:spcPct val="150000"/>
              </a:lnSpc>
              <a:spcAft>
                <a:spcPts val="1000"/>
              </a:spcAft>
            </a:pPr>
            <a:endParaRPr lang="en-GB" sz="2400" dirty="0"/>
          </a:p>
          <a:p>
            <a:pPr algn="ctr">
              <a:lnSpc>
                <a:spcPct val="150000"/>
              </a:lnSpc>
              <a:spcAft>
                <a:spcPts val="1000"/>
              </a:spcAft>
            </a:pPr>
            <a:endParaRPr lang="en-GB" sz="2400" dirty="0"/>
          </a:p>
          <a:p>
            <a:pPr algn="ctr">
              <a:lnSpc>
                <a:spcPct val="150000"/>
              </a:lnSpc>
              <a:spcAft>
                <a:spcPts val="1000"/>
              </a:spcAft>
            </a:pPr>
            <a:endParaRPr lang="en-GB" sz="2400" dirty="0"/>
          </a:p>
        </p:txBody>
      </p:sp>
      <p:sp>
        <p:nvSpPr>
          <p:cNvPr id="6" name="Arrow: Right 5">
            <a:extLst>
              <a:ext uri="{FF2B5EF4-FFF2-40B4-BE49-F238E27FC236}">
                <a16:creationId xmlns:a16="http://schemas.microsoft.com/office/drawing/2014/main" id="{2A922A85-0F4C-410D-8F92-A8899838DEAA}"/>
              </a:ext>
            </a:extLst>
          </p:cNvPr>
          <p:cNvSpPr/>
          <p:nvPr/>
        </p:nvSpPr>
        <p:spPr>
          <a:xfrm>
            <a:off x="7222451" y="4517338"/>
            <a:ext cx="978408" cy="4846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rrow: Right 1">
            <a:extLst>
              <a:ext uri="{FF2B5EF4-FFF2-40B4-BE49-F238E27FC236}">
                <a16:creationId xmlns:a16="http://schemas.microsoft.com/office/drawing/2014/main" id="{A1BC61F8-16CD-4E44-8850-C4D82C41F058}"/>
              </a:ext>
            </a:extLst>
          </p:cNvPr>
          <p:cNvSpPr/>
          <p:nvPr/>
        </p:nvSpPr>
        <p:spPr>
          <a:xfrm>
            <a:off x="4624247" y="2272931"/>
            <a:ext cx="978408" cy="4846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8966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a:xfrm>
            <a:off x="235873" y="6418877"/>
            <a:ext cx="513735" cy="227164"/>
          </a:xfrm>
          <a:prstGeom prst="rect">
            <a:avLst/>
          </a:prstGeom>
          <a:noFill/>
        </p:spPr>
        <p:txBody>
          <a:bodyPr vert="horz" lIns="0" tIns="0" rIns="0" bIns="0" rtlCol="0" anchor="ctr">
            <a:normAutofit/>
          </a:bodyPr>
          <a:lstStyle/>
          <a:p>
            <a:pPr>
              <a:spcAft>
                <a:spcPts val="600"/>
              </a:spcAft>
            </a:pPr>
            <a:fld id="{D8D877B3-D348-4611-9BDB-C5374591D951}" type="slidenum">
              <a:rPr lang="en-US" smtClean="0"/>
              <a:pPr>
                <a:spcAft>
                  <a:spcPts val="600"/>
                </a:spcAft>
              </a:pPr>
              <a:t>4</a:t>
            </a:fld>
            <a:endParaRPr lang="en-US"/>
          </a:p>
        </p:txBody>
      </p:sp>
      <p:sp>
        <p:nvSpPr>
          <p:cNvPr id="13" name="TextBox 12">
            <a:extLst>
              <a:ext uri="{FF2B5EF4-FFF2-40B4-BE49-F238E27FC236}">
                <a16:creationId xmlns:a16="http://schemas.microsoft.com/office/drawing/2014/main" id="{0F607F7D-BEB6-A94E-BFFB-246BB6698DC4}"/>
              </a:ext>
            </a:extLst>
          </p:cNvPr>
          <p:cNvSpPr txBox="1"/>
          <p:nvPr/>
        </p:nvSpPr>
        <p:spPr>
          <a:xfrm>
            <a:off x="1866900" y="2018955"/>
            <a:ext cx="9753600" cy="4298671"/>
          </a:xfrm>
          <a:prstGeom prst="rect">
            <a:avLst/>
          </a:prstGeom>
        </p:spPr>
        <p:txBody>
          <a:bodyPr vert="horz" lIns="0" tIns="45720" rIns="0" bIns="45720" rtlCol="0">
            <a:noAutofit/>
          </a:bodyPr>
          <a:lstStyle/>
          <a:p>
            <a:pPr algn="ctr">
              <a:lnSpc>
                <a:spcPct val="150000"/>
              </a:lnSpc>
              <a:spcAft>
                <a:spcPts val="1000"/>
              </a:spcAft>
            </a:pPr>
            <a:endParaRPr lang="en-GB" sz="2400" dirty="0"/>
          </a:p>
          <a:p>
            <a:pPr algn="ctr">
              <a:lnSpc>
                <a:spcPct val="150000"/>
              </a:lnSpc>
              <a:spcAft>
                <a:spcPts val="1000"/>
              </a:spcAft>
            </a:pPr>
            <a:endParaRPr lang="en-GB" sz="2400" dirty="0"/>
          </a:p>
        </p:txBody>
      </p:sp>
      <p:sp>
        <p:nvSpPr>
          <p:cNvPr id="6" name="TextBox 5">
            <a:extLst>
              <a:ext uri="{FF2B5EF4-FFF2-40B4-BE49-F238E27FC236}">
                <a16:creationId xmlns:a16="http://schemas.microsoft.com/office/drawing/2014/main" id="{A2D1DAE4-1289-4B85-BD06-EF1881816965}"/>
              </a:ext>
            </a:extLst>
          </p:cNvPr>
          <p:cNvSpPr txBox="1"/>
          <p:nvPr/>
        </p:nvSpPr>
        <p:spPr>
          <a:xfrm>
            <a:off x="1018903" y="380876"/>
            <a:ext cx="10450285" cy="6076792"/>
          </a:xfrm>
          <a:prstGeom prst="rect">
            <a:avLst/>
          </a:prstGeom>
          <a:noFill/>
        </p:spPr>
        <p:txBody>
          <a:bodyPr wrap="square">
            <a:spAutoFit/>
          </a:bodyPr>
          <a:lstStyle/>
          <a:p>
            <a:pPr algn="ctr">
              <a:lnSpc>
                <a:spcPct val="150000"/>
              </a:lnSpc>
              <a:spcAft>
                <a:spcPts val="1000"/>
              </a:spcAft>
            </a:pPr>
            <a:r>
              <a:rPr lang="en-GB" sz="1800" dirty="0">
                <a:effectLst/>
                <a:latin typeface="Arial" panose="020B0604020202020204" pitchFamily="34" charset="0"/>
                <a:ea typeface="Calibri" panose="020F0502020204030204" pitchFamily="34" charset="0"/>
              </a:rPr>
              <a:t> </a:t>
            </a:r>
            <a:r>
              <a:rPr lang="en-GB" sz="2400" dirty="0">
                <a:effectLst/>
                <a:latin typeface="Arial" panose="020B0604020202020204" pitchFamily="34" charset="0"/>
                <a:ea typeface="Calibri" panose="020F0502020204030204" pitchFamily="34" charset="0"/>
              </a:rPr>
              <a:t>This case study uses socio-cultural theory as a lens for evaluating the use of the AOD as a preparatory activity to support learning </a:t>
            </a:r>
            <a:r>
              <a:rPr lang="en-GB" sz="2400" dirty="0">
                <a:effectLst/>
                <a:latin typeface="Arial" panose="020B0604020202020204" pitchFamily="34" charset="0"/>
                <a:ea typeface="Calibri" panose="020F0502020204030204" pitchFamily="34" charset="0"/>
                <a:cs typeface="Arial" panose="020B0604020202020204" pitchFamily="34" charset="0"/>
              </a:rPr>
              <a:t>(Piaget, 1952; Chomsky, 1957; Vygotsky, 1978). </a:t>
            </a:r>
          </a:p>
          <a:p>
            <a:pPr algn="ctr">
              <a:lnSpc>
                <a:spcPct val="150000"/>
              </a:lnSpc>
              <a:spcAft>
                <a:spcPts val="1000"/>
              </a:spcAft>
            </a:pPr>
            <a:endParaRPr lang="en-GB" sz="2400" dirty="0">
              <a:latin typeface="Arial" panose="020B0604020202020204" pitchFamily="34" charset="0"/>
              <a:cs typeface="Arial" panose="020B0604020202020204" pitchFamily="34" charset="0"/>
            </a:endParaRPr>
          </a:p>
          <a:p>
            <a:pPr algn="ctr">
              <a:lnSpc>
                <a:spcPct val="150000"/>
              </a:lnSpc>
              <a:spcAft>
                <a:spcPts val="1000"/>
              </a:spcAft>
            </a:pPr>
            <a:r>
              <a:rPr lang="en-GB" sz="2400" dirty="0">
                <a:latin typeface="Arial" panose="020B0604020202020204" pitchFamily="34" charset="0"/>
                <a:ea typeface="Calibri" panose="020F0502020204030204" pitchFamily="34" charset="0"/>
                <a:cs typeface="Arial" panose="020B0604020202020204" pitchFamily="34" charset="0"/>
              </a:rPr>
              <a:t>C</a:t>
            </a:r>
            <a:r>
              <a:rPr lang="en-GB" sz="2400" dirty="0">
                <a:effectLst/>
                <a:latin typeface="Arial" panose="020B0604020202020204" pitchFamily="34" charset="0"/>
                <a:ea typeface="Calibri" panose="020F0502020204030204" pitchFamily="34" charset="0"/>
                <a:cs typeface="Arial" panose="020B0604020202020204" pitchFamily="34" charset="0"/>
              </a:rPr>
              <a:t>ollaboration, knowledge construction, decision making, critical thinking, &amp; problem solving (Goggins &amp; Xing, 2016).</a:t>
            </a:r>
            <a:endParaRPr lang="en-GB" sz="2400" dirty="0">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100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1000"/>
              </a:spcAft>
            </a:pPr>
            <a:r>
              <a:rPr lang="en-GB" sz="2400" dirty="0">
                <a:latin typeface="Arial" panose="020B0604020202020204" pitchFamily="34" charset="0"/>
                <a:ea typeface="Calibri" panose="020F0502020204030204" pitchFamily="34" charset="0"/>
              </a:rPr>
              <a:t>It is ‘</a:t>
            </a:r>
            <a:r>
              <a:rPr lang="en-GB" sz="2400" dirty="0">
                <a:effectLst/>
                <a:latin typeface="Arial" panose="020B0604020202020204" pitchFamily="34" charset="0"/>
                <a:ea typeface="Calibri" panose="020F0502020204030204" pitchFamily="34" charset="0"/>
              </a:rPr>
              <a:t>through online discussion’ that learners are able to ‘employ deeper, higher-order thinking that can result in more engaged learning’ (Bernstein &amp; Isaac, 2018:3).</a:t>
            </a:r>
            <a:endParaRPr lang="en-GB" sz="24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p:txBody>
      </p:sp>
      <p:sp>
        <p:nvSpPr>
          <p:cNvPr id="4" name="Arrow: Down 3">
            <a:extLst>
              <a:ext uri="{FF2B5EF4-FFF2-40B4-BE49-F238E27FC236}">
                <a16:creationId xmlns:a16="http://schemas.microsoft.com/office/drawing/2014/main" id="{E0B7F697-0C7C-401E-BF45-5D9BF60F820A}"/>
              </a:ext>
            </a:extLst>
          </p:cNvPr>
          <p:cNvSpPr/>
          <p:nvPr/>
        </p:nvSpPr>
        <p:spPr>
          <a:xfrm>
            <a:off x="5853684" y="2195724"/>
            <a:ext cx="484632" cy="62313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Down 9">
            <a:extLst>
              <a:ext uri="{FF2B5EF4-FFF2-40B4-BE49-F238E27FC236}">
                <a16:creationId xmlns:a16="http://schemas.microsoft.com/office/drawing/2014/main" id="{4EE874DC-3F64-4B02-A6C6-000BBE066BBC}"/>
              </a:ext>
            </a:extLst>
          </p:cNvPr>
          <p:cNvSpPr/>
          <p:nvPr/>
        </p:nvSpPr>
        <p:spPr>
          <a:xfrm>
            <a:off x="5777483" y="4145371"/>
            <a:ext cx="484632" cy="62313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3144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p:txBody>
          <a:bodyPr/>
          <a:lstStyle/>
          <a:p>
            <a:fld id="{D8D877B3-D348-4611-9BDB-C5374591D951}" type="slidenum">
              <a:rPr lang="en-US" smtClean="0"/>
              <a:pPr/>
              <a:t>5</a:t>
            </a:fld>
            <a:endParaRPr lang="en-US" dirty="0"/>
          </a:p>
        </p:txBody>
      </p:sp>
      <p:sp>
        <p:nvSpPr>
          <p:cNvPr id="11" name="Title 2">
            <a:extLst>
              <a:ext uri="{FF2B5EF4-FFF2-40B4-BE49-F238E27FC236}">
                <a16:creationId xmlns:a16="http://schemas.microsoft.com/office/drawing/2014/main" id="{CEA48193-4FAD-D846-BE53-C1BDE262260C}"/>
              </a:ext>
            </a:extLst>
          </p:cNvPr>
          <p:cNvSpPr>
            <a:spLocks noGrp="1"/>
          </p:cNvSpPr>
          <p:nvPr>
            <p:ph type="title"/>
          </p:nvPr>
        </p:nvSpPr>
        <p:spPr>
          <a:xfrm>
            <a:off x="1866900" y="1181100"/>
            <a:ext cx="3786768" cy="1621619"/>
          </a:xfrm>
        </p:spPr>
        <p:txBody>
          <a:bodyPr/>
          <a:lstStyle/>
          <a:p>
            <a:r>
              <a:rPr lang="en-US" sz="3200" spc="0" dirty="0">
                <a:solidFill>
                  <a:schemeClr val="accent1"/>
                </a:solidFill>
              </a:rPr>
              <a:t>DEEP </a:t>
            </a:r>
            <a:br>
              <a:rPr lang="en-US" sz="3200" spc="0" dirty="0">
                <a:solidFill>
                  <a:schemeClr val="accent1"/>
                </a:solidFill>
              </a:rPr>
            </a:br>
            <a:r>
              <a:rPr lang="en-US" sz="3200" spc="0" dirty="0">
                <a:solidFill>
                  <a:schemeClr val="accent1"/>
                </a:solidFill>
              </a:rPr>
              <a:t>LEARNIN</a:t>
            </a:r>
            <a:r>
              <a:rPr lang="en-US" spc="0" dirty="0">
                <a:solidFill>
                  <a:schemeClr val="accent1"/>
                </a:solidFill>
              </a:rPr>
              <a:t>G</a:t>
            </a:r>
          </a:p>
        </p:txBody>
      </p:sp>
      <p:sp>
        <p:nvSpPr>
          <p:cNvPr id="13" name="TextBox 12">
            <a:extLst>
              <a:ext uri="{FF2B5EF4-FFF2-40B4-BE49-F238E27FC236}">
                <a16:creationId xmlns:a16="http://schemas.microsoft.com/office/drawing/2014/main" id="{0F607F7D-BEB6-A94E-BFFB-246BB6698DC4}"/>
              </a:ext>
            </a:extLst>
          </p:cNvPr>
          <p:cNvSpPr txBox="1"/>
          <p:nvPr/>
        </p:nvSpPr>
        <p:spPr>
          <a:xfrm>
            <a:off x="4720047" y="2503622"/>
            <a:ext cx="6987540" cy="3958520"/>
          </a:xfrm>
          <a:prstGeom prst="rect">
            <a:avLst/>
          </a:prstGeom>
          <a:noFill/>
        </p:spPr>
        <p:txBody>
          <a:bodyPr wrap="square" lIns="0" rIns="0" rtlCol="0">
            <a:spAutoFit/>
          </a:bodyPr>
          <a:lstStyle/>
          <a:p>
            <a:pPr>
              <a:lnSpc>
                <a:spcPct val="150000"/>
              </a:lnSpc>
              <a:spcAft>
                <a:spcPts val="1000"/>
              </a:spcAft>
            </a:pPr>
            <a:r>
              <a:rPr lang="en-GB" sz="2400" b="1" dirty="0">
                <a:ea typeface="Calibri" panose="020F0502020204030204" pitchFamily="34" charset="0"/>
              </a:rPr>
              <a:t>‘T</a:t>
            </a:r>
            <a:r>
              <a:rPr lang="en-GB" sz="2400" b="1" dirty="0">
                <a:effectLst/>
                <a:ea typeface="Calibri" panose="020F0502020204030204" pitchFamily="34" charset="0"/>
              </a:rPr>
              <a:t>he cognitive skills’ and ‘academic knowledge’ required to enable students to function effectively in the UK HE context and beyond</a:t>
            </a:r>
            <a:r>
              <a:rPr lang="en-GB" sz="2400" b="1" dirty="0">
                <a:ea typeface="Calibri" panose="020F0502020204030204" pitchFamily="34" charset="0"/>
              </a:rPr>
              <a:t>. </a:t>
            </a:r>
            <a:r>
              <a:rPr lang="en-GB" sz="2400" b="1" dirty="0">
                <a:effectLst/>
                <a:ea typeface="Calibri" panose="020F0502020204030204" pitchFamily="34" charset="0"/>
              </a:rPr>
              <a:t>Skills include critical thinking, problem solving, communication, collaboration and learning to </a:t>
            </a:r>
            <a:r>
              <a:rPr lang="en-GB" sz="2400" b="1" dirty="0">
                <a:ea typeface="Calibri" panose="020F0502020204030204" pitchFamily="34" charset="0"/>
              </a:rPr>
              <a:t>learn’ (Advance Higher Education, 2020). </a:t>
            </a:r>
            <a:endParaRPr lang="en-GB" sz="2400" b="1" dirty="0">
              <a:effectLst/>
              <a:ea typeface="Calibri" panose="020F0502020204030204" pitchFamily="34" charset="0"/>
            </a:endParaRPr>
          </a:p>
          <a:p>
            <a:pPr>
              <a:lnSpc>
                <a:spcPct val="150000"/>
              </a:lnSpc>
              <a:spcAft>
                <a:spcPts val="1000"/>
              </a:spcAft>
            </a:pPr>
            <a:endParaRPr lang="en-GB" sz="20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840116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a:xfrm>
            <a:off x="235873" y="6418877"/>
            <a:ext cx="513735" cy="227164"/>
          </a:xfrm>
        </p:spPr>
        <p:txBody>
          <a:bodyPr vert="horz" lIns="0" tIns="0" rIns="0" bIns="0" rtlCol="0" anchor="ctr">
            <a:normAutofit/>
          </a:bodyPr>
          <a:lstStyle/>
          <a:p>
            <a:pPr>
              <a:spcAft>
                <a:spcPts val="600"/>
              </a:spcAft>
            </a:pPr>
            <a:fld id="{D8D877B3-D348-4611-9BDB-C5374591D951}" type="slidenum">
              <a:rPr lang="en-US" smtClean="0"/>
              <a:pPr>
                <a:spcAft>
                  <a:spcPts val="600"/>
                </a:spcAft>
              </a:pPr>
              <a:t>6</a:t>
            </a:fld>
            <a:endParaRPr lang="en-US"/>
          </a:p>
        </p:txBody>
      </p:sp>
      <p:sp>
        <p:nvSpPr>
          <p:cNvPr id="13" name="TextBox 12">
            <a:extLst>
              <a:ext uri="{FF2B5EF4-FFF2-40B4-BE49-F238E27FC236}">
                <a16:creationId xmlns:a16="http://schemas.microsoft.com/office/drawing/2014/main" id="{0F607F7D-BEB6-A94E-BFFB-246BB6698DC4}"/>
              </a:ext>
            </a:extLst>
          </p:cNvPr>
          <p:cNvSpPr txBox="1"/>
          <p:nvPr/>
        </p:nvSpPr>
        <p:spPr>
          <a:xfrm>
            <a:off x="1506583" y="1661159"/>
            <a:ext cx="10113917" cy="4757717"/>
          </a:xfrm>
          <a:prstGeom prst="rect">
            <a:avLst/>
          </a:prstGeom>
        </p:spPr>
        <p:txBody>
          <a:bodyPr vert="horz" lIns="0" tIns="45720" rIns="0" bIns="45720" rtlCol="0">
            <a:normAutofit fontScale="92500"/>
          </a:bodyPr>
          <a:lstStyle/>
          <a:p>
            <a:pPr marL="342900" indent="-342900">
              <a:lnSpc>
                <a:spcPct val="150000"/>
              </a:lnSpc>
              <a:spcAft>
                <a:spcPts val="1000"/>
              </a:spcAft>
              <a:buAutoNum type="arabicPeriod"/>
            </a:pPr>
            <a:r>
              <a:rPr lang="en-GB" sz="2400" dirty="0">
                <a:ea typeface="Calibri" panose="020F0502020204030204" pitchFamily="34" charset="0"/>
              </a:rPr>
              <a:t>S</a:t>
            </a:r>
            <a:r>
              <a:rPr lang="en-GB" sz="2400" dirty="0">
                <a:effectLst/>
                <a:ea typeface="Calibri" panose="020F0502020204030204" pitchFamily="34" charset="0"/>
              </a:rPr>
              <a:t>emester 2 AOD threads</a:t>
            </a:r>
            <a:r>
              <a:rPr lang="en-GB" sz="2400" dirty="0">
                <a:ea typeface="Calibri" panose="020F0502020204030204" pitchFamily="34" charset="0"/>
              </a:rPr>
              <a:t> - </a:t>
            </a:r>
            <a:r>
              <a:rPr lang="en-GB" sz="2400" dirty="0">
                <a:effectLst/>
                <a:ea typeface="Calibri" panose="020F0502020204030204" pitchFamily="34" charset="0"/>
              </a:rPr>
              <a:t>analysed using </a:t>
            </a:r>
            <a:r>
              <a:rPr lang="en-GB" sz="2400" dirty="0"/>
              <a:t>Bernstein and Isaac’s (2018) </a:t>
            </a:r>
            <a:r>
              <a:rPr lang="en-GB" sz="2400" i="1" dirty="0"/>
              <a:t>Components of critical thinking</a:t>
            </a:r>
            <a:r>
              <a:rPr lang="en-GB" sz="2400" dirty="0"/>
              <a:t>.</a:t>
            </a:r>
          </a:p>
          <a:p>
            <a:pPr marL="342900" indent="-342900">
              <a:lnSpc>
                <a:spcPct val="150000"/>
              </a:lnSpc>
              <a:spcAft>
                <a:spcPts val="1000"/>
              </a:spcAft>
              <a:buAutoNum type="arabicPeriod"/>
            </a:pPr>
            <a:r>
              <a:rPr lang="en-GB" sz="2400" dirty="0">
                <a:ea typeface="Calibri" panose="020F0502020204030204" pitchFamily="34" charset="0"/>
              </a:rPr>
              <a:t>An e</a:t>
            </a:r>
            <a:r>
              <a:rPr lang="en-GB" sz="2400" dirty="0">
                <a:effectLst/>
                <a:ea typeface="Calibri" panose="020F0502020204030204" pitchFamily="34" charset="0"/>
              </a:rPr>
              <a:t>nd of programme evaluative questionnaire (13 Qs) employing </a:t>
            </a:r>
            <a:r>
              <a:rPr lang="en-GB" sz="2400" dirty="0">
                <a:solidFill>
                  <a:srgbClr val="000000"/>
                </a:solidFill>
                <a:effectLst/>
                <a:ea typeface="Calibri" panose="020F0502020204030204" pitchFamily="34" charset="0"/>
              </a:rPr>
              <a:t>a 4-point Likert scale (strongly agree to strongly disagree) to evaluate perceived effectiveness of the use of an assessed AOD to help foster deep learning.</a:t>
            </a:r>
          </a:p>
          <a:p>
            <a:pPr marL="342900" indent="-342900">
              <a:lnSpc>
                <a:spcPct val="150000"/>
              </a:lnSpc>
              <a:spcAft>
                <a:spcPts val="1000"/>
              </a:spcAft>
              <a:buAutoNum type="arabicPeriod"/>
            </a:pPr>
            <a:r>
              <a:rPr lang="en-GB" sz="2400" dirty="0">
                <a:ea typeface="Calibri" panose="020F0502020204030204" pitchFamily="34" charset="0"/>
              </a:rPr>
              <a:t>A fi</a:t>
            </a:r>
            <a:r>
              <a:rPr lang="en-GB" sz="2400" dirty="0">
                <a:effectLst/>
                <a:ea typeface="Calibri" panose="020F0502020204030204" pitchFamily="34" charset="0"/>
              </a:rPr>
              <a:t>nal non-assessed end of programme evaluative AOD </a:t>
            </a:r>
            <a:r>
              <a:rPr lang="en-GB" sz="2400" dirty="0">
                <a:solidFill>
                  <a:srgbClr val="000000"/>
                </a:solidFill>
                <a:effectLst/>
                <a:ea typeface="Calibri" panose="020F0502020204030204" pitchFamily="34" charset="0"/>
              </a:rPr>
              <a:t>inviting students to discuss the extent to which the AOD helped support learning in preparation for the ELT and SBS face-to-face sessions. </a:t>
            </a:r>
            <a:endParaRPr lang="en-GB" sz="2400" dirty="0">
              <a:highlight>
                <a:srgbClr val="FFFF00"/>
              </a:highlight>
              <a:ea typeface="Calibri" panose="020F0502020204030204" pitchFamily="34" charset="0"/>
            </a:endParaRPr>
          </a:p>
          <a:p>
            <a:pPr defTabSz="914318">
              <a:lnSpc>
                <a:spcPct val="110000"/>
              </a:lnSpc>
              <a:spcAft>
                <a:spcPts val="800"/>
              </a:spcAft>
              <a:buClr>
                <a:srgbClr val="002060"/>
              </a:buClr>
            </a:pPr>
            <a:endParaRPr lang="en-US" sz="2800" dirty="0">
              <a:effectLst/>
            </a:endParaRPr>
          </a:p>
        </p:txBody>
      </p:sp>
      <p:sp>
        <p:nvSpPr>
          <p:cNvPr id="3" name="Title 2">
            <a:extLst>
              <a:ext uri="{FF2B5EF4-FFF2-40B4-BE49-F238E27FC236}">
                <a16:creationId xmlns:a16="http://schemas.microsoft.com/office/drawing/2014/main" id="{E8132CC2-6721-4CE5-B0CA-FF69EE49F69A}"/>
              </a:ext>
            </a:extLst>
          </p:cNvPr>
          <p:cNvSpPr>
            <a:spLocks noGrp="1"/>
          </p:cNvSpPr>
          <p:nvPr>
            <p:ph type="title"/>
          </p:nvPr>
        </p:nvSpPr>
        <p:spPr/>
        <p:txBody>
          <a:bodyPr/>
          <a:lstStyle/>
          <a:p>
            <a:r>
              <a:rPr lang="en-GB" dirty="0"/>
              <a:t>3 Data Sources</a:t>
            </a:r>
          </a:p>
        </p:txBody>
      </p:sp>
    </p:spTree>
    <p:extLst>
      <p:ext uri="{BB962C8B-B14F-4D97-AF65-F5344CB8AC3E}">
        <p14:creationId xmlns:p14="http://schemas.microsoft.com/office/powerpoint/2010/main" val="156876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a:xfrm>
            <a:off x="235873" y="6418877"/>
            <a:ext cx="513735" cy="227164"/>
          </a:xfrm>
          <a:prstGeom prst="rect">
            <a:avLst/>
          </a:prstGeom>
          <a:noFill/>
        </p:spPr>
        <p:txBody>
          <a:bodyPr vert="horz" lIns="0" tIns="0" rIns="0" bIns="0" rtlCol="0" anchor="ctr">
            <a:normAutofit/>
          </a:bodyPr>
          <a:lstStyle/>
          <a:p>
            <a:pPr>
              <a:spcAft>
                <a:spcPts val="600"/>
              </a:spcAft>
            </a:pPr>
            <a:fld id="{D8D877B3-D348-4611-9BDB-C5374591D951}" type="slidenum">
              <a:rPr lang="en-US" smtClean="0"/>
              <a:pPr>
                <a:spcAft>
                  <a:spcPts val="600"/>
                </a:spcAft>
              </a:pPr>
              <a:t>7</a:t>
            </a:fld>
            <a:endParaRPr lang="en-US"/>
          </a:p>
        </p:txBody>
      </p:sp>
      <p:sp>
        <p:nvSpPr>
          <p:cNvPr id="11" name="Title 2">
            <a:extLst>
              <a:ext uri="{FF2B5EF4-FFF2-40B4-BE49-F238E27FC236}">
                <a16:creationId xmlns:a16="http://schemas.microsoft.com/office/drawing/2014/main" id="{CEA48193-4FAD-D846-BE53-C1BDE262260C}"/>
              </a:ext>
            </a:extLst>
          </p:cNvPr>
          <p:cNvSpPr>
            <a:spLocks noGrp="1"/>
          </p:cNvSpPr>
          <p:nvPr>
            <p:ph type="title"/>
          </p:nvPr>
        </p:nvSpPr>
        <p:spPr>
          <a:xfrm>
            <a:off x="1866900" y="671005"/>
            <a:ext cx="9753600" cy="745212"/>
          </a:xfrm>
          <a:prstGeom prst="rect">
            <a:avLst/>
          </a:prstGeom>
          <a:effectLst/>
        </p:spPr>
        <p:txBody>
          <a:bodyPr vert="horz" lIns="0" tIns="192024" rIns="0" bIns="0" rtlCol="0" anchor="t" anchorCtr="0">
            <a:normAutofit/>
          </a:bodyPr>
          <a:lstStyle/>
          <a:p>
            <a:r>
              <a:rPr lang="en-US" sz="3200" dirty="0"/>
              <a:t>AOD INSTRUCTIONS</a:t>
            </a:r>
            <a:endParaRPr lang="en-US" sz="3200" kern="1200" spc="0" baseline="0" dirty="0">
              <a:latin typeface="+mj-lt"/>
              <a:ea typeface="+mj-ea"/>
              <a:cs typeface="+mj-cs"/>
            </a:endParaRPr>
          </a:p>
        </p:txBody>
      </p:sp>
      <p:sp>
        <p:nvSpPr>
          <p:cNvPr id="13" name="TextBox 12">
            <a:extLst>
              <a:ext uri="{FF2B5EF4-FFF2-40B4-BE49-F238E27FC236}">
                <a16:creationId xmlns:a16="http://schemas.microsoft.com/office/drawing/2014/main" id="{0F607F7D-BEB6-A94E-BFFB-246BB6698DC4}"/>
              </a:ext>
            </a:extLst>
          </p:cNvPr>
          <p:cNvSpPr txBox="1"/>
          <p:nvPr/>
        </p:nvSpPr>
        <p:spPr>
          <a:xfrm>
            <a:off x="1201783" y="1583509"/>
            <a:ext cx="10659291" cy="4298671"/>
          </a:xfrm>
          <a:prstGeom prst="rect">
            <a:avLst/>
          </a:prstGeom>
        </p:spPr>
        <p:txBody>
          <a:bodyPr vert="horz" lIns="0" tIns="45720" rIns="0" bIns="45720" rtlCol="0">
            <a:noAutofit/>
          </a:bodyPr>
          <a:lstStyle/>
          <a:p>
            <a:r>
              <a:rPr lang="en-GB" sz="2400" dirty="0">
                <a:effectLst/>
                <a:ea typeface="Calibri" panose="020F0502020204030204" pitchFamily="34" charset="0"/>
              </a:rPr>
              <a:t>1. Post at least one comment based on understanding/opinion of source material (100-150 words)</a:t>
            </a:r>
            <a:r>
              <a:rPr lang="en-GB" sz="2400" dirty="0">
                <a:ea typeface="Calibri" panose="020F0502020204030204" pitchFamily="34" charset="0"/>
                <a:cs typeface="Arial" panose="020B0604020202020204" pitchFamily="34" charset="0"/>
              </a:rPr>
              <a:t>.</a:t>
            </a:r>
          </a:p>
          <a:p>
            <a:br>
              <a:rPr lang="en-GB" sz="2400" dirty="0">
                <a:effectLst/>
                <a:ea typeface="Calibri" panose="020F0502020204030204" pitchFamily="34" charset="0"/>
              </a:rPr>
            </a:br>
            <a:r>
              <a:rPr lang="en-GB" sz="2400" dirty="0">
                <a:effectLst/>
                <a:ea typeface="Calibri" panose="020F0502020204030204" pitchFamily="34" charset="0"/>
              </a:rPr>
              <a:t>2. Write a response to comments made by at least </a:t>
            </a:r>
            <a:r>
              <a:rPr lang="en-GB" sz="2400" dirty="0">
                <a:effectLst/>
                <a:ea typeface="Calibri" panose="020F0502020204030204" pitchFamily="34" charset="0"/>
                <a:cs typeface="Arial" panose="020B0604020202020204" pitchFamily="34" charset="0"/>
              </a:rPr>
              <a:t>two others </a:t>
            </a:r>
            <a:r>
              <a:rPr lang="en-GB" sz="2400" dirty="0">
                <a:effectLst/>
                <a:ea typeface="Calibri" panose="020F0502020204030204" pitchFamily="34" charset="0"/>
              </a:rPr>
              <a:t>(100-150 words)</a:t>
            </a:r>
            <a:r>
              <a:rPr lang="en-GB" sz="2400" dirty="0">
                <a:ea typeface="Calibri" panose="020F0502020204030204" pitchFamily="34" charset="0"/>
                <a:cs typeface="Arial" panose="020B0604020202020204" pitchFamily="34" charset="0"/>
              </a:rPr>
              <a:t>.</a:t>
            </a:r>
          </a:p>
          <a:p>
            <a:endParaRPr lang="en-GB" sz="2400" dirty="0">
              <a:effectLst/>
              <a:ea typeface="Calibri" panose="020F0502020204030204" pitchFamily="34" charset="0"/>
              <a:cs typeface="Arial" panose="020B0604020202020204" pitchFamily="34" charset="0"/>
            </a:endParaRPr>
          </a:p>
          <a:p>
            <a:r>
              <a:rPr lang="en-GB" sz="2400" dirty="0">
                <a:solidFill>
                  <a:srgbClr val="333333"/>
                </a:solidFill>
                <a:cs typeface="Arial" panose="020B0604020202020204" pitchFamily="34" charset="0"/>
              </a:rPr>
              <a:t>3. A</a:t>
            </a:r>
            <a:r>
              <a:rPr lang="en-GB" sz="2400" i="0" dirty="0">
                <a:solidFill>
                  <a:srgbClr val="333333"/>
                </a:solidFill>
                <a:effectLst/>
                <a:cs typeface="Arial" panose="020B0604020202020204" pitchFamily="34" charset="0"/>
              </a:rPr>
              <a:t>dd further comments /responses as </a:t>
            </a:r>
            <a:r>
              <a:rPr lang="en-GB" sz="2400" dirty="0">
                <a:solidFill>
                  <a:srgbClr val="333333"/>
                </a:solidFill>
                <a:cs typeface="Arial" panose="020B0604020202020204" pitchFamily="34" charset="0"/>
              </a:rPr>
              <a:t>appropriate</a:t>
            </a:r>
            <a:r>
              <a:rPr lang="en-GB" sz="2400" i="0" dirty="0">
                <a:solidFill>
                  <a:srgbClr val="333333"/>
                </a:solidFill>
                <a:effectLst/>
                <a:cs typeface="Arial" panose="020B0604020202020204" pitchFamily="34" charset="0"/>
              </a:rPr>
              <a:t>.</a:t>
            </a:r>
          </a:p>
          <a:p>
            <a:br>
              <a:rPr lang="en-GB" sz="2400" i="0" dirty="0">
                <a:solidFill>
                  <a:srgbClr val="333333"/>
                </a:solidFill>
                <a:effectLst/>
                <a:cs typeface="Arial" panose="020B0604020202020204" pitchFamily="34" charset="0"/>
              </a:rPr>
            </a:br>
            <a:r>
              <a:rPr lang="en-GB" sz="2400" i="0" dirty="0">
                <a:solidFill>
                  <a:srgbClr val="333333"/>
                </a:solidFill>
                <a:effectLst/>
                <a:cs typeface="Arial" panose="020B0604020202020204" pitchFamily="34" charset="0"/>
              </a:rPr>
              <a:t>4. </a:t>
            </a:r>
            <a:r>
              <a:rPr lang="en-GB" sz="2400" b="0" i="0" dirty="0">
                <a:solidFill>
                  <a:srgbClr val="333333"/>
                </a:solidFill>
                <a:effectLst/>
              </a:rPr>
              <a:t>Read more widely than SBS suggested source material.</a:t>
            </a:r>
          </a:p>
          <a:p>
            <a:endParaRPr lang="en-GB" sz="2400" b="0" i="0" dirty="0">
              <a:solidFill>
                <a:srgbClr val="333333"/>
              </a:solidFill>
              <a:effectLst/>
            </a:endParaRPr>
          </a:p>
          <a:p>
            <a:r>
              <a:rPr lang="en-GB" sz="2400" dirty="0">
                <a:solidFill>
                  <a:srgbClr val="333333"/>
                </a:solidFill>
              </a:rPr>
              <a:t>5. R</a:t>
            </a:r>
            <a:r>
              <a:rPr lang="en-GB" sz="2400" b="0" i="0" dirty="0">
                <a:solidFill>
                  <a:srgbClr val="333333"/>
                </a:solidFill>
                <a:effectLst/>
              </a:rPr>
              <a:t>eference all sources appropriately.</a:t>
            </a:r>
            <a:br>
              <a:rPr lang="en-GB" sz="2000" b="0" i="0" dirty="0">
                <a:solidFill>
                  <a:srgbClr val="333333"/>
                </a:solidFill>
                <a:effectLst/>
                <a:cs typeface="Arial" panose="020B0604020202020204" pitchFamily="34" charset="0"/>
              </a:rPr>
            </a:br>
            <a:r>
              <a:rPr lang="en-GB" sz="2000" b="0" i="0" dirty="0">
                <a:solidFill>
                  <a:srgbClr val="333333"/>
                </a:solidFill>
                <a:effectLst/>
                <a:cs typeface="Arial" panose="020B0604020202020204" pitchFamily="34" charset="0"/>
              </a:rPr>
              <a:t> </a:t>
            </a:r>
          </a:p>
          <a:p>
            <a:r>
              <a:rPr lang="en-GB" dirty="0">
                <a:ea typeface="Calibri" panose="020F0502020204030204" pitchFamily="34" charset="0"/>
              </a:rPr>
              <a:t>Adapted from The University of Calgary Teaching and Learning Centre (2018).</a:t>
            </a:r>
            <a:endParaRPr lang="en-GB" dirty="0"/>
          </a:p>
        </p:txBody>
      </p:sp>
    </p:spTree>
    <p:extLst>
      <p:ext uri="{BB962C8B-B14F-4D97-AF65-F5344CB8AC3E}">
        <p14:creationId xmlns:p14="http://schemas.microsoft.com/office/powerpoint/2010/main" val="1001380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a:xfrm>
            <a:off x="235873" y="6418877"/>
            <a:ext cx="513735" cy="227164"/>
          </a:xfrm>
        </p:spPr>
        <p:txBody>
          <a:bodyPr vert="horz" lIns="0" tIns="0" rIns="0" bIns="0" rtlCol="0" anchor="ctr">
            <a:normAutofit/>
          </a:bodyPr>
          <a:lstStyle/>
          <a:p>
            <a:pPr>
              <a:spcAft>
                <a:spcPts val="600"/>
              </a:spcAft>
            </a:pPr>
            <a:fld id="{D8D877B3-D348-4611-9BDB-C5374591D951}" type="slidenum">
              <a:rPr lang="en-US" smtClean="0"/>
              <a:pPr>
                <a:spcAft>
                  <a:spcPts val="600"/>
                </a:spcAft>
              </a:pPr>
              <a:t>8</a:t>
            </a:fld>
            <a:endParaRPr lang="en-US"/>
          </a:p>
        </p:txBody>
      </p:sp>
      <p:sp>
        <p:nvSpPr>
          <p:cNvPr id="13" name="TextBox 12">
            <a:extLst>
              <a:ext uri="{FF2B5EF4-FFF2-40B4-BE49-F238E27FC236}">
                <a16:creationId xmlns:a16="http://schemas.microsoft.com/office/drawing/2014/main" id="{0F607F7D-BEB6-A94E-BFFB-246BB6698DC4}"/>
              </a:ext>
            </a:extLst>
          </p:cNvPr>
          <p:cNvSpPr txBox="1"/>
          <p:nvPr/>
        </p:nvSpPr>
        <p:spPr>
          <a:xfrm>
            <a:off x="1506583" y="1661159"/>
            <a:ext cx="10113917" cy="4757717"/>
          </a:xfrm>
          <a:prstGeom prst="rect">
            <a:avLst/>
          </a:prstGeom>
        </p:spPr>
        <p:txBody>
          <a:bodyPr vert="horz" lIns="0" tIns="45720" rIns="0" bIns="45720" rtlCol="0">
            <a:normAutofit/>
          </a:bodyPr>
          <a:lstStyle/>
          <a:p>
            <a:pPr defTabSz="914318">
              <a:lnSpc>
                <a:spcPct val="110000"/>
              </a:lnSpc>
              <a:spcAft>
                <a:spcPts val="800"/>
              </a:spcAft>
              <a:buClr>
                <a:srgbClr val="002060"/>
              </a:buClr>
            </a:pPr>
            <a:endParaRPr lang="en-US" sz="2800" dirty="0">
              <a:effectLst/>
            </a:endParaRPr>
          </a:p>
        </p:txBody>
      </p:sp>
      <p:graphicFrame>
        <p:nvGraphicFramePr>
          <p:cNvPr id="2" name="Table 1">
            <a:extLst>
              <a:ext uri="{FF2B5EF4-FFF2-40B4-BE49-F238E27FC236}">
                <a16:creationId xmlns:a16="http://schemas.microsoft.com/office/drawing/2014/main" id="{29C0E1BC-BC11-4EC7-AC6C-3F5274224EB8}"/>
              </a:ext>
            </a:extLst>
          </p:cNvPr>
          <p:cNvGraphicFramePr>
            <a:graphicFrameLocks noGrp="1"/>
          </p:cNvGraphicFramePr>
          <p:nvPr>
            <p:extLst>
              <p:ext uri="{D42A27DB-BD31-4B8C-83A1-F6EECF244321}">
                <p14:modId xmlns:p14="http://schemas.microsoft.com/office/powerpoint/2010/main" val="1006295382"/>
              </p:ext>
            </p:extLst>
          </p:nvPr>
        </p:nvGraphicFramePr>
        <p:xfrm>
          <a:off x="104503" y="87086"/>
          <a:ext cx="11922034" cy="6644641"/>
        </p:xfrm>
        <a:graphic>
          <a:graphicData uri="http://schemas.openxmlformats.org/drawingml/2006/table">
            <a:tbl>
              <a:tblPr firstRow="1" firstCol="1" bandRow="1"/>
              <a:tblGrid>
                <a:gridCol w="905100">
                  <a:extLst>
                    <a:ext uri="{9D8B030D-6E8A-4147-A177-3AD203B41FA5}">
                      <a16:colId xmlns:a16="http://schemas.microsoft.com/office/drawing/2014/main" val="40136756"/>
                    </a:ext>
                  </a:extLst>
                </a:gridCol>
                <a:gridCol w="11016934">
                  <a:extLst>
                    <a:ext uri="{9D8B030D-6E8A-4147-A177-3AD203B41FA5}">
                      <a16:colId xmlns:a16="http://schemas.microsoft.com/office/drawing/2014/main" val="2432608071"/>
                    </a:ext>
                  </a:extLst>
                </a:gridCol>
              </a:tblGrid>
              <a:tr h="1492104">
                <a:tc>
                  <a:txBody>
                    <a:bodyPr/>
                    <a:lstStyle/>
                    <a:p>
                      <a:pPr algn="ctr">
                        <a:lnSpc>
                          <a:spcPct val="150000"/>
                        </a:lnSpc>
                      </a:pPr>
                      <a:r>
                        <a:rPr lang="en-GB" sz="1500" dirty="0">
                          <a:effectLst/>
                          <a:latin typeface="+mn-lt"/>
                        </a:rPr>
                        <a:t>5</a:t>
                      </a:r>
                    </a:p>
                    <a:p>
                      <a:pPr algn="ctr">
                        <a:lnSpc>
                          <a:spcPct val="150000"/>
                        </a:lnSpc>
                      </a:pPr>
                      <a:endParaRPr lang="en-GB" sz="1500" dirty="0">
                        <a:effectLst/>
                        <a:latin typeface="+mn-lt"/>
                      </a:endParaRPr>
                    </a:p>
                    <a:p>
                      <a:pPr algn="ctr">
                        <a:lnSpc>
                          <a:spcPct val="150000"/>
                        </a:lnSpc>
                      </a:pPr>
                      <a:r>
                        <a:rPr lang="en-GB" sz="1500" dirty="0">
                          <a:effectLst/>
                          <a:latin typeface="+mn-lt"/>
                        </a:rPr>
                        <a:t>(ELT 7)</a:t>
                      </a:r>
                    </a:p>
                    <a:p>
                      <a:pPr algn="ctr">
                        <a:lnSpc>
                          <a:spcPct val="150000"/>
                        </a:lnSpc>
                      </a:pPr>
                      <a:r>
                        <a:rPr lang="en-GB" sz="1500" dirty="0">
                          <a:effectLst/>
                          <a:latin typeface="+mn-lt"/>
                        </a:rPr>
                        <a:t> </a:t>
                      </a:r>
                      <a:endParaRPr lang="en-GB" sz="1500" dirty="0">
                        <a:effectLst/>
                        <a:latin typeface="+mn-lt"/>
                        <a:ea typeface="Times New Roman" panose="02020603050405020304" pitchFamily="18"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ctr">
                        <a:lnSpc>
                          <a:spcPct val="150000"/>
                        </a:lnSpc>
                      </a:pPr>
                      <a:r>
                        <a:rPr lang="en-GB" sz="1500" dirty="0">
                          <a:effectLst/>
                          <a:latin typeface="+mn-lt"/>
                          <a:ea typeface="Times New Roman" panose="02020603050405020304" pitchFamily="18" charset="0"/>
                          <a:cs typeface="Times New Roman" panose="02020603050405020304" pitchFamily="18" charset="0"/>
                        </a:rPr>
                        <a:t>Posts in discussions indicate in-depth understanding of the task. Readily offers interpretations of source material and  supports opinions with evidence. Comments on other posts and responds appropriately to comments on own posts. Information and ideas are expressed logically, clearly, and concisely. Handles complex and detailed argumentation well. Uses a wide range of vocabulary with only occasional inaccuracies in word choice and/or collocation. Spelling and grammatical errors are rare.</a:t>
                      </a: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6119995"/>
                  </a:ext>
                </a:extLst>
              </a:tr>
              <a:tr h="1478885">
                <a:tc>
                  <a:txBody>
                    <a:bodyPr/>
                    <a:lstStyle/>
                    <a:p>
                      <a:pPr algn="ctr">
                        <a:lnSpc>
                          <a:spcPct val="150000"/>
                        </a:lnSpc>
                      </a:pPr>
                      <a:r>
                        <a:rPr lang="en-GB" sz="1500" dirty="0">
                          <a:solidFill>
                            <a:schemeClr val="tx1"/>
                          </a:solidFill>
                          <a:effectLst/>
                          <a:latin typeface="+mn-lt"/>
                          <a:ea typeface="Times New Roman" panose="02020603050405020304" pitchFamily="18" charset="0"/>
                          <a:cs typeface="Times New Roman" panose="02020603050405020304" pitchFamily="18" charset="0"/>
                        </a:rPr>
                        <a:t>4</a:t>
                      </a:r>
                    </a:p>
                    <a:p>
                      <a:pPr algn="ctr">
                        <a:lnSpc>
                          <a:spcPct val="150000"/>
                        </a:lnSpc>
                      </a:pPr>
                      <a:endParaRPr lang="en-GB" sz="1500" dirty="0">
                        <a:solidFill>
                          <a:schemeClr val="tx1"/>
                        </a:solidFill>
                        <a:effectLst/>
                        <a:latin typeface="+mn-lt"/>
                        <a:ea typeface="Times New Roman" panose="02020603050405020304" pitchFamily="18" charset="0"/>
                        <a:cs typeface="Times New Roman" panose="02020603050405020304" pitchFamily="18" charset="0"/>
                      </a:endParaRPr>
                    </a:p>
                    <a:p>
                      <a:pPr algn="ctr">
                        <a:lnSpc>
                          <a:spcPct val="150000"/>
                        </a:lnSpc>
                      </a:pPr>
                      <a:r>
                        <a:rPr lang="en-GB" sz="1500" dirty="0">
                          <a:solidFill>
                            <a:schemeClr val="tx1"/>
                          </a:solidFill>
                          <a:effectLst/>
                          <a:latin typeface="+mn-lt"/>
                          <a:ea typeface="Times New Roman" panose="02020603050405020304" pitchFamily="18" charset="0"/>
                          <a:cs typeface="Times New Roman" panose="02020603050405020304" pitchFamily="18" charset="0"/>
                        </a:rPr>
                        <a:t>ELT </a:t>
                      </a:r>
                    </a:p>
                    <a:p>
                      <a:pPr algn="ctr">
                        <a:lnSpc>
                          <a:spcPct val="150000"/>
                        </a:lnSpc>
                      </a:pPr>
                      <a:r>
                        <a:rPr lang="en-GB" sz="1500" dirty="0">
                          <a:solidFill>
                            <a:schemeClr val="tx1"/>
                          </a:solidFill>
                          <a:effectLst/>
                          <a:latin typeface="+mn-lt"/>
                          <a:ea typeface="Times New Roman" panose="02020603050405020304" pitchFamily="18" charset="0"/>
                          <a:cs typeface="Times New Roman" panose="02020603050405020304" pitchFamily="18" charset="0"/>
                        </a:rPr>
                        <a:t>6.0</a:t>
                      </a: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25000"/>
                        <a:lumOff val="75000"/>
                      </a:schemeClr>
                    </a:solidFill>
                  </a:tcPr>
                </a:tc>
                <a:tc>
                  <a:txBody>
                    <a:bodyPr/>
                    <a:lstStyle/>
                    <a:p>
                      <a:pPr algn="ctr">
                        <a:lnSpc>
                          <a:spcPct val="150000"/>
                        </a:lnSpc>
                      </a:pPr>
                      <a:r>
                        <a:rPr lang="en-GB" sz="1500" dirty="0">
                          <a:solidFill>
                            <a:schemeClr val="tx1"/>
                          </a:solidFill>
                          <a:effectLst/>
                          <a:latin typeface="+mn-lt"/>
                          <a:ea typeface="Times New Roman" panose="02020603050405020304" pitchFamily="18" charset="0"/>
                          <a:cs typeface="Times New Roman" panose="02020603050405020304" pitchFamily="18" charset="0"/>
                        </a:rPr>
                        <a:t>Posts in discussion indicate adequate knowledge of the source material with occasional lapses in relevance, logic and/or detail. Supports some opinions with evidence. Generally, offers comment on other posts and/or responds to comments on own posts. Presents information and ideas effectively with only occasional inaccuracies.  Uses a sufficient range of vocabulary but there may be some inaccuracies in word choice and/or collocation. Occasional spelling and grammatical errors.</a:t>
                      </a: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2">
                        <a:lumMod val="25000"/>
                        <a:lumOff val="75000"/>
                      </a:schemeClr>
                    </a:solidFill>
                  </a:tcPr>
                </a:tc>
                <a:extLst>
                  <a:ext uri="{0D108BD9-81ED-4DB2-BD59-A6C34878D82A}">
                    <a16:rowId xmlns:a16="http://schemas.microsoft.com/office/drawing/2014/main" val="3338821744"/>
                  </a:ext>
                </a:extLst>
              </a:tr>
              <a:tr h="1478885">
                <a:tc>
                  <a:txBody>
                    <a:bodyPr/>
                    <a:lstStyle/>
                    <a:p>
                      <a:pPr algn="ctr">
                        <a:lnSpc>
                          <a:spcPct val="150000"/>
                        </a:lnSpc>
                      </a:pPr>
                      <a:r>
                        <a:rPr lang="en-GB" sz="1500" dirty="0">
                          <a:effectLst/>
                          <a:latin typeface="+mn-lt"/>
                          <a:ea typeface="Times New Roman" panose="02020603050405020304" pitchFamily="18" charset="0"/>
                          <a:cs typeface="Times New Roman" panose="02020603050405020304" pitchFamily="18" charset="0"/>
                        </a:rPr>
                        <a:t>3</a:t>
                      </a:r>
                    </a:p>
                    <a:p>
                      <a:pPr algn="ctr">
                        <a:lnSpc>
                          <a:spcPct val="150000"/>
                        </a:lnSpc>
                      </a:pPr>
                      <a:endParaRPr lang="en-GB" sz="1500" dirty="0">
                        <a:effectLst/>
                        <a:latin typeface="+mn-lt"/>
                        <a:ea typeface="Times New Roman" panose="02020603050405020304" pitchFamily="18" charset="0"/>
                        <a:cs typeface="Times New Roman" panose="02020603050405020304" pitchFamily="18" charset="0"/>
                      </a:endParaRPr>
                    </a:p>
                    <a:p>
                      <a:pPr algn="ctr">
                        <a:lnSpc>
                          <a:spcPct val="150000"/>
                        </a:lnSpc>
                      </a:pPr>
                      <a:r>
                        <a:rPr lang="en-GB" sz="1500" dirty="0">
                          <a:effectLst/>
                          <a:latin typeface="+mn-lt"/>
                          <a:ea typeface="Times New Roman" panose="02020603050405020304" pitchFamily="18" charset="0"/>
                          <a:cs typeface="Times New Roman" panose="02020603050405020304" pitchFamily="18" charset="0"/>
                        </a:rPr>
                        <a:t>ELT </a:t>
                      </a:r>
                    </a:p>
                    <a:p>
                      <a:pPr algn="ctr">
                        <a:lnSpc>
                          <a:spcPct val="150000"/>
                        </a:lnSpc>
                      </a:pPr>
                      <a:r>
                        <a:rPr lang="en-GB" sz="1500" dirty="0">
                          <a:effectLst/>
                          <a:latin typeface="+mn-lt"/>
                          <a:ea typeface="Times New Roman" panose="02020603050405020304" pitchFamily="18" charset="0"/>
                          <a:cs typeface="Times New Roman" panose="02020603050405020304" pitchFamily="18" charset="0"/>
                        </a:rPr>
                        <a:t>5.0</a:t>
                      </a: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ctr">
                        <a:lnSpc>
                          <a:spcPct val="150000"/>
                        </a:lnSpc>
                      </a:pPr>
                      <a:r>
                        <a:rPr lang="en-GB" sz="1500" dirty="0">
                          <a:effectLst/>
                          <a:latin typeface="+mn-lt"/>
                          <a:ea typeface="Times New Roman" panose="02020603050405020304" pitchFamily="18" charset="0"/>
                          <a:cs typeface="Times New Roman" panose="02020603050405020304" pitchFamily="18" charset="0"/>
                        </a:rPr>
                        <a:t>Posts suggest very little understanding of the source material. Does not offer opinion and/or fails to support opinion with appropriate evidence. Rarely comments on other posts and/or fails to respond to comments on own work. Has very little control of organisational features and there is no clear progression in the response. Uses only a limited range of vocabulary to satisfy the task. Frequent spelling and grammatical errors may cause strain for the reader.</a:t>
                      </a: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874293"/>
                  </a:ext>
                </a:extLst>
              </a:tr>
              <a:tr h="1478885">
                <a:tc>
                  <a:txBody>
                    <a:bodyPr/>
                    <a:lstStyle/>
                    <a:p>
                      <a:pPr algn="ctr">
                        <a:lnSpc>
                          <a:spcPct val="150000"/>
                        </a:lnSpc>
                      </a:pPr>
                      <a:r>
                        <a:rPr lang="en-GB" sz="1500" dirty="0">
                          <a:effectLst/>
                          <a:latin typeface="+mn-lt"/>
                          <a:ea typeface="Times New Roman" panose="02020603050405020304" pitchFamily="18" charset="0"/>
                          <a:cs typeface="Times New Roman" panose="02020603050405020304" pitchFamily="18" charset="0"/>
                        </a:rPr>
                        <a:t>2</a:t>
                      </a:r>
                    </a:p>
                    <a:p>
                      <a:pPr algn="ctr">
                        <a:lnSpc>
                          <a:spcPct val="150000"/>
                        </a:lnSpc>
                      </a:pPr>
                      <a:endParaRPr lang="en-GB" sz="1500" dirty="0">
                        <a:effectLst/>
                        <a:latin typeface="+mn-lt"/>
                        <a:ea typeface="Times New Roman" panose="02020603050405020304" pitchFamily="18" charset="0"/>
                        <a:cs typeface="Times New Roman" panose="02020603050405020304" pitchFamily="18" charset="0"/>
                      </a:endParaRPr>
                    </a:p>
                    <a:p>
                      <a:pPr algn="ctr">
                        <a:lnSpc>
                          <a:spcPct val="150000"/>
                        </a:lnSpc>
                      </a:pPr>
                      <a:r>
                        <a:rPr lang="en-GB" sz="1500" dirty="0">
                          <a:effectLst/>
                          <a:latin typeface="+mn-lt"/>
                          <a:ea typeface="Times New Roman" panose="02020603050405020304" pitchFamily="18" charset="0"/>
                          <a:cs typeface="Times New Roman" panose="02020603050405020304" pitchFamily="18" charset="0"/>
                        </a:rPr>
                        <a:t>ELT </a:t>
                      </a:r>
                    </a:p>
                    <a:p>
                      <a:pPr algn="ctr">
                        <a:lnSpc>
                          <a:spcPct val="150000"/>
                        </a:lnSpc>
                      </a:pPr>
                      <a:r>
                        <a:rPr lang="en-GB" sz="1500" dirty="0">
                          <a:effectLst/>
                          <a:latin typeface="+mn-lt"/>
                          <a:ea typeface="Times New Roman" panose="02020603050405020304" pitchFamily="18" charset="0"/>
                          <a:cs typeface="Times New Roman" panose="02020603050405020304" pitchFamily="18" charset="0"/>
                        </a:rPr>
                        <a:t>4.0</a:t>
                      </a: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ctr">
                        <a:lnSpc>
                          <a:spcPct val="150000"/>
                        </a:lnSpc>
                      </a:pPr>
                      <a:r>
                        <a:rPr lang="en-GB" sz="1500" dirty="0">
                          <a:effectLst/>
                          <a:latin typeface="+mn-lt"/>
                          <a:ea typeface="Times New Roman" panose="02020603050405020304" pitchFamily="18" charset="0"/>
                          <a:cs typeface="Times New Roman" panose="02020603050405020304" pitchFamily="18" charset="0"/>
                        </a:rPr>
                        <a:t>Posts are rare and do not indicate understanding of the source material. Does not comment on other posts or reply to comments on own posts. Fails to communicate any real message. Does not organise ideas logically. Attempts only basic vocabulary, which may be inappropriate, inaccurate and/or repetitive. Frequent Spelling and grammatical errors cause difficulty for the reader and may distort the overall meaning.</a:t>
                      </a: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4895652"/>
                  </a:ext>
                </a:extLst>
              </a:tr>
              <a:tr h="715882">
                <a:tc>
                  <a:txBody>
                    <a:bodyPr/>
                    <a:lstStyle/>
                    <a:p>
                      <a:pPr algn="ctr">
                        <a:lnSpc>
                          <a:spcPct val="150000"/>
                        </a:lnSpc>
                      </a:pPr>
                      <a:r>
                        <a:rPr lang="en-GB" sz="1500" dirty="0">
                          <a:effectLst/>
                          <a:latin typeface="+mn-lt"/>
                          <a:ea typeface="Times New Roman" panose="02020603050405020304" pitchFamily="18" charset="0"/>
                          <a:cs typeface="Times New Roman" panose="02020603050405020304" pitchFamily="18" charset="0"/>
                        </a:rPr>
                        <a:t>1</a:t>
                      </a:r>
                    </a:p>
                    <a:p>
                      <a:pPr algn="ctr">
                        <a:lnSpc>
                          <a:spcPct val="150000"/>
                        </a:lnSpc>
                      </a:pPr>
                      <a:r>
                        <a:rPr lang="en-GB" sz="1500" dirty="0">
                          <a:effectLst/>
                          <a:latin typeface="+mn-lt"/>
                          <a:ea typeface="Times New Roman" panose="02020603050405020304" pitchFamily="18" charset="0"/>
                          <a:cs typeface="Times New Roman" panose="02020603050405020304" pitchFamily="18" charset="0"/>
                        </a:rPr>
                        <a:t>(Fail)</a:t>
                      </a: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ctr">
                        <a:lnSpc>
                          <a:spcPct val="150000"/>
                        </a:lnSpc>
                      </a:pPr>
                      <a:r>
                        <a:rPr lang="en-GB" sz="1500" dirty="0">
                          <a:effectLst/>
                          <a:latin typeface="+mn-lt"/>
                          <a:ea typeface="Times New Roman" panose="02020603050405020304" pitchFamily="18" charset="0"/>
                          <a:cs typeface="Times New Roman" panose="02020603050405020304" pitchFamily="18" charset="0"/>
                        </a:rPr>
                        <a:t>Student did not use the discussion forum.</a:t>
                      </a: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3777155"/>
                  </a:ext>
                </a:extLst>
              </a:tr>
            </a:tbl>
          </a:graphicData>
        </a:graphic>
      </p:graphicFrame>
    </p:spTree>
    <p:extLst>
      <p:ext uri="{BB962C8B-B14F-4D97-AF65-F5344CB8AC3E}">
        <p14:creationId xmlns:p14="http://schemas.microsoft.com/office/powerpoint/2010/main" val="1024032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1E89716-4F1F-454B-AD56-07FE1DAF4D0C}"/>
              </a:ext>
            </a:extLst>
          </p:cNvPr>
          <p:cNvSpPr>
            <a:spLocks noGrp="1"/>
          </p:cNvSpPr>
          <p:nvPr>
            <p:ph type="sldNum" sz="quarter" idx="10"/>
          </p:nvPr>
        </p:nvSpPr>
        <p:spPr/>
        <p:txBody>
          <a:bodyPr/>
          <a:lstStyle/>
          <a:p>
            <a:fld id="{D8D877B3-D348-4611-9BDB-C5374591D951}" type="slidenum">
              <a:rPr lang="en-US" smtClean="0"/>
              <a:pPr/>
              <a:t>9</a:t>
            </a:fld>
            <a:endParaRPr lang="en-US" dirty="0"/>
          </a:p>
        </p:txBody>
      </p:sp>
      <p:sp>
        <p:nvSpPr>
          <p:cNvPr id="11" name="Title 2">
            <a:extLst>
              <a:ext uri="{FF2B5EF4-FFF2-40B4-BE49-F238E27FC236}">
                <a16:creationId xmlns:a16="http://schemas.microsoft.com/office/drawing/2014/main" id="{CEA48193-4FAD-D846-BE53-C1BDE262260C}"/>
              </a:ext>
            </a:extLst>
          </p:cNvPr>
          <p:cNvSpPr>
            <a:spLocks noGrp="1"/>
          </p:cNvSpPr>
          <p:nvPr>
            <p:ph type="title"/>
          </p:nvPr>
        </p:nvSpPr>
        <p:spPr>
          <a:xfrm>
            <a:off x="1326975" y="266693"/>
            <a:ext cx="4359722" cy="1248591"/>
          </a:xfrm>
        </p:spPr>
        <p:txBody>
          <a:bodyPr/>
          <a:lstStyle/>
          <a:p>
            <a:pPr>
              <a:lnSpc>
                <a:spcPct val="150000"/>
              </a:lnSpc>
              <a:spcAft>
                <a:spcPts val="1000"/>
              </a:spcAft>
            </a:pPr>
            <a:r>
              <a:rPr lang="en-US" sz="2800" b="1" spc="0" dirty="0">
                <a:solidFill>
                  <a:schemeClr val="accent1"/>
                </a:solidFill>
                <a:latin typeface="+mn-lt"/>
              </a:rPr>
              <a:t>Coding System &amp; Tasks</a:t>
            </a:r>
            <a:br>
              <a:rPr lang="en-US" sz="2000" spc="0" dirty="0">
                <a:solidFill>
                  <a:schemeClr val="accent1"/>
                </a:solidFill>
                <a:latin typeface="+mn-lt"/>
              </a:rPr>
            </a:br>
            <a:br>
              <a:rPr lang="en-US" sz="2000" b="1" spc="0" dirty="0">
                <a:solidFill>
                  <a:schemeClr val="accent1"/>
                </a:solidFill>
                <a:latin typeface="+mn-lt"/>
              </a:rPr>
            </a:br>
            <a:br>
              <a:rPr lang="en-GB" sz="2000" dirty="0">
                <a:latin typeface="+mn-lt"/>
              </a:rPr>
            </a:br>
            <a:endParaRPr lang="en-US" sz="2000" spc="0" dirty="0">
              <a:solidFill>
                <a:schemeClr val="accent1"/>
              </a:solidFill>
              <a:latin typeface="+mn-lt"/>
            </a:endParaRPr>
          </a:p>
        </p:txBody>
      </p:sp>
      <p:sp>
        <p:nvSpPr>
          <p:cNvPr id="13" name="TextBox 12">
            <a:extLst>
              <a:ext uri="{FF2B5EF4-FFF2-40B4-BE49-F238E27FC236}">
                <a16:creationId xmlns:a16="http://schemas.microsoft.com/office/drawing/2014/main" id="{0F607F7D-BEB6-A94E-BFFB-246BB6698DC4}"/>
              </a:ext>
            </a:extLst>
          </p:cNvPr>
          <p:cNvSpPr txBox="1"/>
          <p:nvPr/>
        </p:nvSpPr>
        <p:spPr>
          <a:xfrm>
            <a:off x="7794172" y="1136377"/>
            <a:ext cx="4253046" cy="4812984"/>
          </a:xfrm>
          <a:prstGeom prst="rect">
            <a:avLst/>
          </a:prstGeom>
          <a:noFill/>
        </p:spPr>
        <p:txBody>
          <a:bodyPr wrap="square" lIns="0" rIns="0" rtlCol="0">
            <a:spAutoFit/>
          </a:bodyPr>
          <a:lstStyle/>
          <a:p>
            <a:pPr>
              <a:lnSpc>
                <a:spcPct val="150000"/>
              </a:lnSpc>
              <a:spcAft>
                <a:spcPts val="1000"/>
              </a:spcAft>
            </a:pPr>
            <a:r>
              <a:rPr lang="en-GB" b="1" dirty="0"/>
              <a:t>Components of Critical Thinking</a:t>
            </a:r>
            <a:r>
              <a:rPr lang="en-GB" b="1" i="1" dirty="0"/>
              <a:t>:</a:t>
            </a:r>
          </a:p>
          <a:p>
            <a:pPr marL="457200" indent="-457200">
              <a:lnSpc>
                <a:spcPct val="150000"/>
              </a:lnSpc>
              <a:spcAft>
                <a:spcPts val="1000"/>
              </a:spcAft>
              <a:buFont typeface="+mj-lt"/>
              <a:buAutoNum type="arabicPeriod"/>
            </a:pPr>
            <a:r>
              <a:rPr lang="en-GB" dirty="0">
                <a:highlight>
                  <a:srgbClr val="F874DF"/>
                </a:highlight>
              </a:rPr>
              <a:t>Problem identification</a:t>
            </a:r>
            <a:endParaRPr lang="en-GB" dirty="0"/>
          </a:p>
          <a:p>
            <a:pPr marL="457200" indent="-457200">
              <a:lnSpc>
                <a:spcPct val="150000"/>
              </a:lnSpc>
              <a:spcAft>
                <a:spcPts val="1000"/>
              </a:spcAft>
              <a:buFont typeface="+mj-lt"/>
              <a:buAutoNum type="arabicPeriod"/>
            </a:pPr>
            <a:r>
              <a:rPr lang="en-GB" dirty="0">
                <a:highlight>
                  <a:srgbClr val="00FFFF"/>
                </a:highlight>
              </a:rPr>
              <a:t>Clarifying question</a:t>
            </a:r>
          </a:p>
          <a:p>
            <a:pPr marL="457200" indent="-457200">
              <a:lnSpc>
                <a:spcPct val="150000"/>
              </a:lnSpc>
              <a:spcAft>
                <a:spcPts val="1000"/>
              </a:spcAft>
              <a:buFont typeface="+mj-lt"/>
              <a:buAutoNum type="arabicPeriod"/>
            </a:pPr>
            <a:r>
              <a:rPr lang="en-GB" dirty="0">
                <a:highlight>
                  <a:srgbClr val="FF6600"/>
                </a:highlight>
              </a:rPr>
              <a:t>Logic of argument</a:t>
            </a:r>
            <a:endParaRPr lang="en-GB" dirty="0"/>
          </a:p>
          <a:p>
            <a:pPr marL="457200" indent="-457200">
              <a:lnSpc>
                <a:spcPct val="150000"/>
              </a:lnSpc>
              <a:spcAft>
                <a:spcPts val="1000"/>
              </a:spcAft>
              <a:buFont typeface="+mj-lt"/>
              <a:buAutoNum type="arabicPeriod"/>
            </a:pPr>
            <a:r>
              <a:rPr lang="en-GB" dirty="0">
                <a:highlight>
                  <a:srgbClr val="00FF00"/>
                </a:highlight>
              </a:rPr>
              <a:t>Evidence/supportive information</a:t>
            </a:r>
            <a:endParaRPr lang="en-GB" dirty="0"/>
          </a:p>
          <a:p>
            <a:pPr marL="457200" indent="-457200">
              <a:lnSpc>
                <a:spcPct val="150000"/>
              </a:lnSpc>
              <a:spcAft>
                <a:spcPts val="1000"/>
              </a:spcAft>
              <a:buFont typeface="+mj-lt"/>
              <a:buAutoNum type="arabicPeriod"/>
            </a:pPr>
            <a:r>
              <a:rPr lang="en-GB" dirty="0">
                <a:highlight>
                  <a:srgbClr val="FFFF00"/>
                </a:highlight>
              </a:rPr>
              <a:t>Synthesis of ideas</a:t>
            </a:r>
            <a:endParaRPr lang="en-GB" dirty="0"/>
          </a:p>
          <a:p>
            <a:pPr marL="457200" indent="-457200">
              <a:lnSpc>
                <a:spcPct val="150000"/>
              </a:lnSpc>
              <a:spcAft>
                <a:spcPts val="1000"/>
              </a:spcAft>
              <a:buFont typeface="+mj-lt"/>
              <a:buAutoNum type="arabicPeriod"/>
            </a:pPr>
            <a:r>
              <a:rPr lang="en-GB" dirty="0">
                <a:highlight>
                  <a:srgbClr val="FF0000"/>
                </a:highlight>
              </a:rPr>
              <a:t>References to readings</a:t>
            </a:r>
          </a:p>
          <a:p>
            <a:pPr marL="457200" indent="-457200">
              <a:lnSpc>
                <a:spcPct val="150000"/>
              </a:lnSpc>
              <a:spcAft>
                <a:spcPts val="1000"/>
              </a:spcAft>
              <a:buFont typeface="+mj-lt"/>
              <a:buAutoNum type="arabicPeriod"/>
            </a:pPr>
            <a:r>
              <a:rPr lang="en-GB" u="sng" dirty="0"/>
              <a:t>Problem solving</a:t>
            </a:r>
            <a:endParaRPr lang="en-GB" dirty="0"/>
          </a:p>
          <a:p>
            <a:pPr>
              <a:lnSpc>
                <a:spcPct val="150000"/>
              </a:lnSpc>
              <a:spcAft>
                <a:spcPts val="1000"/>
              </a:spcAft>
            </a:pPr>
            <a:r>
              <a:rPr lang="en-GB" dirty="0"/>
              <a:t>(Bernstein and Isaac, 2018)</a:t>
            </a:r>
            <a:endParaRPr lang="en-GB"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 name="TextBox 6">
            <a:extLst>
              <a:ext uri="{FF2B5EF4-FFF2-40B4-BE49-F238E27FC236}">
                <a16:creationId xmlns:a16="http://schemas.microsoft.com/office/drawing/2014/main" id="{FD9AA125-F1CB-48C9-8450-BB0E5A572363}"/>
              </a:ext>
            </a:extLst>
          </p:cNvPr>
          <p:cNvSpPr txBox="1"/>
          <p:nvPr/>
        </p:nvSpPr>
        <p:spPr>
          <a:xfrm>
            <a:off x="1201744" y="1354568"/>
            <a:ext cx="3918869" cy="3095493"/>
          </a:xfrm>
          <a:prstGeom prst="rect">
            <a:avLst/>
          </a:prstGeom>
          <a:ln w="57150">
            <a:solidFill>
              <a:srgbClr val="0070C0"/>
            </a:solidFill>
          </a:ln>
        </p:spPr>
        <p:txBody>
          <a:bodyPr vert="horz" lIns="0" tIns="45720" rIns="0" bIns="45720" rtlCol="0">
            <a:noAutofit/>
          </a:bodyPr>
          <a:lstStyle/>
          <a:p>
            <a:pPr marL="457200" indent="-457200" defTabSz="914318">
              <a:lnSpc>
                <a:spcPct val="110000"/>
              </a:lnSpc>
              <a:spcAft>
                <a:spcPts val="600"/>
              </a:spcAft>
              <a:buClr>
                <a:srgbClr val="002060"/>
              </a:buClr>
              <a:buFont typeface="Wingdings" panose="05000000000000000000" pitchFamily="2" charset="2"/>
              <a:buChar char="v"/>
            </a:pPr>
            <a:r>
              <a:rPr lang="en-US" sz="1600" dirty="0">
                <a:effectLst/>
              </a:rPr>
              <a:t>Seminar discussions</a:t>
            </a:r>
          </a:p>
          <a:p>
            <a:pPr marL="457200" indent="-457200" defTabSz="914318">
              <a:lnSpc>
                <a:spcPct val="110000"/>
              </a:lnSpc>
              <a:spcAft>
                <a:spcPts val="600"/>
              </a:spcAft>
              <a:buClr>
                <a:srgbClr val="002060"/>
              </a:buClr>
              <a:buFont typeface="Wingdings" panose="05000000000000000000" pitchFamily="2" charset="2"/>
              <a:buChar char="v"/>
            </a:pPr>
            <a:r>
              <a:rPr lang="en-US" sz="1600" dirty="0">
                <a:effectLst/>
              </a:rPr>
              <a:t>Poster presentations</a:t>
            </a:r>
          </a:p>
          <a:p>
            <a:pPr marL="457200" indent="-457200" defTabSz="914318">
              <a:lnSpc>
                <a:spcPct val="110000"/>
              </a:lnSpc>
              <a:spcAft>
                <a:spcPts val="600"/>
              </a:spcAft>
              <a:buClr>
                <a:srgbClr val="002060"/>
              </a:buClr>
              <a:buFont typeface="Wingdings" panose="05000000000000000000" pitchFamily="2" charset="2"/>
              <a:buChar char="v"/>
            </a:pPr>
            <a:r>
              <a:rPr lang="en-US" sz="1600" dirty="0">
                <a:effectLst/>
              </a:rPr>
              <a:t>Role play</a:t>
            </a:r>
          </a:p>
          <a:p>
            <a:pPr marL="457200" indent="-457200" defTabSz="914318">
              <a:lnSpc>
                <a:spcPct val="110000"/>
              </a:lnSpc>
              <a:spcAft>
                <a:spcPts val="600"/>
              </a:spcAft>
              <a:buClr>
                <a:srgbClr val="002060"/>
              </a:buClr>
              <a:buFont typeface="Wingdings" panose="05000000000000000000" pitchFamily="2" charset="2"/>
              <a:buChar char="v"/>
            </a:pPr>
            <a:r>
              <a:rPr lang="en-US" sz="1600" dirty="0">
                <a:effectLst/>
              </a:rPr>
              <a:t>Problem solving tasks</a:t>
            </a:r>
            <a:endParaRPr lang="en-US" sz="1600" dirty="0"/>
          </a:p>
          <a:p>
            <a:pPr marL="457200" indent="-457200" defTabSz="914318">
              <a:lnSpc>
                <a:spcPct val="110000"/>
              </a:lnSpc>
              <a:spcAft>
                <a:spcPts val="600"/>
              </a:spcAft>
              <a:buClr>
                <a:srgbClr val="002060"/>
              </a:buClr>
              <a:buFont typeface="Wingdings" panose="05000000000000000000" pitchFamily="2" charset="2"/>
              <a:buChar char="v"/>
            </a:pPr>
            <a:r>
              <a:rPr lang="en-US" sz="1600" dirty="0" err="1">
                <a:effectLst/>
              </a:rPr>
              <a:t>Analysing</a:t>
            </a:r>
            <a:r>
              <a:rPr lang="en-US" sz="1600" dirty="0">
                <a:effectLst/>
              </a:rPr>
              <a:t> &amp; annotating sources</a:t>
            </a:r>
          </a:p>
          <a:p>
            <a:pPr marL="457200" indent="-457200" defTabSz="914318">
              <a:lnSpc>
                <a:spcPct val="110000"/>
              </a:lnSpc>
              <a:spcAft>
                <a:spcPts val="600"/>
              </a:spcAft>
              <a:buClr>
                <a:srgbClr val="002060"/>
              </a:buClr>
              <a:buFont typeface="Wingdings" panose="05000000000000000000" pitchFamily="2" charset="2"/>
              <a:buChar char="v"/>
            </a:pPr>
            <a:r>
              <a:rPr lang="en-GB" sz="1600" dirty="0"/>
              <a:t>Developing new business ideas and initiatives to support the SD goals</a:t>
            </a:r>
            <a:endParaRPr lang="en-US" sz="1600" dirty="0">
              <a:effectLst/>
            </a:endParaRPr>
          </a:p>
          <a:p>
            <a:pPr marL="457200" indent="-457200" defTabSz="914318">
              <a:lnSpc>
                <a:spcPct val="110000"/>
              </a:lnSpc>
              <a:spcAft>
                <a:spcPts val="600"/>
              </a:spcAft>
              <a:buClr>
                <a:srgbClr val="002060"/>
              </a:buClr>
              <a:buFont typeface="Wingdings" panose="05000000000000000000" pitchFamily="2" charset="2"/>
              <a:buChar char="v"/>
            </a:pPr>
            <a:r>
              <a:rPr lang="en-US" sz="1600" dirty="0">
                <a:effectLst/>
              </a:rPr>
              <a:t>Reflecting on the learning process</a:t>
            </a:r>
          </a:p>
          <a:p>
            <a:pPr marL="457200" indent="-457200" defTabSz="914318">
              <a:lnSpc>
                <a:spcPct val="110000"/>
              </a:lnSpc>
              <a:spcAft>
                <a:spcPts val="600"/>
              </a:spcAft>
              <a:buClr>
                <a:srgbClr val="002060"/>
              </a:buClr>
              <a:buFont typeface="Wingdings" panose="05000000000000000000" pitchFamily="2" charset="2"/>
              <a:buChar char="v"/>
            </a:pPr>
            <a:r>
              <a:rPr lang="en-US" sz="1600" dirty="0">
                <a:effectLst/>
              </a:rPr>
              <a:t>Peer review</a:t>
            </a:r>
          </a:p>
        </p:txBody>
      </p:sp>
      <p:pic>
        <p:nvPicPr>
          <p:cNvPr id="2" name="Picture 1">
            <a:extLst>
              <a:ext uri="{FF2B5EF4-FFF2-40B4-BE49-F238E27FC236}">
                <a16:creationId xmlns:a16="http://schemas.microsoft.com/office/drawing/2014/main" id="{420CEFC5-CA85-469A-9D1D-00A83D262819}"/>
              </a:ext>
            </a:extLst>
          </p:cNvPr>
          <p:cNvPicPr>
            <a:picLocks noChangeAspect="1"/>
          </p:cNvPicPr>
          <p:nvPr/>
        </p:nvPicPr>
        <p:blipFill>
          <a:blip r:embed="rId3"/>
          <a:stretch>
            <a:fillRect/>
          </a:stretch>
        </p:blipFill>
        <p:spPr>
          <a:xfrm>
            <a:off x="4754880" y="1118932"/>
            <a:ext cx="2746805" cy="2530059"/>
          </a:xfrm>
          <a:prstGeom prst="rect">
            <a:avLst/>
          </a:prstGeom>
        </p:spPr>
      </p:pic>
      <p:sp>
        <p:nvSpPr>
          <p:cNvPr id="8" name="TextBox 7">
            <a:extLst>
              <a:ext uri="{FF2B5EF4-FFF2-40B4-BE49-F238E27FC236}">
                <a16:creationId xmlns:a16="http://schemas.microsoft.com/office/drawing/2014/main" id="{BB96D2CC-6178-4E50-AF7C-95A31F114B14}"/>
              </a:ext>
            </a:extLst>
          </p:cNvPr>
          <p:cNvSpPr txBox="1"/>
          <p:nvPr/>
        </p:nvSpPr>
        <p:spPr>
          <a:xfrm>
            <a:off x="1175666" y="4767847"/>
            <a:ext cx="5651862" cy="2646878"/>
          </a:xfrm>
          <a:prstGeom prst="rect">
            <a:avLst/>
          </a:prstGeom>
          <a:noFill/>
        </p:spPr>
        <p:txBody>
          <a:bodyPr wrap="square">
            <a:spAutoFit/>
          </a:bodyPr>
          <a:lstStyle/>
          <a:p>
            <a:pPr algn="l"/>
            <a:r>
              <a:rPr lang="en-GB" sz="1600" dirty="0"/>
              <a:t>Six AOD threads: </a:t>
            </a:r>
          </a:p>
          <a:p>
            <a:pPr algn="l"/>
            <a:endParaRPr lang="en-GB" sz="1600" dirty="0"/>
          </a:p>
          <a:p>
            <a:pPr marL="342900" indent="-342900">
              <a:buFont typeface="Wingdings" panose="05000000000000000000" pitchFamily="2" charset="2"/>
              <a:buChar char="q"/>
            </a:pPr>
            <a:r>
              <a:rPr lang="en-GB" sz="1600" dirty="0"/>
              <a:t>Audio visual material – Negotiation lecture (AOD1)</a:t>
            </a:r>
          </a:p>
          <a:p>
            <a:pPr marL="342900" indent="-342900">
              <a:buFont typeface="Wingdings" panose="05000000000000000000" pitchFamily="2" charset="2"/>
              <a:buChar char="q"/>
            </a:pPr>
            <a:r>
              <a:rPr lang="en-GB" sz="1600" dirty="0">
                <a:effectLst/>
              </a:rPr>
              <a:t>Problem solving tasks  - Case studies (AOD2, AOD3, AOD4</a:t>
            </a:r>
            <a:r>
              <a:rPr lang="en-GB" sz="1600" dirty="0"/>
              <a:t>, AOD5)</a:t>
            </a:r>
          </a:p>
          <a:p>
            <a:pPr marL="342900" indent="-342900">
              <a:buFont typeface="Wingdings" panose="05000000000000000000" pitchFamily="2" charset="2"/>
              <a:buChar char="q"/>
            </a:pPr>
            <a:r>
              <a:rPr lang="en-GB" sz="1600" dirty="0"/>
              <a:t>Written material – 3 Social Marketing journal articles (AOD6)</a:t>
            </a:r>
          </a:p>
          <a:p>
            <a:endParaRPr lang="en-GB" dirty="0"/>
          </a:p>
          <a:p>
            <a:endParaRPr lang="en-GB" dirty="0"/>
          </a:p>
          <a:p>
            <a:endParaRPr lang="en-GB" dirty="0">
              <a:solidFill>
                <a:srgbClr val="000000"/>
              </a:solidFill>
            </a:endParaRPr>
          </a:p>
        </p:txBody>
      </p:sp>
    </p:spTree>
    <p:extLst>
      <p:ext uri="{BB962C8B-B14F-4D97-AF65-F5344CB8AC3E}">
        <p14:creationId xmlns:p14="http://schemas.microsoft.com/office/powerpoint/2010/main" val="183701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B&amp;D-Powerpoint Template_16x9">
  <a:themeElements>
    <a:clrScheme name="Custom 1">
      <a:dk1>
        <a:srgbClr val="2B2B2B"/>
      </a:dk1>
      <a:lt1>
        <a:srgbClr val="F6F8F8"/>
      </a:lt1>
      <a:dk2>
        <a:srgbClr val="2B2B2B"/>
      </a:dk2>
      <a:lt2>
        <a:srgbClr val="FFFFFF"/>
      </a:lt2>
      <a:accent1>
        <a:srgbClr val="092140"/>
      </a:accent1>
      <a:accent2>
        <a:srgbClr val="092140"/>
      </a:accent2>
      <a:accent3>
        <a:srgbClr val="092140"/>
      </a:accent3>
      <a:accent4>
        <a:srgbClr val="092140"/>
      </a:accent4>
      <a:accent5>
        <a:srgbClr val="092140"/>
      </a:accent5>
      <a:accent6>
        <a:srgbClr val="092140"/>
      </a:accent6>
      <a:hlink>
        <a:srgbClr val="092140"/>
      </a:hlink>
      <a:folHlink>
        <a:srgbClr val="09214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6248</TotalTime>
  <Words>3277</Words>
  <Application>Microsoft Office PowerPoint</Application>
  <PresentationFormat>Widescreen</PresentationFormat>
  <Paragraphs>210</Paragraphs>
  <Slides>23</Slides>
  <Notes>23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Arial</vt:lpstr>
      <vt:lpstr>Arial Black</vt:lpstr>
      <vt:lpstr>Calibri</vt:lpstr>
      <vt:lpstr>Montserrat</vt:lpstr>
      <vt:lpstr>Montserrat Medium</vt:lpstr>
      <vt:lpstr>Myriad Pro</vt:lpstr>
      <vt:lpstr>Wingdings</vt:lpstr>
      <vt:lpstr>B&amp;D-Powerpoint Template_16x9</vt:lpstr>
      <vt:lpstr>Document</vt:lpstr>
      <vt:lpstr>PowerPoint Presentation</vt:lpstr>
      <vt:lpstr>PURPOSE OF THIS TALK</vt:lpstr>
      <vt:lpstr>THE INTERNATIONAL LEADERSHIP DEVELOPMENT PROGRAMME (ILD)</vt:lpstr>
      <vt:lpstr>PowerPoint Presentation</vt:lpstr>
      <vt:lpstr>DEEP  LEARNING</vt:lpstr>
      <vt:lpstr>3 Data Sources</vt:lpstr>
      <vt:lpstr>AOD INSTRUCTIONS</vt:lpstr>
      <vt:lpstr>PowerPoint Presentation</vt:lpstr>
      <vt:lpstr>Coding System &amp; Tasks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Programme Evaluative Questionnaire - Anonymous</vt:lpstr>
      <vt:lpstr>Evaluative Questionnaire &amp; Comment Box Responses </vt:lpstr>
      <vt:lpstr>PowerPoint Presentation</vt:lpstr>
      <vt:lpstr>Evaluative AOD Posts: Discuss the extent to which the forum helped support learning in preparation for the ELT &amp; SBS face-to-face sessions.</vt:lpstr>
      <vt:lpstr>Conclusions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O'Donnell</dc:creator>
  <cp:lastModifiedBy>W Rimmer</cp:lastModifiedBy>
  <cp:revision>376</cp:revision>
  <cp:lastPrinted>2021-03-07T18:05:09Z</cp:lastPrinted>
  <dcterms:created xsi:type="dcterms:W3CDTF">2020-02-05T16:03:23Z</dcterms:created>
  <dcterms:modified xsi:type="dcterms:W3CDTF">2021-11-29T14:33:57Z</dcterms:modified>
</cp:coreProperties>
</file>