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76dba411ea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76dba411ea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6dba411e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6dba411e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6dba411e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6dba411e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6dba411ea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76dba411ea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022300" y="2815923"/>
            <a:ext cx="559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highlight>
                  <a:srgbClr val="FFCD00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9pPr>
          </a:lstStyle>
          <a:p>
            <a:endParaRPr/>
          </a:p>
        </p:txBody>
      </p:sp>
      <p:cxnSp>
        <p:nvCxnSpPr>
          <p:cNvPr id="15" name="Google Shape;15;p3"/>
          <p:cNvCxnSpPr/>
          <p:nvPr/>
        </p:nvCxnSpPr>
        <p:spPr>
          <a:xfrm>
            <a:off x="-6025" y="2571762"/>
            <a:ext cx="1984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16;p3"/>
          <p:cNvSpPr/>
          <p:nvPr/>
        </p:nvSpPr>
        <p:spPr>
          <a:xfrm>
            <a:off x="1117950" y="228825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cxnSp>
        <p:nvCxnSpPr>
          <p:cNvPr id="18" name="Google Shape;18;p3"/>
          <p:cNvCxnSpPr/>
          <p:nvPr/>
        </p:nvCxnSpPr>
        <p:spPr>
          <a:xfrm>
            <a:off x="5898975" y="2571750"/>
            <a:ext cx="3251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2105050" y="2238000"/>
            <a:ext cx="4933800" cy="81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Font typeface="Lora"/>
              <a:buChar char="◉"/>
              <a:defRPr sz="2400" i="1">
                <a:latin typeface="Lora"/>
                <a:ea typeface="Lora"/>
                <a:cs typeface="Lora"/>
                <a:sym typeface="Lora"/>
              </a:defRPr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Char char="○"/>
              <a:defRPr i="1">
                <a:latin typeface="Lora"/>
                <a:ea typeface="Lora"/>
                <a:cs typeface="Lora"/>
                <a:sym typeface="Lora"/>
              </a:defRPr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Char char="■"/>
              <a:defRPr i="1">
                <a:latin typeface="Lora"/>
                <a:ea typeface="Lora"/>
                <a:cs typeface="Lora"/>
                <a:sym typeface="Lora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●"/>
              <a:defRPr sz="2400" i="1">
                <a:latin typeface="Lora"/>
                <a:ea typeface="Lora"/>
                <a:cs typeface="Lora"/>
                <a:sym typeface="Lora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○"/>
              <a:defRPr sz="2400" i="1">
                <a:latin typeface="Lora"/>
                <a:ea typeface="Lora"/>
                <a:cs typeface="Lora"/>
                <a:sym typeface="Lora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■"/>
              <a:defRPr sz="2400" i="1">
                <a:latin typeface="Lora"/>
                <a:ea typeface="Lora"/>
                <a:cs typeface="Lora"/>
                <a:sym typeface="Lora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●"/>
              <a:defRPr sz="2400" i="1">
                <a:latin typeface="Lora"/>
                <a:ea typeface="Lora"/>
                <a:cs typeface="Lora"/>
                <a:sym typeface="Lora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○"/>
              <a:defRPr sz="2400" i="1">
                <a:latin typeface="Lora"/>
                <a:ea typeface="Lora"/>
                <a:cs typeface="Lora"/>
                <a:sym typeface="Lora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■"/>
              <a:defRPr sz="2400" i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cxnSp>
        <p:nvCxnSpPr>
          <p:cNvPr id="22" name="Google Shape;22;p4"/>
          <p:cNvCxnSpPr/>
          <p:nvPr/>
        </p:nvCxnSpPr>
        <p:spPr>
          <a:xfrm>
            <a:off x="4584075" y="3676500"/>
            <a:ext cx="0" cy="14805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Google Shape;23;p4"/>
          <p:cNvSpPr/>
          <p:nvPr/>
        </p:nvSpPr>
        <p:spPr>
          <a:xfrm>
            <a:off x="428850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 txBox="1"/>
          <p:nvPr/>
        </p:nvSpPr>
        <p:spPr>
          <a:xfrm>
            <a:off x="3593400" y="3412652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Lora"/>
                <a:ea typeface="Lora"/>
                <a:cs typeface="Lora"/>
                <a:sym typeface="Lora"/>
              </a:rPr>
              <a:t>“</a:t>
            </a:r>
            <a:endParaRPr sz="3600" b="1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4297650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31" name="Google Shape;31;p5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cxnSp>
        <p:nvCxnSpPr>
          <p:cNvPr id="37" name="Google Shape;37;p6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Google Shape;38;p6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6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3834912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cxnSp>
        <p:nvCxnSpPr>
          <p:cNvPr id="46" name="Google Shape;46;p7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Google Shape;47;p7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7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cxnSp>
        <p:nvCxnSpPr>
          <p:cNvPr id="52" name="Google Shape;52;p8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3" name="Google Shape;53;p8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4" name="Google Shape;54;p8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1990450" y="4037375"/>
            <a:ext cx="5163000" cy="51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Font typeface="Lora"/>
              <a:buNone/>
              <a:defRPr sz="1400" i="1">
                <a:latin typeface="Lora"/>
                <a:ea typeface="Lora"/>
                <a:cs typeface="Lora"/>
                <a:sym typeface="Lora"/>
              </a:defRPr>
            </a:lvl1pPr>
          </a:lstStyle>
          <a:p>
            <a:endParaRPr/>
          </a:p>
        </p:txBody>
      </p:sp>
      <p:cxnSp>
        <p:nvCxnSpPr>
          <p:cNvPr id="58" name="Google Shape;58;p9"/>
          <p:cNvCxnSpPr/>
          <p:nvPr/>
        </p:nvCxnSpPr>
        <p:spPr>
          <a:xfrm>
            <a:off x="-6025" y="4666129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" name="Google Shape;59;p9"/>
          <p:cNvSpPr/>
          <p:nvPr/>
        </p:nvSpPr>
        <p:spPr>
          <a:xfrm>
            <a:off x="4457400" y="4551496"/>
            <a:ext cx="229200" cy="2292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297650" y="4780700"/>
            <a:ext cx="548700" cy="36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0"/>
          <p:cNvCxnSpPr/>
          <p:nvPr/>
        </p:nvCxnSpPr>
        <p:spPr>
          <a:xfrm>
            <a:off x="-6025" y="4513729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Google Shape;63;p10"/>
          <p:cNvSpPr/>
          <p:nvPr/>
        </p:nvSpPr>
        <p:spPr>
          <a:xfrm>
            <a:off x="4293700" y="4235405"/>
            <a:ext cx="556500" cy="5565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4297650" y="4791900"/>
            <a:ext cx="548700" cy="3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937117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zyegin.edu.tr/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996623" y="2003900"/>
            <a:ext cx="6530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experience from Turkey: Delivering EAP online during a pandemic</a:t>
            </a:r>
            <a:endParaRPr/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12"/>
          <p:cNvSpPr txBox="1"/>
          <p:nvPr/>
        </p:nvSpPr>
        <p:spPr>
          <a:xfrm>
            <a:off x="4552900" y="4037475"/>
            <a:ext cx="42201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Lora"/>
                <a:ea typeface="Lora"/>
                <a:cs typeface="Lora"/>
                <a:sym typeface="Lora"/>
              </a:rPr>
              <a:t>Cecilia Nobre - EAP Teacher at  </a:t>
            </a:r>
            <a:r>
              <a:rPr lang="en" sz="1800" b="1">
                <a:highlight>
                  <a:srgbClr val="FFFFFF"/>
                </a:highlight>
                <a:uFill>
                  <a:noFill/>
                </a:uFill>
                <a:latin typeface="Lora"/>
                <a:ea typeface="Lora"/>
                <a:cs typeface="Lora"/>
                <a:sym typeface="Lora"/>
                <a:hlinkClick r:id="rId3"/>
              </a:rPr>
              <a:t>Özyeğin University</a:t>
            </a:r>
            <a:endParaRPr sz="1800" b="1"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>
            <a:spLocks noGrp="1"/>
          </p:cNvSpPr>
          <p:nvPr>
            <p:ph type="body" idx="1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FFCD00"/>
                </a:highlight>
              </a:rPr>
              <a:t>Shared answer key</a:t>
            </a:r>
            <a:endParaRPr b="1"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Uploaded on LMS at the end of each day</a:t>
            </a:r>
            <a:endParaRPr/>
          </a:p>
        </p:txBody>
      </p:sp>
      <p:sp>
        <p:nvSpPr>
          <p:cNvPr id="185" name="Google Shape;185;p21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Giving feedback on assignments and exams</a:t>
            </a:r>
            <a:endParaRPr/>
          </a:p>
        </p:txBody>
      </p:sp>
      <p:sp>
        <p:nvSpPr>
          <p:cNvPr id="186" name="Google Shape;186;p21"/>
          <p:cNvSpPr txBox="1">
            <a:spLocks noGrp="1"/>
          </p:cNvSpPr>
          <p:nvPr>
            <p:ph type="body" idx="2"/>
          </p:nvPr>
        </p:nvSpPr>
        <p:spPr>
          <a:xfrm>
            <a:off x="5012926" y="1618700"/>
            <a:ext cx="36633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FFCD00"/>
                </a:highlight>
              </a:rPr>
              <a:t>Quizz-generated grades &amp; screencast feedback</a:t>
            </a:r>
            <a:endParaRPr b="1"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Individual feedback recorded on audio ( Vocaroo) and video ( Zoom)                      Establish     dialogue w/ SS</a:t>
            </a:r>
            <a:endParaRPr/>
          </a:p>
        </p:txBody>
      </p:sp>
      <p:grpSp>
        <p:nvGrpSpPr>
          <p:cNvPr id="187" name="Google Shape;187;p21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88" name="Google Shape;188;p21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1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1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" name="Google Shape;192;p2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93" name="Google Shape;193;p21"/>
          <p:cNvSpPr/>
          <p:nvPr/>
        </p:nvSpPr>
        <p:spPr>
          <a:xfrm>
            <a:off x="6356850" y="3088550"/>
            <a:ext cx="548700" cy="291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2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Lessons learnt so far</a:t>
            </a:r>
            <a:endParaRPr sz="2400"/>
          </a:p>
        </p:txBody>
      </p:sp>
      <p:sp>
        <p:nvSpPr>
          <p:cNvPr id="199" name="Google Shape;199;p22"/>
          <p:cNvSpPr txBox="1">
            <a:spLocks noGrp="1"/>
          </p:cNvSpPr>
          <p:nvPr>
            <p:ph type="body" idx="1"/>
          </p:nvPr>
        </p:nvSpPr>
        <p:spPr>
          <a:xfrm>
            <a:off x="397250" y="1638975"/>
            <a:ext cx="2952900" cy="159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CD00"/>
                </a:highlight>
              </a:rPr>
              <a:t>It takes time</a:t>
            </a:r>
            <a:endParaRPr sz="1400" b="1"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For students to get familiar with the new online system</a:t>
            </a:r>
            <a:endParaRPr sz="1400"/>
          </a:p>
        </p:txBody>
      </p:sp>
      <p:sp>
        <p:nvSpPr>
          <p:cNvPr id="200" name="Google Shape;200;p22"/>
          <p:cNvSpPr txBox="1">
            <a:spLocks noGrp="1"/>
          </p:cNvSpPr>
          <p:nvPr>
            <p:ph type="body" idx="2"/>
          </p:nvPr>
        </p:nvSpPr>
        <p:spPr>
          <a:xfrm>
            <a:off x="3480539" y="1692050"/>
            <a:ext cx="2334000" cy="12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CD00"/>
                </a:highlight>
              </a:rPr>
              <a:t>Don’t assume</a:t>
            </a:r>
            <a:endParaRPr sz="1400" b="1"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Students are tech-savvy. They need constant reminders and clarification</a:t>
            </a:r>
            <a:endParaRPr sz="1400"/>
          </a:p>
        </p:txBody>
      </p:sp>
      <p:sp>
        <p:nvSpPr>
          <p:cNvPr id="201" name="Google Shape;201;p22"/>
          <p:cNvSpPr txBox="1">
            <a:spLocks noGrp="1"/>
          </p:cNvSpPr>
          <p:nvPr>
            <p:ph type="body" idx="3"/>
          </p:nvPr>
        </p:nvSpPr>
        <p:spPr>
          <a:xfrm>
            <a:off x="6288578" y="1638975"/>
            <a:ext cx="2334000" cy="12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CD00"/>
                </a:highlight>
              </a:rPr>
              <a:t>Why Moodle?</a:t>
            </a:r>
            <a:endParaRPr sz="1400" b="1"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Not visually attractive, not welcoming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202" name="Google Shape;202;p22"/>
          <p:cNvSpPr txBox="1">
            <a:spLocks noGrp="1"/>
          </p:cNvSpPr>
          <p:nvPr>
            <p:ph type="body" idx="1"/>
          </p:nvPr>
        </p:nvSpPr>
        <p:spPr>
          <a:xfrm>
            <a:off x="397250" y="3237225"/>
            <a:ext cx="2587800" cy="15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CD00"/>
                </a:highlight>
              </a:rPr>
              <a:t>Students will cheat if they want</a:t>
            </a:r>
            <a:endParaRPr sz="1400" b="1"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No matter how cautious we are and which tools we use</a:t>
            </a:r>
            <a:endParaRPr sz="1400"/>
          </a:p>
        </p:txBody>
      </p:sp>
      <p:sp>
        <p:nvSpPr>
          <p:cNvPr id="203" name="Google Shape;203;p22"/>
          <p:cNvSpPr txBox="1">
            <a:spLocks noGrp="1"/>
          </p:cNvSpPr>
          <p:nvPr>
            <p:ph type="body" idx="2"/>
          </p:nvPr>
        </p:nvSpPr>
        <p:spPr>
          <a:xfrm>
            <a:off x="3555714" y="3237224"/>
            <a:ext cx="2334000" cy="12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CD00"/>
                </a:highlight>
              </a:rPr>
              <a:t>Less is more</a:t>
            </a:r>
            <a:endParaRPr sz="1400" b="1"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Trying not to overdo and overwhelm students with too many tasks</a:t>
            </a:r>
            <a:endParaRPr sz="1400"/>
          </a:p>
        </p:txBody>
      </p:sp>
      <p:sp>
        <p:nvSpPr>
          <p:cNvPr id="204" name="Google Shape;204;p22"/>
          <p:cNvSpPr txBox="1">
            <a:spLocks noGrp="1"/>
          </p:cNvSpPr>
          <p:nvPr>
            <p:ph type="body" idx="3"/>
          </p:nvPr>
        </p:nvSpPr>
        <p:spPr>
          <a:xfrm>
            <a:off x="6288575" y="3237225"/>
            <a:ext cx="2419800" cy="12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CD00"/>
                </a:highlight>
              </a:rPr>
              <a:t>Discipline is important</a:t>
            </a:r>
            <a:endParaRPr sz="1400" b="1"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In online education - students tend to slack off over time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/>
          </a:p>
        </p:txBody>
      </p:sp>
      <p:grpSp>
        <p:nvGrpSpPr>
          <p:cNvPr id="205" name="Google Shape;205;p22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206" name="Google Shape;206;p22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2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2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0" name="Google Shape;210;p22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3"/>
          <p:cNvSpPr txBox="1">
            <a:spLocks noGrp="1"/>
          </p:cNvSpPr>
          <p:nvPr>
            <p:ph type="subTitle" idx="4294967295"/>
          </p:nvPr>
        </p:nvSpPr>
        <p:spPr>
          <a:xfrm>
            <a:off x="2371500" y="2093775"/>
            <a:ext cx="502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You can find me at</a:t>
            </a:r>
            <a:endParaRPr sz="18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" sz="1800">
                <a:solidFill>
                  <a:schemeClr val="dk1"/>
                </a:solidFill>
              </a:rPr>
              <a:t>IG: cicanobre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◉"/>
            </a:pPr>
            <a:r>
              <a:rPr lang="en" sz="1800">
                <a:solidFill>
                  <a:schemeClr val="dk1"/>
                </a:solidFill>
              </a:rPr>
              <a:t>cecilianobreelt@gmail.com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◉"/>
            </a:pPr>
            <a:r>
              <a:rPr lang="en" sz="1800">
                <a:solidFill>
                  <a:schemeClr val="dk1"/>
                </a:solidFill>
              </a:rPr>
              <a:t>Twitter: @cecilianobreelt</a:t>
            </a:r>
            <a:endParaRPr sz="18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cxnSp>
        <p:nvCxnSpPr>
          <p:cNvPr id="216" name="Google Shape;216;p23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7" name="Google Shape;217;p23"/>
          <p:cNvSpPr txBox="1">
            <a:spLocks noGrp="1"/>
          </p:cNvSpPr>
          <p:nvPr>
            <p:ph type="ctrTitle" idx="4294967295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 you! </a:t>
            </a:r>
            <a:endParaRPr sz="6000"/>
          </a:p>
        </p:txBody>
      </p:sp>
      <p:cxnSp>
        <p:nvCxnSpPr>
          <p:cNvPr id="218" name="Google Shape;218;p23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9" name="Google Shape;219;p23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0" name="Google Shape;220;p23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</p:grpSpPr>
        <p:sp>
          <p:nvSpPr>
            <p:cNvPr id="221" name="Google Shape;221;p2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3" name="Google Shape;223;p23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1381250" y="644279"/>
            <a:ext cx="4052100" cy="71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The context</a:t>
            </a:r>
            <a:endParaRPr sz="3100"/>
          </a:p>
        </p:txBody>
      </p:sp>
      <p:grpSp>
        <p:nvGrpSpPr>
          <p:cNvPr id="87" name="Google Shape;87;p13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88" name="Google Shape;88;p13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92;p13"/>
          <p:cNvSpPr txBox="1"/>
          <p:nvPr/>
        </p:nvSpPr>
        <p:spPr>
          <a:xfrm>
            <a:off x="675650" y="1277475"/>
            <a:ext cx="7846200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>
                <a:highlight>
                  <a:srgbClr val="FFCD00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Private university in Istanbul whose prep school is accredited by EAQUALs</a:t>
            </a:r>
            <a:endParaRPr sz="1800" b="1">
              <a:highlight>
                <a:srgbClr val="FFCD00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b="1">
              <a:highlight>
                <a:srgbClr val="FFCD00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3 three levels: </a:t>
            </a:r>
            <a:r>
              <a:rPr lang="en" sz="1800" i="1">
                <a:solidFill>
                  <a:schemeClr val="dk1"/>
                </a:solidFill>
                <a:highlight>
                  <a:srgbClr val="FFFFFF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A2, B1, B2</a:t>
            </a: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. Students who meet the course requirements at the B2 level have the right to sit our proficiency exam (Test of Readiness for Academic English – TRACE). The students who successfully pass TRACE are admitted to their Freshman year.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Quattrocento Sans"/>
                <a:ea typeface="Quattrocento Sans"/>
                <a:cs typeface="Quattrocento Sans"/>
                <a:sym typeface="Quattrocento Sans"/>
              </a:rPr>
              <a:t>Currently teaching 2nd time B2 students 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Quattrocento Sans"/>
                <a:ea typeface="Quattrocento Sans"/>
                <a:cs typeface="Quattrocento Sans"/>
                <a:sym typeface="Quattrocento Sans"/>
              </a:rPr>
              <a:t>Started Online Education on March 23rd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675650" y="4134525"/>
            <a:ext cx="7846200" cy="8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100" i="1">
              <a:latin typeface="Lora"/>
              <a:ea typeface="Lora"/>
              <a:cs typeface="Lora"/>
              <a:sym typeface="Lora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100" i="1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94" name="Google Shape;94;p13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subTitle" idx="4294967295"/>
          </p:nvPr>
        </p:nvSpPr>
        <p:spPr>
          <a:xfrm>
            <a:off x="601325" y="2093775"/>
            <a:ext cx="7752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Access on Z-drive from home</a:t>
            </a:r>
            <a:endParaRPr sz="180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Instructors: Code of Conduct, D.E. Rules for instructors</a:t>
            </a:r>
            <a:endParaRPr sz="180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Weekly team meetings on Microsoft Teams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Shared student-friendly documents with learners ( Std syllabus, Calendar, My Course Diary guidelines, rules for remote exams in Eng and Turkish, grades explained)</a:t>
            </a:r>
            <a:endParaRPr sz="180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b="1"/>
          </a:p>
        </p:txBody>
      </p:sp>
      <p:cxnSp>
        <p:nvCxnSpPr>
          <p:cNvPr id="100" name="Google Shape;100;p14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1" name="Google Shape;101;p14"/>
          <p:cNvSpPr txBox="1">
            <a:spLocks noGrp="1"/>
          </p:cNvSpPr>
          <p:nvPr>
            <p:ph type="ctrTitle" idx="4294967295"/>
          </p:nvPr>
        </p:nvSpPr>
        <p:spPr>
          <a:xfrm>
            <a:off x="880525" y="816550"/>
            <a:ext cx="7662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Preparing the lessons and mindset</a:t>
            </a:r>
            <a:endParaRPr sz="3600"/>
          </a:p>
        </p:txBody>
      </p:sp>
      <p:cxnSp>
        <p:nvCxnSpPr>
          <p:cNvPr id="102" name="Google Shape;102;p14"/>
          <p:cNvCxnSpPr/>
          <p:nvPr/>
        </p:nvCxnSpPr>
        <p:spPr>
          <a:xfrm>
            <a:off x="4738400" y="1428750"/>
            <a:ext cx="4405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" name="Google Shape;103;p14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1381250" y="922675"/>
            <a:ext cx="6672300" cy="5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Onboarding and motivating learners online</a:t>
            </a:r>
            <a:endParaRPr sz="2300">
              <a:highlight>
                <a:srgbClr val="FFCD00"/>
              </a:highlight>
            </a:endParaRPr>
          </a:p>
        </p:txBody>
      </p:sp>
      <p:sp>
        <p:nvSpPr>
          <p:cNvPr id="109" name="Google Shape;109;p15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Rebuilding my classroom community in a digital platform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Having trial class for welcoming and listening to them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Giving learners time to sink in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Letting students chit-chat (in L1 if they wish)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Establishing expectations and rules clearly and early on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" name="Google Shape;110;p15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11" name="Google Shape;111;p15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" name="Google Shape;115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Troubleshooting</a:t>
            </a:r>
            <a:endParaRPr>
              <a:highlight>
                <a:srgbClr val="FFCD00"/>
              </a:highlight>
            </a:endParaRPr>
          </a:p>
        </p:txBody>
      </p:sp>
      <p:sp>
        <p:nvSpPr>
          <p:cNvPr id="121" name="Google Shape;121;p16"/>
          <p:cNvSpPr txBox="1">
            <a:spLocks noGrp="1"/>
          </p:cNvSpPr>
          <p:nvPr>
            <p:ph type="body" idx="1"/>
          </p:nvPr>
        </p:nvSpPr>
        <p:spPr>
          <a:xfrm>
            <a:off x="569125" y="1492575"/>
            <a:ext cx="8171700" cy="32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Flexibility and iteration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Using different channels to assist SS: emails, Class Instagram, pre-recorded video tutorials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Talking SS through how to use Zoom - unique link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Encouraging SS to use their laptop, rather than phones or Ipads.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Let SS help one another in L1 ( tech issues)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Encourage SS to use their Whatsapp group to help their classmates.</a:t>
            </a:r>
            <a:endParaRPr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2" name="Google Shape;122;p16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3" name="Google Shape;123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6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" name="Google Shape;127;p16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Collaborative course and lesson content creation</a:t>
            </a:r>
            <a:endParaRPr>
              <a:highlight>
                <a:srgbClr val="FFCD00"/>
              </a:highlight>
            </a:endParaRPr>
          </a:p>
        </p:txBody>
      </p:sp>
      <p:sp>
        <p:nvSpPr>
          <p:cNvPr id="133" name="Google Shape;133;p17"/>
          <p:cNvSpPr txBox="1">
            <a:spLocks noGrp="1"/>
          </p:cNvSpPr>
          <p:nvPr>
            <p:ph type="body" idx="1"/>
          </p:nvPr>
        </p:nvSpPr>
        <p:spPr>
          <a:xfrm>
            <a:off x="1381250" y="1616475"/>
            <a:ext cx="71619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Teachers prepare grammar, vocabulary, reading and extra materials for the team on a rota basis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Flexible tasks to cater for SS’ needs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Use of quizlet, PPT and worksheets seem popular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3rd party materials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"/>
              <a:t>Tasks set on a daily basis following F2F schedule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" name="Google Shape;134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35" name="Google Shape;135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>
            <a:spLocks noGrp="1"/>
          </p:cNvSpPr>
          <p:nvPr>
            <p:ph type="body" idx="1"/>
          </p:nvPr>
        </p:nvSpPr>
        <p:spPr>
          <a:xfrm>
            <a:off x="590600" y="1618700"/>
            <a:ext cx="42159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FFCD00"/>
                </a:highlight>
              </a:rPr>
              <a:t>Assigning content</a:t>
            </a:r>
            <a:endParaRPr b="1"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b="1">
              <a:highlight>
                <a:srgbClr val="FFCD00"/>
              </a:highlight>
            </a:endParaRP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>
                <a:solidFill>
                  <a:schemeClr val="dk1"/>
                </a:solidFill>
              </a:rPr>
              <a:t>On  a daily basis</a:t>
            </a:r>
            <a:endParaRPr>
              <a:solidFill>
                <a:schemeClr val="dk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>
                <a:solidFill>
                  <a:schemeClr val="dk1"/>
                </a:solidFill>
              </a:rPr>
              <a:t>Self-study package</a:t>
            </a:r>
            <a:endParaRPr>
              <a:solidFill>
                <a:schemeClr val="dk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>
                <a:solidFill>
                  <a:schemeClr val="dk1"/>
                </a:solidFill>
              </a:rPr>
              <a:t>Weekend homework</a:t>
            </a:r>
            <a:endParaRPr>
              <a:solidFill>
                <a:schemeClr val="dk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>
                <a:solidFill>
                  <a:schemeClr val="dk1"/>
                </a:solidFill>
              </a:rPr>
              <a:t>Announcements on LMS and class Instagram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45" name="Google Shape;145;p18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Managing asynchronous course content</a:t>
            </a:r>
            <a:endParaRPr/>
          </a:p>
        </p:txBody>
      </p:sp>
      <p:sp>
        <p:nvSpPr>
          <p:cNvPr id="146" name="Google Shape;146;p18"/>
          <p:cNvSpPr txBox="1">
            <a:spLocks noGrp="1"/>
          </p:cNvSpPr>
          <p:nvPr>
            <p:ph type="body" idx="2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FFCD00"/>
                </a:highlight>
              </a:rPr>
              <a:t>Plus</a:t>
            </a:r>
            <a:endParaRPr b="1">
              <a:highlight>
                <a:srgbClr val="FFCD00"/>
              </a:highlight>
            </a:endParaRP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Office hours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Speaking club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Writing Center</a:t>
            </a:r>
            <a:endParaRPr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147;p18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48" name="Google Shape;148;p18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8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2" name="Google Shape;152;p1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590600" y="1618700"/>
            <a:ext cx="42162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FFCD00"/>
                </a:highlight>
              </a:rPr>
              <a:t>Zoom or Teams</a:t>
            </a:r>
            <a:endParaRPr b="1">
              <a:highlight>
                <a:srgbClr val="FFCD00"/>
              </a:highlight>
            </a:endParaRP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Tried Teams &gt; unsuccessful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Fixed link on Zoom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For further content practice / giving whole class feedback after an exam/ extra practice before an exam /  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Live lessons</a:t>
            </a:r>
            <a:endParaRPr/>
          </a:p>
        </p:txBody>
      </p:sp>
      <p:sp>
        <p:nvSpPr>
          <p:cNvPr id="159" name="Google Shape;159;p19"/>
          <p:cNvSpPr txBox="1">
            <a:spLocks noGrp="1"/>
          </p:cNvSpPr>
          <p:nvPr>
            <p:ph type="body" idx="2"/>
          </p:nvPr>
        </p:nvSpPr>
        <p:spPr>
          <a:xfrm>
            <a:off x="5012926" y="1618700"/>
            <a:ext cx="37923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FFCD00"/>
                </a:highlight>
              </a:rPr>
              <a:t>Engaging students</a:t>
            </a:r>
            <a:endParaRPr b="1">
              <a:highlight>
                <a:srgbClr val="FFCD00"/>
              </a:highlight>
            </a:endParaRP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Mentimeter for gathering opinions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Use of chatbox for clarification/individual feedback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Gestures 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Breakout rooms 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Brief lessons &gt; 30 mins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Late morning or afternoon</a:t>
            </a:r>
            <a:endParaRPr/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Proctoring exams online</a:t>
            </a:r>
            <a:endParaRPr/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365075" y="1651075"/>
            <a:ext cx="29421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FFCD00"/>
                </a:highlight>
              </a:rPr>
              <a:t>LMS timed quizzes</a:t>
            </a:r>
            <a:endParaRPr b="1"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Reading, Language and Listening quizzes on LMS.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Proctored via Zoom, SS’ and T’s cameras and audio on.</a:t>
            </a:r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body" idx="2"/>
          </p:nvPr>
        </p:nvSpPr>
        <p:spPr>
          <a:xfrm>
            <a:off x="3436873" y="1651075"/>
            <a:ext cx="27321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FFCD00"/>
                </a:highlight>
              </a:rPr>
              <a:t>Exams’ guidelines shared with students</a:t>
            </a:r>
            <a:endParaRPr b="1"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One day before - guidelines read by T. SS can ask questions.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Honor code &amp; provision of Rules to prevent them from cheating on their LMS</a:t>
            </a:r>
            <a:endParaRPr/>
          </a:p>
        </p:txBody>
      </p:sp>
      <p:sp>
        <p:nvSpPr>
          <p:cNvPr id="173" name="Google Shape;173;p20"/>
          <p:cNvSpPr txBox="1">
            <a:spLocks noGrp="1"/>
          </p:cNvSpPr>
          <p:nvPr>
            <p:ph type="body" idx="3"/>
          </p:nvPr>
        </p:nvSpPr>
        <p:spPr>
          <a:xfrm>
            <a:off x="6288575" y="1651075"/>
            <a:ext cx="26241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FFCD00"/>
                </a:highlight>
              </a:rPr>
              <a:t>Writing exams</a:t>
            </a:r>
            <a:endParaRPr b="1"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Proctored via Zoom, marked by 2 teachers. Grades compiled.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" name="Google Shape;174;p20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75" name="Google Shape;175;p2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0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2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Microsoft Office PowerPoint</Application>
  <PresentationFormat>On-screen Show (16:9)</PresentationFormat>
  <Paragraphs>106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Lora</vt:lpstr>
      <vt:lpstr>Quattrocento Sans</vt:lpstr>
      <vt:lpstr>Viola template</vt:lpstr>
      <vt:lpstr>An experience from Turkey: Delivering EAP online during a pandemic</vt:lpstr>
      <vt:lpstr>The context</vt:lpstr>
      <vt:lpstr>Preparing the lessons and mindset</vt:lpstr>
      <vt:lpstr>Onboarding and motivating learners online</vt:lpstr>
      <vt:lpstr>Troubleshooting</vt:lpstr>
      <vt:lpstr>Collaborative course and lesson content creation</vt:lpstr>
      <vt:lpstr>Managing asynchronous course content</vt:lpstr>
      <vt:lpstr>Live lessons</vt:lpstr>
      <vt:lpstr>Proctoring exams online</vt:lpstr>
      <vt:lpstr>Giving feedback on assignments and exams</vt:lpstr>
      <vt:lpstr>Lessons learnt so far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experience from Turkey: Delivering EAP online during a pandemic</dc:title>
  <dc:creator>Rupert Williams</dc:creator>
  <cp:lastModifiedBy>Rupert Williams (Staff)</cp:lastModifiedBy>
  <cp:revision>2</cp:revision>
  <dcterms:modified xsi:type="dcterms:W3CDTF">2020-05-04T11:58:46Z</dcterms:modified>
</cp:coreProperties>
</file>