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0" r:id="rId7"/>
    <p:sldId id="265" r:id="rId8"/>
    <p:sldId id="266" r:id="rId9"/>
    <p:sldId id="261" r:id="rId10"/>
    <p:sldId id="264" r:id="rId11"/>
    <p:sldId id="263"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CC0937-3EA8-44F2-BE1D-4374B12A7F68}" type="datetimeFigureOut">
              <a:rPr lang="en-GB" smtClean="0"/>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F2FB5D-5CC3-49E4-91D8-281454A65A3D}" type="slidenum">
              <a:rPr lang="en-GB" smtClean="0"/>
              <a:t>‹#›</a:t>
            </a:fld>
            <a:endParaRPr lang="en-GB"/>
          </a:p>
        </p:txBody>
      </p:sp>
    </p:spTree>
    <p:extLst>
      <p:ext uri="{BB962C8B-B14F-4D97-AF65-F5344CB8AC3E}">
        <p14:creationId xmlns:p14="http://schemas.microsoft.com/office/powerpoint/2010/main" val="912342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CC0937-3EA8-44F2-BE1D-4374B12A7F68}" type="datetimeFigureOut">
              <a:rPr lang="en-GB" smtClean="0"/>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F2FB5D-5CC3-49E4-91D8-281454A65A3D}" type="slidenum">
              <a:rPr lang="en-GB" smtClean="0"/>
              <a:t>‹#›</a:t>
            </a:fld>
            <a:endParaRPr lang="en-GB"/>
          </a:p>
        </p:txBody>
      </p:sp>
    </p:spTree>
    <p:extLst>
      <p:ext uri="{BB962C8B-B14F-4D97-AF65-F5344CB8AC3E}">
        <p14:creationId xmlns:p14="http://schemas.microsoft.com/office/powerpoint/2010/main" val="586758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CC0937-3EA8-44F2-BE1D-4374B12A7F68}" type="datetimeFigureOut">
              <a:rPr lang="en-GB" smtClean="0"/>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F2FB5D-5CC3-49E4-91D8-281454A65A3D}" type="slidenum">
              <a:rPr lang="en-GB" smtClean="0"/>
              <a:t>‹#›</a:t>
            </a:fld>
            <a:endParaRPr lang="en-GB"/>
          </a:p>
        </p:txBody>
      </p:sp>
    </p:spTree>
    <p:extLst>
      <p:ext uri="{BB962C8B-B14F-4D97-AF65-F5344CB8AC3E}">
        <p14:creationId xmlns:p14="http://schemas.microsoft.com/office/powerpoint/2010/main" val="107176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CC0937-3EA8-44F2-BE1D-4374B12A7F68}" type="datetimeFigureOut">
              <a:rPr lang="en-GB" smtClean="0"/>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F2FB5D-5CC3-49E4-91D8-281454A65A3D}" type="slidenum">
              <a:rPr lang="en-GB" smtClean="0"/>
              <a:t>‹#›</a:t>
            </a:fld>
            <a:endParaRPr lang="en-GB"/>
          </a:p>
        </p:txBody>
      </p:sp>
    </p:spTree>
    <p:extLst>
      <p:ext uri="{BB962C8B-B14F-4D97-AF65-F5344CB8AC3E}">
        <p14:creationId xmlns:p14="http://schemas.microsoft.com/office/powerpoint/2010/main" val="872448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CC0937-3EA8-44F2-BE1D-4374B12A7F68}" type="datetimeFigureOut">
              <a:rPr lang="en-GB" smtClean="0"/>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F2FB5D-5CC3-49E4-91D8-281454A65A3D}" type="slidenum">
              <a:rPr lang="en-GB" smtClean="0"/>
              <a:t>‹#›</a:t>
            </a:fld>
            <a:endParaRPr lang="en-GB"/>
          </a:p>
        </p:txBody>
      </p:sp>
    </p:spTree>
    <p:extLst>
      <p:ext uri="{BB962C8B-B14F-4D97-AF65-F5344CB8AC3E}">
        <p14:creationId xmlns:p14="http://schemas.microsoft.com/office/powerpoint/2010/main" val="2319356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CC0937-3EA8-44F2-BE1D-4374B12A7F68}" type="datetimeFigureOut">
              <a:rPr lang="en-GB" smtClean="0"/>
              <a:t>24/01/2017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F2FB5D-5CC3-49E4-91D8-281454A65A3D}" type="slidenum">
              <a:rPr lang="en-GB" smtClean="0"/>
              <a:t>‹#›</a:t>
            </a:fld>
            <a:endParaRPr lang="en-GB"/>
          </a:p>
        </p:txBody>
      </p:sp>
    </p:spTree>
    <p:extLst>
      <p:ext uri="{BB962C8B-B14F-4D97-AF65-F5344CB8AC3E}">
        <p14:creationId xmlns:p14="http://schemas.microsoft.com/office/powerpoint/2010/main" val="110735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CC0937-3EA8-44F2-BE1D-4374B12A7F68}" type="datetimeFigureOut">
              <a:rPr lang="en-GB" smtClean="0"/>
              <a:t>24/01/2017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5F2FB5D-5CC3-49E4-91D8-281454A65A3D}" type="slidenum">
              <a:rPr lang="en-GB" smtClean="0"/>
              <a:t>‹#›</a:t>
            </a:fld>
            <a:endParaRPr lang="en-GB"/>
          </a:p>
        </p:txBody>
      </p:sp>
    </p:spTree>
    <p:extLst>
      <p:ext uri="{BB962C8B-B14F-4D97-AF65-F5344CB8AC3E}">
        <p14:creationId xmlns:p14="http://schemas.microsoft.com/office/powerpoint/2010/main" val="269381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CC0937-3EA8-44F2-BE1D-4374B12A7F68}" type="datetimeFigureOut">
              <a:rPr lang="en-GB" smtClean="0"/>
              <a:t>24/01/2017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5F2FB5D-5CC3-49E4-91D8-281454A65A3D}" type="slidenum">
              <a:rPr lang="en-GB" smtClean="0"/>
              <a:t>‹#›</a:t>
            </a:fld>
            <a:endParaRPr lang="en-GB"/>
          </a:p>
        </p:txBody>
      </p:sp>
    </p:spTree>
    <p:extLst>
      <p:ext uri="{BB962C8B-B14F-4D97-AF65-F5344CB8AC3E}">
        <p14:creationId xmlns:p14="http://schemas.microsoft.com/office/powerpoint/2010/main" val="172871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C0937-3EA8-44F2-BE1D-4374B12A7F68}" type="datetimeFigureOut">
              <a:rPr lang="en-GB" smtClean="0"/>
              <a:t>24/01/2017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5F2FB5D-5CC3-49E4-91D8-281454A65A3D}" type="slidenum">
              <a:rPr lang="en-GB" smtClean="0"/>
              <a:t>‹#›</a:t>
            </a:fld>
            <a:endParaRPr lang="en-GB"/>
          </a:p>
        </p:txBody>
      </p:sp>
    </p:spTree>
    <p:extLst>
      <p:ext uri="{BB962C8B-B14F-4D97-AF65-F5344CB8AC3E}">
        <p14:creationId xmlns:p14="http://schemas.microsoft.com/office/powerpoint/2010/main" val="3108286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C0937-3EA8-44F2-BE1D-4374B12A7F68}" type="datetimeFigureOut">
              <a:rPr lang="en-GB" smtClean="0"/>
              <a:t>24/01/2017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F2FB5D-5CC3-49E4-91D8-281454A65A3D}" type="slidenum">
              <a:rPr lang="en-GB" smtClean="0"/>
              <a:t>‹#›</a:t>
            </a:fld>
            <a:endParaRPr lang="en-GB"/>
          </a:p>
        </p:txBody>
      </p:sp>
    </p:spTree>
    <p:extLst>
      <p:ext uri="{BB962C8B-B14F-4D97-AF65-F5344CB8AC3E}">
        <p14:creationId xmlns:p14="http://schemas.microsoft.com/office/powerpoint/2010/main" val="328314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C0937-3EA8-44F2-BE1D-4374B12A7F68}" type="datetimeFigureOut">
              <a:rPr lang="en-GB" smtClean="0"/>
              <a:t>24/01/2017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F2FB5D-5CC3-49E4-91D8-281454A65A3D}" type="slidenum">
              <a:rPr lang="en-GB" smtClean="0"/>
              <a:t>‹#›</a:t>
            </a:fld>
            <a:endParaRPr lang="en-GB"/>
          </a:p>
        </p:txBody>
      </p:sp>
    </p:spTree>
    <p:extLst>
      <p:ext uri="{BB962C8B-B14F-4D97-AF65-F5344CB8AC3E}">
        <p14:creationId xmlns:p14="http://schemas.microsoft.com/office/powerpoint/2010/main" val="2085522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CC0937-3EA8-44F2-BE1D-4374B12A7F68}" type="datetimeFigureOut">
              <a:rPr lang="en-GB" smtClean="0"/>
              <a:t>24/01/2017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2FB5D-5CC3-49E4-91D8-281454A65A3D}" type="slidenum">
              <a:rPr lang="en-GB" smtClean="0"/>
              <a:t>‹#›</a:t>
            </a:fld>
            <a:endParaRPr lang="en-GB"/>
          </a:p>
        </p:txBody>
      </p:sp>
    </p:spTree>
    <p:extLst>
      <p:ext uri="{BB962C8B-B14F-4D97-AF65-F5344CB8AC3E}">
        <p14:creationId xmlns:p14="http://schemas.microsoft.com/office/powerpoint/2010/main" val="3730039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dirty="0"/>
          </a:p>
        </p:txBody>
      </p:sp>
      <p:sp>
        <p:nvSpPr>
          <p:cNvPr id="6" name="Content Placeholder 5"/>
          <p:cNvSpPr>
            <a:spLocks noGrp="1"/>
          </p:cNvSpPr>
          <p:nvPr>
            <p:ph idx="1"/>
          </p:nvPr>
        </p:nvSpPr>
        <p:spPr/>
        <p:txBody>
          <a:bodyPr/>
          <a:lstStyle/>
          <a:p>
            <a:pPr marL="0" indent="0">
              <a:buNone/>
            </a:pPr>
            <a:endParaRPr lang="en-GB" sz="4400" dirty="0" smtClean="0"/>
          </a:p>
          <a:p>
            <a:pPr marL="0" indent="0">
              <a:buNone/>
            </a:pPr>
            <a:r>
              <a:rPr lang="en-GB" sz="4400" dirty="0" smtClean="0"/>
              <a:t>EAP in the North</a:t>
            </a:r>
          </a:p>
          <a:p>
            <a:pPr marL="0" indent="0">
              <a:buNone/>
            </a:pPr>
            <a:r>
              <a:rPr lang="en-GB" sz="8000" dirty="0" smtClean="0"/>
              <a:t>Critical Thinking</a:t>
            </a:r>
            <a:endParaRPr lang="en-GB" sz="8000" dirty="0"/>
          </a:p>
        </p:txBody>
      </p:sp>
      <p:pic>
        <p:nvPicPr>
          <p:cNvPr id="7" name="Picture 6" descr="C:\Users\aliprice\AppData\Local\Microsoft\Windows\Temporary Internet Files\Content.Outlook\JQJ2VHYI\English-Language-Centre-Colour.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0592" y="723106"/>
            <a:ext cx="3676015" cy="609600"/>
          </a:xfrm>
          <a:prstGeom prst="rect">
            <a:avLst/>
          </a:prstGeom>
          <a:noFill/>
          <a:ln>
            <a:noFill/>
          </a:ln>
        </p:spPr>
      </p:pic>
    </p:spTree>
    <p:extLst>
      <p:ext uri="{BB962C8B-B14F-4D97-AF65-F5344CB8AC3E}">
        <p14:creationId xmlns:p14="http://schemas.microsoft.com/office/powerpoint/2010/main" val="54002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endParaRPr lang="en-GB" sz="4400" dirty="0" smtClean="0">
              <a:latin typeface="Times New Roman" panose="02020603050405020304" pitchFamily="18" charset="0"/>
              <a:cs typeface="Times New Roman" panose="02020603050405020304" pitchFamily="18" charset="0"/>
            </a:endParaRPr>
          </a:p>
          <a:p>
            <a:pPr marL="0" indent="0" algn="ctr">
              <a:buNone/>
            </a:pPr>
            <a:r>
              <a:rPr lang="en-GB" sz="4400" dirty="0" smtClean="0">
                <a:latin typeface="Times New Roman" panose="02020603050405020304" pitchFamily="18" charset="0"/>
                <a:cs typeface="Times New Roman" panose="02020603050405020304" pitchFamily="18" charset="0"/>
              </a:rPr>
              <a:t>‘Heavy rain </a:t>
            </a:r>
            <a:r>
              <a:rPr lang="en-GB" sz="4400" i="1" dirty="0" smtClean="0">
                <a:latin typeface="Times New Roman" panose="02020603050405020304" pitchFamily="18" charset="0"/>
                <a:cs typeface="Times New Roman" panose="02020603050405020304" pitchFamily="18" charset="0"/>
              </a:rPr>
              <a:t>causes</a:t>
            </a:r>
            <a:r>
              <a:rPr lang="en-GB" sz="4400" dirty="0" smtClean="0">
                <a:latin typeface="Times New Roman" panose="02020603050405020304" pitchFamily="18" charset="0"/>
                <a:cs typeface="Times New Roman" panose="02020603050405020304" pitchFamily="18" charset="0"/>
              </a:rPr>
              <a:t> flooding.’</a:t>
            </a:r>
            <a:endParaRPr lang="en-GB"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0594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GB" sz="3200" dirty="0">
                <a:latin typeface="Times New Roman" panose="02020603050405020304" pitchFamily="18" charset="0"/>
                <a:cs typeface="Times New Roman" panose="02020603050405020304" pitchFamily="18" charset="0"/>
              </a:rPr>
              <a:t>‘Problem solving is closely connected with critical thinking, and an examination of this across disciplines makes the importance of disciplinary knowledge apparent.’  (Jones, 2009, p. 90)</a:t>
            </a:r>
          </a:p>
          <a:p>
            <a:pPr marL="0" indent="0">
              <a:buNone/>
            </a:pPr>
            <a:endParaRPr lang="en-GB" sz="3200" dirty="0"/>
          </a:p>
          <a:p>
            <a:pPr lvl="0"/>
            <a:r>
              <a:rPr lang="en-GB" sz="3200" dirty="0"/>
              <a:t>an in-depth understanding of theoretical physics</a:t>
            </a:r>
          </a:p>
          <a:p>
            <a:pPr lvl="0"/>
            <a:r>
              <a:rPr lang="en-GB" sz="3200" dirty="0"/>
              <a:t>economic models and the use of economic </a:t>
            </a:r>
            <a:r>
              <a:rPr lang="en-GB" sz="3200" dirty="0" smtClean="0"/>
              <a:t>theory</a:t>
            </a:r>
            <a:endParaRPr lang="en-GB" sz="3200" dirty="0"/>
          </a:p>
          <a:p>
            <a:r>
              <a:rPr lang="en-GB" sz="3200" dirty="0"/>
              <a:t>an understanding of the principles and conventions of law</a:t>
            </a:r>
          </a:p>
        </p:txBody>
      </p:sp>
    </p:spTree>
    <p:extLst>
      <p:ext uri="{BB962C8B-B14F-4D97-AF65-F5344CB8AC3E}">
        <p14:creationId xmlns:p14="http://schemas.microsoft.com/office/powerpoint/2010/main" val="3748109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Critical Thinking: some issues for EAP</a:t>
            </a:r>
            <a:endParaRPr lang="en-GB" sz="3600" dirty="0"/>
          </a:p>
        </p:txBody>
      </p:sp>
      <p:sp>
        <p:nvSpPr>
          <p:cNvPr id="3" name="Content Placeholder 2"/>
          <p:cNvSpPr>
            <a:spLocks noGrp="1"/>
          </p:cNvSpPr>
          <p:nvPr>
            <p:ph idx="1"/>
          </p:nvPr>
        </p:nvSpPr>
        <p:spPr/>
        <p:txBody>
          <a:bodyPr/>
          <a:lstStyle/>
          <a:p>
            <a:pPr marL="514350" indent="-514350">
              <a:buAutoNum type="arabicPeriod"/>
            </a:pPr>
            <a:r>
              <a:rPr lang="en-GB" dirty="0" smtClean="0"/>
              <a:t>How</a:t>
            </a:r>
            <a:r>
              <a:rPr lang="en-GB" dirty="0"/>
              <a:t>, in the EAP classroom, do we illustrate, make explicit and enable engagement in CT</a:t>
            </a:r>
            <a:r>
              <a:rPr lang="en-GB" dirty="0" smtClean="0"/>
              <a:t>?</a:t>
            </a:r>
          </a:p>
          <a:p>
            <a:pPr marL="514350" indent="-514350">
              <a:buAutoNum type="arabicPeriod"/>
            </a:pPr>
            <a:endParaRPr lang="en-GB" b="1" dirty="0"/>
          </a:p>
          <a:p>
            <a:pPr marL="514350" indent="-514350">
              <a:buAutoNum type="arabicPeriod"/>
            </a:pPr>
            <a:r>
              <a:rPr lang="en-GB" dirty="0"/>
              <a:t>How does CT manifest itself in different disciplines</a:t>
            </a:r>
            <a:r>
              <a:rPr lang="en-GB" dirty="0" smtClean="0"/>
              <a:t>?</a:t>
            </a:r>
          </a:p>
          <a:p>
            <a:pPr marL="514350" indent="-514350">
              <a:buAutoNum type="arabicPeriod"/>
            </a:pPr>
            <a:endParaRPr lang="en-GB" dirty="0"/>
          </a:p>
          <a:p>
            <a:pPr marL="514350" indent="-514350">
              <a:buAutoNum type="arabicPeriod"/>
            </a:pPr>
            <a:r>
              <a:rPr lang="en-GB" sz="3600" b="1" dirty="0"/>
              <a:t>How can the complexity of real world issues be accommodated in the EAP classroom?</a:t>
            </a:r>
            <a:endParaRPr lang="en-GB" sz="3600" dirty="0"/>
          </a:p>
        </p:txBody>
      </p:sp>
    </p:spTree>
    <p:extLst>
      <p:ext uri="{BB962C8B-B14F-4D97-AF65-F5344CB8AC3E}">
        <p14:creationId xmlns:p14="http://schemas.microsoft.com/office/powerpoint/2010/main" val="1570455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3525"/>
            <a:ext cx="10515600" cy="1325563"/>
          </a:xfrm>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GB" sz="3200" dirty="0"/>
              <a:t>Jones, A. (2009) ‘</a:t>
            </a:r>
            <a:r>
              <a:rPr lang="en-GB" sz="3200" dirty="0" err="1"/>
              <a:t>Redisciplining</a:t>
            </a:r>
            <a:r>
              <a:rPr lang="en-GB" sz="3200" dirty="0"/>
              <a:t> generic attributes: the disciplinary context in focus’, </a:t>
            </a:r>
            <a:r>
              <a:rPr lang="en-GB" sz="3200" i="1" dirty="0"/>
              <a:t>Studies in Higher Education</a:t>
            </a:r>
            <a:r>
              <a:rPr lang="en-GB" sz="3200" dirty="0"/>
              <a:t>, 34(1), pp. 85-100</a:t>
            </a:r>
            <a:r>
              <a:rPr lang="en-GB" sz="3200" dirty="0" smtClean="0"/>
              <a:t>.</a:t>
            </a:r>
          </a:p>
          <a:p>
            <a:pPr marL="0" indent="0">
              <a:buNone/>
            </a:pPr>
            <a:endParaRPr lang="en-GB" sz="3200" dirty="0"/>
          </a:p>
          <a:p>
            <a:pPr marL="0" indent="0">
              <a:buNone/>
            </a:pPr>
            <a:r>
              <a:rPr lang="en-GB" sz="3200" dirty="0" smtClean="0"/>
              <a:t>Davies, M. (2015) ‘A model of critical thinking in Higher Education’, </a:t>
            </a:r>
            <a:r>
              <a:rPr lang="en-GB" sz="3200" i="1" dirty="0" smtClean="0"/>
              <a:t>Higher Education: Handbook of Theory and Research</a:t>
            </a:r>
            <a:r>
              <a:rPr lang="en-GB" sz="3200" dirty="0" smtClean="0"/>
              <a:t>, 30, pp. 41-92.</a:t>
            </a:r>
            <a:endParaRPr lang="en-GB" sz="3200" dirty="0"/>
          </a:p>
        </p:txBody>
      </p:sp>
    </p:spTree>
    <p:extLst>
      <p:ext uri="{BB962C8B-B14F-4D97-AF65-F5344CB8AC3E}">
        <p14:creationId xmlns:p14="http://schemas.microsoft.com/office/powerpoint/2010/main" val="384064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Davies (2015)</a:t>
            </a:r>
            <a:endParaRPr lang="en-GB" sz="3600" dirty="0"/>
          </a:p>
        </p:txBody>
      </p:sp>
      <p:pic>
        <p:nvPicPr>
          <p:cNvPr id="4" name="Content Placeholder 3"/>
          <p:cNvPicPr>
            <a:picLocks noGrp="1"/>
          </p:cNvPicPr>
          <p:nvPr>
            <p:ph idx="1"/>
          </p:nvPr>
        </p:nvPicPr>
        <p:blipFill rotWithShape="1">
          <a:blip r:embed="rId2"/>
          <a:srcRect l="32905" t="23058" r="15577" b="31658"/>
          <a:stretch/>
        </p:blipFill>
        <p:spPr bwMode="auto">
          <a:xfrm>
            <a:off x="2230951" y="1690688"/>
            <a:ext cx="6516000" cy="4608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08452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Delphi Report (</a:t>
            </a:r>
            <a:r>
              <a:rPr lang="en-GB" sz="3600" dirty="0" err="1" smtClean="0"/>
              <a:t>Facione</a:t>
            </a:r>
            <a:r>
              <a:rPr lang="en-GB" sz="3600" dirty="0" smtClean="0"/>
              <a:t>, 1990</a:t>
            </a:r>
            <a:r>
              <a:rPr lang="en-GB" dirty="0" smtClean="0"/>
              <a:t>)</a:t>
            </a:r>
            <a:endParaRPr lang="en-GB" dirty="0"/>
          </a:p>
        </p:txBody>
      </p:sp>
      <p:sp>
        <p:nvSpPr>
          <p:cNvPr id="3" name="Content Placeholder 2"/>
          <p:cNvSpPr>
            <a:spLocks noGrp="1"/>
          </p:cNvSpPr>
          <p:nvPr>
            <p:ph idx="1"/>
          </p:nvPr>
        </p:nvSpPr>
        <p:spPr/>
        <p:txBody>
          <a:bodyPr>
            <a:noAutofit/>
          </a:bodyPr>
          <a:lstStyle/>
          <a:p>
            <a:pPr marL="0" indent="0">
              <a:buNone/>
            </a:pPr>
            <a:r>
              <a:rPr lang="en-GB" sz="2400" dirty="0" smtClean="0"/>
              <a:t>We understand critical thinking to be purposeful, self-regulatory judgment which results in interpretation, analysis, evaluation and inference as well as explanation of the evidential, conceptual, </a:t>
            </a:r>
            <a:r>
              <a:rPr lang="en-GB" sz="2400" dirty="0"/>
              <a:t>m</a:t>
            </a:r>
            <a:r>
              <a:rPr lang="en-GB" sz="2400" dirty="0" smtClean="0"/>
              <a:t>ethodological, </a:t>
            </a:r>
            <a:r>
              <a:rPr lang="en-GB" sz="2400" dirty="0" err="1" smtClean="0"/>
              <a:t>criteriological</a:t>
            </a:r>
            <a:r>
              <a:rPr lang="en-GB" sz="2400" dirty="0" smtClean="0"/>
              <a:t> or contextual considerations upon which that judgment was based.  Critical thinking is essential as a tool of inquiry.  Critical thinking is a pervasive and self-rectifying human phenomenon.  The ideal critical thinker is habitually inquisitive, well-informed, honest in facing personal biases, prudent in making judgments, willing to consider, clear about issues, orderly in complex matters, diligent in seeking relevant information, reasonable in selection of criteria, focused in inquiry and persistent in seeking result which are as precise as the subject and circumstances of inquiry permit.</a:t>
            </a:r>
            <a:endParaRPr lang="en-GB" sz="2400" dirty="0"/>
          </a:p>
        </p:txBody>
      </p:sp>
    </p:spTree>
    <p:extLst>
      <p:ext uri="{BB962C8B-B14F-4D97-AF65-F5344CB8AC3E}">
        <p14:creationId xmlns:p14="http://schemas.microsoft.com/office/powerpoint/2010/main" val="3216038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GB" sz="3200" dirty="0">
                <a:latin typeface="Times New Roman" panose="02020603050405020304" pitchFamily="18" charset="0"/>
                <a:cs typeface="Times New Roman" panose="02020603050405020304" pitchFamily="18" charset="0"/>
              </a:rPr>
              <a:t>‘Generic attributes, as part of the social practice of each discourse community, are often not explicitly taught, but rather picked up through the knowledge or concepts under instruction.  So, while it is possible to be more transparent about the ‘rules of the game’, it is difficult to describe them in detail because they are internalised.’ (Jones, 2009, p. </a:t>
            </a:r>
            <a:r>
              <a:rPr lang="en-GB" sz="3200" dirty="0" smtClean="0">
                <a:latin typeface="Times New Roman" panose="02020603050405020304" pitchFamily="18" charset="0"/>
                <a:cs typeface="Times New Roman" panose="02020603050405020304" pitchFamily="18" charset="0"/>
              </a:rPr>
              <a:t>94)</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3040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Critical Thinking: some issues for EAP</a:t>
            </a:r>
            <a:endParaRPr lang="en-GB" sz="3600" dirty="0"/>
          </a:p>
        </p:txBody>
      </p:sp>
      <p:sp>
        <p:nvSpPr>
          <p:cNvPr id="3" name="Content Placeholder 2"/>
          <p:cNvSpPr>
            <a:spLocks noGrp="1"/>
          </p:cNvSpPr>
          <p:nvPr>
            <p:ph idx="1"/>
          </p:nvPr>
        </p:nvSpPr>
        <p:spPr/>
        <p:txBody>
          <a:bodyPr/>
          <a:lstStyle/>
          <a:p>
            <a:pPr marL="0" indent="0">
              <a:buNone/>
            </a:pPr>
            <a:r>
              <a:rPr lang="en-GB" b="1" dirty="0" smtClean="0"/>
              <a:t>1.</a:t>
            </a:r>
            <a:r>
              <a:rPr lang="en-GB" dirty="0" smtClean="0"/>
              <a:t> </a:t>
            </a:r>
            <a:r>
              <a:rPr lang="en-GB" sz="3600" b="1" dirty="0"/>
              <a:t>How, in the EAP classroom, do we illustrate, make explicit and enable engagement in CT?</a:t>
            </a:r>
            <a:endParaRPr lang="en-GB" sz="3600" dirty="0"/>
          </a:p>
        </p:txBody>
      </p:sp>
    </p:spTree>
    <p:extLst>
      <p:ext uri="{BB962C8B-B14F-4D97-AF65-F5344CB8AC3E}">
        <p14:creationId xmlns:p14="http://schemas.microsoft.com/office/powerpoint/2010/main" val="4126928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GB" sz="3200" dirty="0">
                <a:latin typeface="Times New Roman" panose="02020603050405020304" pitchFamily="18" charset="0"/>
                <a:cs typeface="Times New Roman" panose="02020603050405020304" pitchFamily="18" charset="0"/>
              </a:rPr>
              <a:t>‘…generic attributes are highly context-dependent, and are shaped by the disciplinary epistemology in which they are conceptualised and taught.’  (Jones, 2009, p. 85</a:t>
            </a:r>
            <a:r>
              <a:rPr lang="en-GB" sz="3200" dirty="0" smtClean="0">
                <a:latin typeface="Times New Roman" panose="02020603050405020304" pitchFamily="18" charset="0"/>
                <a:cs typeface="Times New Roman" panose="02020603050405020304" pitchFamily="18" charset="0"/>
              </a:rPr>
              <a:t>)</a:t>
            </a:r>
          </a:p>
          <a:p>
            <a:pPr marL="0" indent="0">
              <a:buNone/>
            </a:pPr>
            <a:endParaRPr lang="en-GB" sz="3200" dirty="0">
              <a:latin typeface="Times New Roman" panose="02020603050405020304" pitchFamily="18" charset="0"/>
              <a:cs typeface="Times New Roman" panose="02020603050405020304" pitchFamily="18" charset="0"/>
            </a:endParaRPr>
          </a:p>
          <a:p>
            <a:pPr marL="0" indent="0">
              <a:buNone/>
            </a:pPr>
            <a:r>
              <a:rPr lang="en-GB" sz="3200" dirty="0">
                <a:latin typeface="Times New Roman" panose="02020603050405020304" pitchFamily="18" charset="0"/>
                <a:cs typeface="Times New Roman" panose="02020603050405020304" pitchFamily="18" charset="0"/>
              </a:rPr>
              <a:t>‘…skills such as critical thinking, analysis, problem solving and communication are conceptualised and taught in quite different ways in each of the disciplines.’  (Jones, 2009, p. 85)</a:t>
            </a:r>
          </a:p>
        </p:txBody>
      </p:sp>
    </p:spTree>
    <p:extLst>
      <p:ext uri="{BB962C8B-B14F-4D97-AF65-F5344CB8AC3E}">
        <p14:creationId xmlns:p14="http://schemas.microsoft.com/office/powerpoint/2010/main" val="3115189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3200" dirty="0"/>
              <a:t>ECONOMICS – use of economic tools; application of theory to practical or policy </a:t>
            </a:r>
            <a:r>
              <a:rPr lang="en-GB" sz="3200" dirty="0" smtClean="0"/>
              <a:t>issues</a:t>
            </a:r>
          </a:p>
          <a:p>
            <a:pPr marL="0" indent="0">
              <a:buNone/>
            </a:pPr>
            <a:endParaRPr lang="en-GB" sz="3200" dirty="0"/>
          </a:p>
          <a:p>
            <a:r>
              <a:rPr lang="en-GB" sz="3200" dirty="0"/>
              <a:t>HISTORY – awareness of political and ideological dimensions; awareness of gaps and </a:t>
            </a:r>
            <a:r>
              <a:rPr lang="en-GB" sz="3200" dirty="0" smtClean="0"/>
              <a:t>silences</a:t>
            </a:r>
          </a:p>
          <a:p>
            <a:pPr marL="0" indent="0">
              <a:buNone/>
            </a:pPr>
            <a:endParaRPr lang="en-GB" sz="3200" dirty="0"/>
          </a:p>
          <a:p>
            <a:r>
              <a:rPr lang="en-GB" sz="3200" dirty="0"/>
              <a:t>LAW – examination of legal argument</a:t>
            </a:r>
          </a:p>
        </p:txBody>
      </p:sp>
    </p:spTree>
    <p:extLst>
      <p:ext uri="{BB962C8B-B14F-4D97-AF65-F5344CB8AC3E}">
        <p14:creationId xmlns:p14="http://schemas.microsoft.com/office/powerpoint/2010/main" val="2730086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Critical Thinking: some issues for EAP</a:t>
            </a:r>
            <a:endParaRPr lang="en-GB" sz="3600" dirty="0"/>
          </a:p>
        </p:txBody>
      </p:sp>
      <p:sp>
        <p:nvSpPr>
          <p:cNvPr id="3" name="Content Placeholder 2"/>
          <p:cNvSpPr>
            <a:spLocks noGrp="1"/>
          </p:cNvSpPr>
          <p:nvPr>
            <p:ph idx="1"/>
          </p:nvPr>
        </p:nvSpPr>
        <p:spPr/>
        <p:txBody>
          <a:bodyPr/>
          <a:lstStyle/>
          <a:p>
            <a:pPr marL="514350" indent="-514350">
              <a:buAutoNum type="arabicPeriod"/>
            </a:pPr>
            <a:r>
              <a:rPr lang="en-GB" dirty="0" smtClean="0"/>
              <a:t>How</a:t>
            </a:r>
            <a:r>
              <a:rPr lang="en-GB" dirty="0"/>
              <a:t>, in the EAP classroom, do we illustrate, make explicit and enable engagement in CT</a:t>
            </a:r>
            <a:r>
              <a:rPr lang="en-GB" dirty="0" smtClean="0"/>
              <a:t>?</a:t>
            </a:r>
          </a:p>
          <a:p>
            <a:pPr marL="514350" indent="-514350">
              <a:buAutoNum type="arabicPeriod"/>
            </a:pPr>
            <a:endParaRPr lang="en-GB" b="1" dirty="0"/>
          </a:p>
          <a:p>
            <a:pPr marL="514350" indent="-514350">
              <a:buAutoNum type="arabicPeriod"/>
            </a:pPr>
            <a:r>
              <a:rPr lang="en-GB" sz="3600" b="1" dirty="0"/>
              <a:t>How does CT manifest itself in different disciplines?</a:t>
            </a:r>
            <a:endParaRPr lang="en-GB" sz="3600" dirty="0"/>
          </a:p>
        </p:txBody>
      </p:sp>
    </p:spTree>
    <p:extLst>
      <p:ext uri="{BB962C8B-B14F-4D97-AF65-F5344CB8AC3E}">
        <p14:creationId xmlns:p14="http://schemas.microsoft.com/office/powerpoint/2010/main" val="93620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559</Words>
  <Application>Microsoft Office PowerPoint</Application>
  <PresentationFormat>Widescreen</PresentationFormat>
  <Paragraphs>37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PowerPoint Presentation</vt:lpstr>
      <vt:lpstr>Davies (2015)</vt:lpstr>
      <vt:lpstr>Delphi Report (Facione, 1990)</vt:lpstr>
      <vt:lpstr>PowerPoint Presentation</vt:lpstr>
      <vt:lpstr>Critical Thinking: some issues for EAP</vt:lpstr>
      <vt:lpstr>PowerPoint Presentation</vt:lpstr>
      <vt:lpstr>PowerPoint Presentation</vt:lpstr>
      <vt:lpstr>Critical Thinking: some issues for EAP</vt:lpstr>
      <vt:lpstr>PowerPoint Presentation</vt:lpstr>
      <vt:lpstr>PowerPoint Presentation</vt:lpstr>
      <vt:lpstr>Critical Thinking: some issues for EAP</vt:lpstr>
    </vt:vector>
  </TitlesOfParts>
  <Company>The University of Liverpool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Colclough, Ted</dc:creator>
  <cp:lastModifiedBy>Colclough, Ted</cp:lastModifiedBy>
  <cp:revision>24</cp:revision>
  <dcterms:created xsi:type="dcterms:W3CDTF">2016-12-12T13:48:13Z</dcterms:created>
  <dcterms:modified xsi:type="dcterms:W3CDTF">2017-01-24T14:15:10Z</dcterms:modified>
</cp:coreProperties>
</file>