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0" r:id="rId2"/>
    <p:sldId id="256" r:id="rId3"/>
    <p:sldId id="257" r:id="rId4"/>
    <p:sldId id="261" r:id="rId5"/>
    <p:sldId id="259" r:id="rId6"/>
    <p:sldId id="258" r:id="rId7"/>
    <p:sldId id="266" r:id="rId8"/>
    <p:sldId id="267" r:id="rId9"/>
    <p:sldId id="268" r:id="rId10"/>
    <p:sldId id="272" r:id="rId11"/>
    <p:sldId id="277" r:id="rId12"/>
    <p:sldId id="278" r:id="rId13"/>
    <p:sldId id="279" r:id="rId14"/>
    <p:sldId id="280" r:id="rId15"/>
    <p:sldId id="281" r:id="rId16"/>
    <p:sldId id="282" r:id="rId17"/>
    <p:sldId id="283" r:id="rId18"/>
    <p:sldId id="276" r:id="rId19"/>
    <p:sldId id="271" r:id="rId20"/>
    <p:sldId id="262" r:id="rId21"/>
    <p:sldId id="275"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98460C8-5EDD-46A8-B440-FB91B0A9469E}" type="datetimeFigureOut">
              <a:rPr lang="en-GB" smtClean="0"/>
              <a:pPr/>
              <a:t>24/01/2017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579F357-9ED2-4C9B-9182-4697C0A2B526}" type="slidenum">
              <a:rPr lang="en-GB" smtClean="0"/>
              <a:pPr/>
              <a:t>‹#›</a:t>
            </a:fld>
            <a:endParaRPr lang="en-GB"/>
          </a:p>
        </p:txBody>
      </p:sp>
    </p:spTree>
    <p:extLst>
      <p:ext uri="{BB962C8B-B14F-4D97-AF65-F5344CB8AC3E}">
        <p14:creationId xmlns:p14="http://schemas.microsoft.com/office/powerpoint/2010/main" val="2796138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79F357-9ED2-4C9B-9182-4697C0A2B526}" type="slidenum">
              <a:rPr lang="en-GB" smtClean="0"/>
              <a:pPr/>
              <a:t>4</a:t>
            </a:fld>
            <a:endParaRPr lang="en-GB"/>
          </a:p>
        </p:txBody>
      </p:sp>
    </p:spTree>
    <p:extLst>
      <p:ext uri="{BB962C8B-B14F-4D97-AF65-F5344CB8AC3E}">
        <p14:creationId xmlns:p14="http://schemas.microsoft.com/office/powerpoint/2010/main" val="3268950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54ED849B-9C48-4609-8B2C-4F4966EC3951}" type="slidenum">
              <a:rPr lang="en-US"/>
              <a:pPr/>
              <a:t>14</a:t>
            </a:fld>
            <a:endParaRPr lang="en-US"/>
          </a:p>
        </p:txBody>
      </p:sp>
      <p:sp>
        <p:nvSpPr>
          <p:cNvPr id="91139" name="Rectangle 1031"/>
          <p:cNvSpPr txBox="1">
            <a:spLocks noGrp="1" noChangeArrowheads="1"/>
          </p:cNvSpPr>
          <p:nvPr/>
        </p:nvSpPr>
        <p:spPr bwMode="auto">
          <a:xfrm>
            <a:off x="3851277" y="9429750"/>
            <a:ext cx="2946400" cy="496888"/>
          </a:xfrm>
          <a:prstGeom prst="rect">
            <a:avLst/>
          </a:prstGeom>
          <a:noFill/>
          <a:ln w="9525">
            <a:noFill/>
            <a:miter lim="800000"/>
            <a:headEnd/>
            <a:tailEnd/>
          </a:ln>
        </p:spPr>
        <p:txBody>
          <a:bodyPr lIns="93170" tIns="46586" rIns="93170" bIns="46586" anchor="b"/>
          <a:lstStyle/>
          <a:p>
            <a:pPr algn="r" defTabSz="931863" eaLnBrk="0" hangingPunct="0"/>
            <a:fld id="{637AB5B2-7F9A-4BC8-82EC-1C10ACCEFF16}" type="slidenum">
              <a:rPr lang="en-US" sz="1200">
                <a:latin typeface="Times New Roman" pitchFamily="18" charset="0"/>
              </a:rPr>
              <a:pPr algn="r" defTabSz="931863" eaLnBrk="0" hangingPunct="0"/>
              <a:t>14</a:t>
            </a:fld>
            <a:endParaRPr lang="en-US" sz="1200">
              <a:latin typeface="Times New Roman" pitchFamily="18" charset="0"/>
            </a:endParaRPr>
          </a:p>
        </p:txBody>
      </p:sp>
      <p:sp>
        <p:nvSpPr>
          <p:cNvPr id="91140" name="Rectangle 2"/>
          <p:cNvSpPr>
            <a:spLocks noGrp="1" noRot="1" noChangeAspect="1" noChangeArrowheads="1" noTextEdit="1"/>
          </p:cNvSpPr>
          <p:nvPr>
            <p:ph type="sldImg"/>
          </p:nvPr>
        </p:nvSpPr>
        <p:spPr>
          <a:ln/>
        </p:spPr>
      </p:sp>
      <p:sp>
        <p:nvSpPr>
          <p:cNvPr id="91141" name="Rectangle 3"/>
          <p:cNvSpPr>
            <a:spLocks noGrp="1" noChangeArrowheads="1"/>
          </p:cNvSpPr>
          <p:nvPr>
            <p:ph type="body" idx="1"/>
          </p:nvPr>
        </p:nvSpPr>
        <p:spPr>
          <a:xfrm>
            <a:off x="906463" y="4716463"/>
            <a:ext cx="4984750" cy="4465637"/>
          </a:xfrm>
          <a:solidFill>
            <a:srgbClr val="FFFFFF"/>
          </a:solidFill>
          <a:ln>
            <a:solidFill>
              <a:srgbClr val="000000"/>
            </a:solidFill>
          </a:ln>
        </p:spPr>
        <p:txBody>
          <a:bodyPr lIns="93170" tIns="46586" rIns="93170" bIns="46586"/>
          <a:lstStyle/>
          <a:p>
            <a:pPr eaLnBrk="1" hangingPunct="1"/>
            <a:r>
              <a:rPr lang="en-GB" smtClean="0"/>
              <a:t>And then give them something shiny with which to play with!</a:t>
            </a:r>
            <a:endParaRPr lang="en-US" smtClean="0"/>
          </a:p>
        </p:txBody>
      </p:sp>
    </p:spTree>
    <p:extLst>
      <p:ext uri="{BB962C8B-B14F-4D97-AF65-F5344CB8AC3E}">
        <p14:creationId xmlns:p14="http://schemas.microsoft.com/office/powerpoint/2010/main" val="220816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4072BA60-5697-4C2C-A4F4-3B04677A2857}" type="slidenum">
              <a:rPr lang="en-US"/>
              <a:pPr/>
              <a:t>15</a:t>
            </a:fld>
            <a:endParaRPr lang="en-US"/>
          </a:p>
        </p:txBody>
      </p:sp>
      <p:sp>
        <p:nvSpPr>
          <p:cNvPr id="92163" name="Rectangle 1031"/>
          <p:cNvSpPr txBox="1">
            <a:spLocks noGrp="1" noChangeArrowheads="1"/>
          </p:cNvSpPr>
          <p:nvPr/>
        </p:nvSpPr>
        <p:spPr bwMode="auto">
          <a:xfrm>
            <a:off x="3851277" y="9429750"/>
            <a:ext cx="2946400" cy="496888"/>
          </a:xfrm>
          <a:prstGeom prst="rect">
            <a:avLst/>
          </a:prstGeom>
          <a:noFill/>
          <a:ln w="9525">
            <a:noFill/>
            <a:miter lim="800000"/>
            <a:headEnd/>
            <a:tailEnd/>
          </a:ln>
        </p:spPr>
        <p:txBody>
          <a:bodyPr lIns="93170" tIns="46586" rIns="93170" bIns="46586" anchor="b"/>
          <a:lstStyle/>
          <a:p>
            <a:pPr algn="r" defTabSz="931863" eaLnBrk="0" hangingPunct="0"/>
            <a:fld id="{EB8EFDD5-9DCB-49D2-B1D0-73A89D4886A8}" type="slidenum">
              <a:rPr lang="en-US" sz="1200">
                <a:latin typeface="Times New Roman" pitchFamily="18" charset="0"/>
              </a:rPr>
              <a:pPr algn="r" defTabSz="931863" eaLnBrk="0" hangingPunct="0"/>
              <a:t>15</a:t>
            </a:fld>
            <a:endParaRPr lang="en-US" sz="1200">
              <a:latin typeface="Times New Roman" pitchFamily="18" charset="0"/>
            </a:endParaRPr>
          </a:p>
        </p:txBody>
      </p:sp>
      <p:sp>
        <p:nvSpPr>
          <p:cNvPr id="92164" name="Rectangle 2"/>
          <p:cNvSpPr>
            <a:spLocks noGrp="1" noRot="1" noChangeAspect="1" noChangeArrowheads="1" noTextEdit="1"/>
          </p:cNvSpPr>
          <p:nvPr>
            <p:ph type="sldImg"/>
          </p:nvPr>
        </p:nvSpPr>
        <p:spPr>
          <a:ln/>
        </p:spPr>
      </p:sp>
      <p:sp>
        <p:nvSpPr>
          <p:cNvPr id="92165" name="Rectangle 3"/>
          <p:cNvSpPr>
            <a:spLocks noGrp="1" noChangeArrowheads="1"/>
          </p:cNvSpPr>
          <p:nvPr>
            <p:ph type="body" idx="1"/>
          </p:nvPr>
        </p:nvSpPr>
        <p:spPr>
          <a:xfrm>
            <a:off x="906463" y="4716463"/>
            <a:ext cx="4984750" cy="4465637"/>
          </a:xfrm>
          <a:solidFill>
            <a:srgbClr val="FFFFFF"/>
          </a:solidFill>
          <a:ln>
            <a:solidFill>
              <a:srgbClr val="000000"/>
            </a:solidFill>
          </a:ln>
        </p:spPr>
        <p:txBody>
          <a:bodyPr lIns="93170" tIns="46586" rIns="93170" bIns="46586"/>
          <a:lstStyle/>
          <a:p>
            <a:pPr eaLnBrk="1" hangingPunct="1"/>
            <a:endParaRPr lang="en-GB" smtClean="0"/>
          </a:p>
        </p:txBody>
      </p:sp>
    </p:spTree>
    <p:extLst>
      <p:ext uri="{BB962C8B-B14F-4D97-AF65-F5344CB8AC3E}">
        <p14:creationId xmlns:p14="http://schemas.microsoft.com/office/powerpoint/2010/main" val="3691957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ACEF8124-1DCD-40C3-B679-52D548CDA5FB}" type="slidenum">
              <a:rPr lang="en-US"/>
              <a:pPr/>
              <a:t>16</a:t>
            </a:fld>
            <a:endParaRPr lang="en-US"/>
          </a:p>
        </p:txBody>
      </p:sp>
      <p:sp>
        <p:nvSpPr>
          <p:cNvPr id="93187" name="Rectangle 1031"/>
          <p:cNvSpPr txBox="1">
            <a:spLocks noGrp="1" noChangeArrowheads="1"/>
          </p:cNvSpPr>
          <p:nvPr/>
        </p:nvSpPr>
        <p:spPr bwMode="auto">
          <a:xfrm>
            <a:off x="3851277" y="9429750"/>
            <a:ext cx="2946400" cy="496888"/>
          </a:xfrm>
          <a:prstGeom prst="rect">
            <a:avLst/>
          </a:prstGeom>
          <a:noFill/>
          <a:ln w="9525">
            <a:noFill/>
            <a:miter lim="800000"/>
            <a:headEnd/>
            <a:tailEnd/>
          </a:ln>
        </p:spPr>
        <p:txBody>
          <a:bodyPr lIns="93170" tIns="46586" rIns="93170" bIns="46586" anchor="b"/>
          <a:lstStyle/>
          <a:p>
            <a:pPr algn="r" defTabSz="931863" eaLnBrk="0" hangingPunct="0"/>
            <a:fld id="{33A58865-B2E1-41C2-B3D2-78D66C5037A7}" type="slidenum">
              <a:rPr lang="en-US" sz="1200">
                <a:latin typeface="Times New Roman" pitchFamily="18" charset="0"/>
              </a:rPr>
              <a:pPr algn="r" defTabSz="931863" eaLnBrk="0" hangingPunct="0"/>
              <a:t>16</a:t>
            </a:fld>
            <a:endParaRPr lang="en-US" sz="1200">
              <a:latin typeface="Times New Roman" pitchFamily="18" charset="0"/>
            </a:endParaRPr>
          </a:p>
        </p:txBody>
      </p:sp>
      <p:sp>
        <p:nvSpPr>
          <p:cNvPr id="93188" name="Rectangle 2"/>
          <p:cNvSpPr>
            <a:spLocks noGrp="1" noRot="1" noChangeAspect="1" noChangeArrowheads="1" noTextEdit="1"/>
          </p:cNvSpPr>
          <p:nvPr>
            <p:ph type="sldImg"/>
          </p:nvPr>
        </p:nvSpPr>
        <p:spPr>
          <a:ln/>
        </p:spPr>
      </p:sp>
      <p:sp>
        <p:nvSpPr>
          <p:cNvPr id="93189" name="Rectangle 3"/>
          <p:cNvSpPr>
            <a:spLocks noGrp="1" noChangeArrowheads="1"/>
          </p:cNvSpPr>
          <p:nvPr>
            <p:ph type="body" idx="1"/>
          </p:nvPr>
        </p:nvSpPr>
        <p:spPr>
          <a:xfrm>
            <a:off x="906463" y="4716463"/>
            <a:ext cx="4984750" cy="4465637"/>
          </a:xfrm>
          <a:solidFill>
            <a:srgbClr val="FFFFFF"/>
          </a:solidFill>
          <a:ln>
            <a:solidFill>
              <a:srgbClr val="000000"/>
            </a:solidFill>
          </a:ln>
        </p:spPr>
        <p:txBody>
          <a:bodyPr lIns="93170" tIns="46586" rIns="93170" bIns="46586"/>
          <a:lstStyle/>
          <a:p>
            <a:pPr eaLnBrk="1" hangingPunct="1"/>
            <a:endParaRPr lang="en-GB" smtClean="0"/>
          </a:p>
        </p:txBody>
      </p:sp>
    </p:spTree>
    <p:extLst>
      <p:ext uri="{BB962C8B-B14F-4D97-AF65-F5344CB8AC3E}">
        <p14:creationId xmlns:p14="http://schemas.microsoft.com/office/powerpoint/2010/main" val="252424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73D0F8E9-4C6A-497B-8BC1-E538FD4D372D}" type="slidenum">
              <a:rPr lang="en-US"/>
              <a:pPr/>
              <a:t>17</a:t>
            </a:fld>
            <a:endParaRPr lang="en-US"/>
          </a:p>
        </p:txBody>
      </p:sp>
      <p:sp>
        <p:nvSpPr>
          <p:cNvPr id="94211" name="Rectangle 1031"/>
          <p:cNvSpPr txBox="1">
            <a:spLocks noGrp="1" noChangeArrowheads="1"/>
          </p:cNvSpPr>
          <p:nvPr/>
        </p:nvSpPr>
        <p:spPr bwMode="auto">
          <a:xfrm>
            <a:off x="3851277" y="9429750"/>
            <a:ext cx="2946400" cy="496888"/>
          </a:xfrm>
          <a:prstGeom prst="rect">
            <a:avLst/>
          </a:prstGeom>
          <a:noFill/>
          <a:ln w="9525">
            <a:noFill/>
            <a:miter lim="800000"/>
            <a:headEnd/>
            <a:tailEnd/>
          </a:ln>
        </p:spPr>
        <p:txBody>
          <a:bodyPr lIns="93170" tIns="46586" rIns="93170" bIns="46586" anchor="b"/>
          <a:lstStyle/>
          <a:p>
            <a:pPr algn="r" defTabSz="931863" eaLnBrk="0" hangingPunct="0"/>
            <a:fld id="{BF01A2D7-E6EF-4534-8C8B-4C3244A1595B}" type="slidenum">
              <a:rPr lang="en-US" sz="1200">
                <a:latin typeface="Times New Roman" pitchFamily="18" charset="0"/>
              </a:rPr>
              <a:pPr algn="r" defTabSz="931863" eaLnBrk="0" hangingPunct="0"/>
              <a:t>17</a:t>
            </a:fld>
            <a:endParaRPr lang="en-US" sz="1200">
              <a:latin typeface="Times New Roman" pitchFamily="18" charset="0"/>
            </a:endParaRPr>
          </a:p>
        </p:txBody>
      </p:sp>
      <p:sp>
        <p:nvSpPr>
          <p:cNvPr id="94212" name="Rectangle 2"/>
          <p:cNvSpPr>
            <a:spLocks noGrp="1" noRot="1" noChangeAspect="1" noChangeArrowheads="1" noTextEdit="1"/>
          </p:cNvSpPr>
          <p:nvPr>
            <p:ph type="sldImg"/>
          </p:nvPr>
        </p:nvSpPr>
        <p:spPr>
          <a:ln/>
        </p:spPr>
      </p:sp>
      <p:sp>
        <p:nvSpPr>
          <p:cNvPr id="94213" name="Rectangle 3"/>
          <p:cNvSpPr>
            <a:spLocks noGrp="1" noChangeArrowheads="1"/>
          </p:cNvSpPr>
          <p:nvPr>
            <p:ph type="body" idx="1"/>
          </p:nvPr>
        </p:nvSpPr>
        <p:spPr>
          <a:xfrm>
            <a:off x="906463" y="4716463"/>
            <a:ext cx="4984750" cy="4465637"/>
          </a:xfrm>
          <a:solidFill>
            <a:srgbClr val="FFFFFF"/>
          </a:solidFill>
          <a:ln>
            <a:solidFill>
              <a:srgbClr val="000000"/>
            </a:solidFill>
          </a:ln>
        </p:spPr>
        <p:txBody>
          <a:bodyPr lIns="93170" tIns="46586" rIns="93170" bIns="46586"/>
          <a:lstStyle/>
          <a:p>
            <a:pPr eaLnBrk="1" hangingPunct="1"/>
            <a:r>
              <a:rPr lang="en-US" smtClean="0"/>
              <a:t>Too lecture-like?</a:t>
            </a:r>
          </a:p>
        </p:txBody>
      </p:sp>
    </p:spTree>
    <p:extLst>
      <p:ext uri="{BB962C8B-B14F-4D97-AF65-F5344CB8AC3E}">
        <p14:creationId xmlns:p14="http://schemas.microsoft.com/office/powerpoint/2010/main" val="3043101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79F357-9ED2-4C9B-9182-4697C0A2B526}" type="slidenum">
              <a:rPr lang="en-GB" smtClean="0"/>
              <a:pPr/>
              <a:t>18</a:t>
            </a:fld>
            <a:endParaRPr lang="en-GB"/>
          </a:p>
        </p:txBody>
      </p:sp>
    </p:spTree>
    <p:extLst>
      <p:ext uri="{BB962C8B-B14F-4D97-AF65-F5344CB8AC3E}">
        <p14:creationId xmlns:p14="http://schemas.microsoft.com/office/powerpoint/2010/main" val="3555364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79F357-9ED2-4C9B-9182-4697C0A2B526}" type="slidenum">
              <a:rPr lang="en-GB" smtClean="0"/>
              <a:pPr/>
              <a:t>19</a:t>
            </a:fld>
            <a:endParaRPr lang="en-GB"/>
          </a:p>
        </p:txBody>
      </p:sp>
    </p:spTree>
    <p:extLst>
      <p:ext uri="{BB962C8B-B14F-4D97-AF65-F5344CB8AC3E}">
        <p14:creationId xmlns:p14="http://schemas.microsoft.com/office/powerpoint/2010/main" val="4041014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79F357-9ED2-4C9B-9182-4697C0A2B526}" type="slidenum">
              <a:rPr lang="en-GB" smtClean="0"/>
              <a:pPr/>
              <a:t>20</a:t>
            </a:fld>
            <a:endParaRPr lang="en-GB"/>
          </a:p>
        </p:txBody>
      </p:sp>
    </p:spTree>
    <p:extLst>
      <p:ext uri="{BB962C8B-B14F-4D97-AF65-F5344CB8AC3E}">
        <p14:creationId xmlns:p14="http://schemas.microsoft.com/office/powerpoint/2010/main" val="1101178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79F357-9ED2-4C9B-9182-4697C0A2B526}" type="slidenum">
              <a:rPr lang="en-GB" smtClean="0"/>
              <a:pPr/>
              <a:t>21</a:t>
            </a:fld>
            <a:endParaRPr lang="en-GB"/>
          </a:p>
        </p:txBody>
      </p:sp>
    </p:spTree>
    <p:extLst>
      <p:ext uri="{BB962C8B-B14F-4D97-AF65-F5344CB8AC3E}">
        <p14:creationId xmlns:p14="http://schemas.microsoft.com/office/powerpoint/2010/main" val="1269358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b="1" i="0" kern="1200" dirty="0" smtClean="0">
                <a:solidFill>
                  <a:schemeClr val="tx1"/>
                </a:solidFill>
                <a:latin typeface="+mn-lt"/>
                <a:ea typeface="+mn-ea"/>
                <a:cs typeface="+mn-cs"/>
              </a:rPr>
              <a:t>Feedback: </a:t>
            </a:r>
            <a:r>
              <a:rPr lang="en-GB" sz="1200" b="0" i="0" kern="1200" dirty="0" smtClean="0">
                <a:solidFill>
                  <a:schemeClr val="tx1"/>
                </a:solidFill>
                <a:latin typeface="+mn-lt"/>
                <a:ea typeface="+mn-ea"/>
                <a:cs typeface="+mn-cs"/>
              </a:rPr>
              <a:t>giving effective feedback can build a students’ confidence, transform their understanding and motivation and also help them develop key critical skills. Feedback, especially when linked to formative assessment, tutorials or seminars should focus on looking forward and on how to enhance learning. The following well-known acronym, CORBS, gives a good structure for feedback:</a:t>
            </a:r>
          </a:p>
          <a:p>
            <a:r>
              <a:rPr lang="en-GB" sz="1200" b="1" i="0" kern="1200" dirty="0" smtClean="0">
                <a:solidFill>
                  <a:schemeClr val="tx1"/>
                </a:solidFill>
                <a:latin typeface="+mn-lt"/>
                <a:ea typeface="+mn-ea"/>
                <a:cs typeface="+mn-cs"/>
              </a:rPr>
              <a:t>C</a:t>
            </a:r>
            <a:r>
              <a:rPr lang="en-GB" sz="1200" b="0" i="0" kern="1200" dirty="0" smtClean="0">
                <a:solidFill>
                  <a:schemeClr val="tx1"/>
                </a:solidFill>
                <a:latin typeface="+mn-lt"/>
                <a:ea typeface="+mn-ea"/>
                <a:cs typeface="+mn-cs"/>
              </a:rPr>
              <a:t>lear: know what you want to say and say it (or write it) clearly and concisely. Don’t try and cover everything: focus on the most important aspects. Being vague and faltering will increase </a:t>
            </a:r>
          </a:p>
          <a:p>
            <a:r>
              <a:rPr lang="en-GB" sz="1200" b="0" i="0" kern="1200" dirty="0" smtClean="0">
                <a:solidFill>
                  <a:schemeClr val="tx1"/>
                </a:solidFill>
                <a:latin typeface="+mn-lt"/>
                <a:ea typeface="+mn-ea"/>
                <a:cs typeface="+mn-cs"/>
              </a:rPr>
              <a:t>anxiety in the receiver and will not be understood. </a:t>
            </a:r>
          </a:p>
          <a:p>
            <a:r>
              <a:rPr lang="en-GB" sz="1200" b="1" i="0" kern="1200" dirty="0" smtClean="0">
                <a:solidFill>
                  <a:schemeClr val="tx1"/>
                </a:solidFill>
                <a:latin typeface="+mn-lt"/>
                <a:ea typeface="+mn-ea"/>
                <a:cs typeface="+mn-cs"/>
              </a:rPr>
              <a:t>O</a:t>
            </a:r>
            <a:r>
              <a:rPr lang="en-GB" sz="1200" b="0" i="0" kern="1200" dirty="0" smtClean="0">
                <a:solidFill>
                  <a:schemeClr val="tx1"/>
                </a:solidFill>
                <a:latin typeface="+mn-lt"/>
                <a:ea typeface="+mn-ea"/>
                <a:cs typeface="+mn-cs"/>
              </a:rPr>
              <a:t>wned: be clear that it is your opinion you are giving. So using ‘I believe’ instead of ‘you are’. If it’s not an opinion: e.g. incorrect use of dangerous equipment – say so. Feedback is your own perception and not an “ultimate truth”. It therefore says as much </a:t>
            </a:r>
          </a:p>
          <a:p>
            <a:r>
              <a:rPr lang="en-GB" sz="1200" b="0" i="0" kern="1200" dirty="0" smtClean="0">
                <a:solidFill>
                  <a:schemeClr val="tx1"/>
                </a:solidFill>
                <a:latin typeface="+mn-lt"/>
                <a:ea typeface="+mn-ea"/>
                <a:cs typeface="+mn-cs"/>
              </a:rPr>
              <a:t>about you as it does about the receiver. It helps the receiver if this is stated or implied in the </a:t>
            </a:r>
          </a:p>
          <a:p>
            <a:r>
              <a:rPr lang="en-GB" sz="1200" b="0" i="0" kern="1200" dirty="0" smtClean="0">
                <a:solidFill>
                  <a:schemeClr val="tx1"/>
                </a:solidFill>
                <a:latin typeface="+mn-lt"/>
                <a:ea typeface="+mn-ea"/>
                <a:cs typeface="+mn-cs"/>
              </a:rPr>
              <a:t>feedback</a:t>
            </a:r>
          </a:p>
          <a:p>
            <a:r>
              <a:rPr lang="en-GB" sz="1200" b="1" i="0" kern="1200" dirty="0" smtClean="0">
                <a:solidFill>
                  <a:schemeClr val="tx1"/>
                </a:solidFill>
                <a:latin typeface="+mn-lt"/>
                <a:ea typeface="+mn-ea"/>
                <a:cs typeface="+mn-cs"/>
              </a:rPr>
              <a:t>R</a:t>
            </a:r>
            <a:r>
              <a:rPr lang="en-GB" sz="1200" b="0" i="0" kern="1200" dirty="0" smtClean="0">
                <a:solidFill>
                  <a:schemeClr val="tx1"/>
                </a:solidFill>
                <a:latin typeface="+mn-lt"/>
                <a:ea typeface="+mn-ea"/>
                <a:cs typeface="+mn-cs"/>
              </a:rPr>
              <a:t>egular: regular feedback reinforces the message; it also enables a ‘feedback rapport’ to be established. Feedback needs to be given as close to the event as possible so that students have time to act on your suggestions and apply it in time for the next piece of work..</a:t>
            </a:r>
          </a:p>
          <a:p>
            <a:r>
              <a:rPr lang="en-GB" sz="1200" b="1" i="0" kern="1200" dirty="0" smtClean="0">
                <a:solidFill>
                  <a:schemeClr val="tx1"/>
                </a:solidFill>
                <a:latin typeface="+mn-lt"/>
                <a:ea typeface="+mn-ea"/>
                <a:cs typeface="+mn-cs"/>
              </a:rPr>
              <a:t>B</a:t>
            </a:r>
            <a:r>
              <a:rPr lang="en-GB" sz="1200" b="0" i="0" kern="1200" dirty="0" smtClean="0">
                <a:solidFill>
                  <a:schemeClr val="tx1"/>
                </a:solidFill>
                <a:latin typeface="+mn-lt"/>
                <a:ea typeface="+mn-ea"/>
                <a:cs typeface="+mn-cs"/>
              </a:rPr>
              <a:t>alanced: feedback should be a balance of positives and negatives and focus on constructive criticism.</a:t>
            </a:r>
          </a:p>
          <a:p>
            <a:r>
              <a:rPr lang="en-GB" sz="1200" b="1" i="0" kern="1200" dirty="0" smtClean="0">
                <a:solidFill>
                  <a:schemeClr val="tx1"/>
                </a:solidFill>
                <a:latin typeface="+mn-lt"/>
                <a:ea typeface="+mn-ea"/>
                <a:cs typeface="+mn-cs"/>
              </a:rPr>
              <a:t>S</a:t>
            </a:r>
            <a:r>
              <a:rPr lang="en-GB" sz="1200" b="0" i="0" kern="1200" dirty="0" smtClean="0">
                <a:solidFill>
                  <a:schemeClr val="tx1"/>
                </a:solidFill>
                <a:latin typeface="+mn-lt"/>
                <a:ea typeface="+mn-ea"/>
                <a:cs typeface="+mn-cs"/>
              </a:rPr>
              <a:t>pecific: after receiving feedback, students should be clear what they need to do differently and also what to continue to do well. So: ‘that’s fine’ or ‘50%’ with no comments are not helpful.</a:t>
            </a:r>
          </a:p>
          <a:p>
            <a:endParaRPr lang="en-GB" dirty="0"/>
          </a:p>
        </p:txBody>
      </p:sp>
      <p:sp>
        <p:nvSpPr>
          <p:cNvPr id="4" name="Slide Number Placeholder 3"/>
          <p:cNvSpPr>
            <a:spLocks noGrp="1"/>
          </p:cNvSpPr>
          <p:nvPr>
            <p:ph type="sldNum" sz="quarter" idx="10"/>
          </p:nvPr>
        </p:nvSpPr>
        <p:spPr/>
        <p:txBody>
          <a:bodyPr/>
          <a:lstStyle/>
          <a:p>
            <a:fld id="{2579F357-9ED2-4C9B-9182-4697C0A2B526}" type="slidenum">
              <a:rPr lang="en-GB" smtClean="0"/>
              <a:pPr/>
              <a:t>6</a:t>
            </a:fld>
            <a:endParaRPr lang="en-GB"/>
          </a:p>
        </p:txBody>
      </p:sp>
    </p:spTree>
    <p:extLst>
      <p:ext uri="{BB962C8B-B14F-4D97-AF65-F5344CB8AC3E}">
        <p14:creationId xmlns:p14="http://schemas.microsoft.com/office/powerpoint/2010/main" val="97579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buFont typeface="Arial" pitchFamily="34" charset="0"/>
              <a:buChar char="•"/>
            </a:pPr>
            <a:r>
              <a:rPr lang="en-GB" dirty="0" smtClean="0">
                <a:latin typeface="Arial" pitchFamily="34" charset="0"/>
                <a:cs typeface="Arial" pitchFamily="34" charset="0"/>
              </a:rPr>
              <a:t> </a:t>
            </a:r>
            <a:r>
              <a:rPr lang="en-GB" b="0" dirty="0" smtClean="0">
                <a:latin typeface="Arial" pitchFamily="34" charset="0"/>
                <a:cs typeface="Arial" pitchFamily="34" charset="0"/>
              </a:rPr>
              <a:t>Read through the comments.</a:t>
            </a:r>
          </a:p>
          <a:p>
            <a:pPr>
              <a:buFont typeface="Arial" pitchFamily="34" charset="0"/>
              <a:buChar char="•"/>
            </a:pPr>
            <a:endParaRPr lang="en-GB" b="0" dirty="0" smtClean="0">
              <a:latin typeface="Arial" pitchFamily="34" charset="0"/>
              <a:cs typeface="Arial" pitchFamily="34" charset="0"/>
            </a:endParaRPr>
          </a:p>
          <a:p>
            <a:pPr>
              <a:buFont typeface="Arial" pitchFamily="34" charset="0"/>
              <a:buChar char="•"/>
            </a:pPr>
            <a:r>
              <a:rPr lang="en-GB" b="0" dirty="0" smtClean="0">
                <a:latin typeface="Arial" pitchFamily="34" charset="0"/>
                <a:cs typeface="Arial" pitchFamily="34" charset="0"/>
              </a:rPr>
              <a:t> Review your work, relating the marker’s comments to the work.</a:t>
            </a:r>
          </a:p>
          <a:p>
            <a:pPr>
              <a:buFont typeface="Arial" pitchFamily="34" charset="0"/>
              <a:buChar char="•"/>
            </a:pPr>
            <a:endParaRPr lang="en-GB" b="0" dirty="0" smtClean="0">
              <a:latin typeface="Arial" pitchFamily="34" charset="0"/>
              <a:cs typeface="Arial" pitchFamily="34" charset="0"/>
            </a:endParaRPr>
          </a:p>
          <a:p>
            <a:pPr>
              <a:buFont typeface="Arial" pitchFamily="34" charset="0"/>
              <a:buChar char="•"/>
            </a:pPr>
            <a:r>
              <a:rPr lang="en-GB" b="0" dirty="0" smtClean="0">
                <a:latin typeface="Arial" pitchFamily="34" charset="0"/>
                <a:cs typeface="Arial" pitchFamily="34" charset="0"/>
              </a:rPr>
              <a:t> Identify feedback that you can carry forward to your next piece of work.</a:t>
            </a:r>
          </a:p>
          <a:p>
            <a:pPr>
              <a:buFont typeface="Arial" pitchFamily="34" charset="0"/>
              <a:buChar char="•"/>
            </a:pPr>
            <a:endParaRPr lang="en-GB" b="0" dirty="0" smtClean="0">
              <a:latin typeface="Arial" pitchFamily="34" charset="0"/>
              <a:cs typeface="Arial" pitchFamily="34" charset="0"/>
            </a:endParaRPr>
          </a:p>
          <a:p>
            <a:pPr>
              <a:buFont typeface="Arial" pitchFamily="34" charset="0"/>
              <a:buChar char="•"/>
            </a:pPr>
            <a:r>
              <a:rPr lang="en-GB" b="0" dirty="0" smtClean="0">
                <a:latin typeface="Arial" pitchFamily="34" charset="0"/>
                <a:cs typeface="Arial" pitchFamily="34" charset="0"/>
              </a:rPr>
              <a:t> Look at the marking criteria to understand why you got the mark you did.</a:t>
            </a:r>
          </a:p>
          <a:p>
            <a:r>
              <a:rPr lang="en-GB" sz="1200" kern="1200" baseline="0" dirty="0" smtClean="0">
                <a:solidFill>
                  <a:schemeClr val="tx1"/>
                </a:solidFill>
                <a:latin typeface="+mn-lt"/>
                <a:ea typeface="+mn-ea"/>
                <a:cs typeface="+mn-cs"/>
              </a:rPr>
              <a:t>Reflecting can improve your performance on your future assessments by helping you identify what you did well and where you can improve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2. Reflecting is not just important while at university, it is a useful skill to develop and it can help you throughout your future career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3. Without reflection, you keep doing things in same way and never improve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4. Reflection helps you to understand concepts and principals (sometimes called ‘deep learning’) instead of just knowing the facts (sometimes called ‘surface learning’). Demonstrating an under-standing of concepts and principals gained through reflection, will help you to achieve better grades in your assessments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5. Some experts suggest that if we practice reflecting after an experience, we can learn how to reflect during an experience - ‘thinking on your feet’ </a:t>
            </a:r>
          </a:p>
          <a:p>
            <a:endParaRPr lang="en-GB" dirty="0" smtClean="0"/>
          </a:p>
          <a:p>
            <a:pPr>
              <a:buFont typeface="Arial" pitchFamily="34" charset="0"/>
              <a:buNone/>
            </a:pPr>
            <a:endParaRPr lang="en-GB" b="0" dirty="0" smtClean="0">
              <a:latin typeface="Arial" pitchFamily="34" charset="0"/>
              <a:cs typeface="Arial" pitchFamily="34" charset="0"/>
            </a:endParaRPr>
          </a:p>
          <a:p>
            <a:pPr>
              <a:buFont typeface="Arial" pitchFamily="34" charset="0"/>
              <a:buChar char="•"/>
            </a:pPr>
            <a:endParaRPr lang="en-GB" b="0" dirty="0" smtClean="0">
              <a:latin typeface="Arial" pitchFamily="34" charset="0"/>
              <a:cs typeface="Arial" pitchFamily="34" charset="0"/>
            </a:endParaRPr>
          </a:p>
          <a:p>
            <a:pPr>
              <a:buFont typeface="Arial" pitchFamily="34" charset="0"/>
              <a:buChar char="•"/>
            </a:pPr>
            <a:r>
              <a:rPr lang="en-GB" b="0" dirty="0" smtClean="0">
                <a:latin typeface="Arial" pitchFamily="34" charset="0"/>
                <a:cs typeface="Arial" pitchFamily="34" charset="0"/>
              </a:rPr>
              <a:t> Identify any feedback or comments you don’t understand.</a:t>
            </a:r>
          </a:p>
          <a:p>
            <a:pPr>
              <a:buFont typeface="Arial" pitchFamily="34" charset="0"/>
              <a:buChar char="•"/>
            </a:pPr>
            <a:endParaRPr lang="en-GB" b="0" dirty="0" smtClean="0">
              <a:latin typeface="Arial" pitchFamily="34" charset="0"/>
              <a:cs typeface="Arial" pitchFamily="34" charset="0"/>
            </a:endParaRPr>
          </a:p>
          <a:p>
            <a:pPr>
              <a:buFont typeface="Arial" pitchFamily="34" charset="0"/>
              <a:buChar char="•"/>
            </a:pPr>
            <a:r>
              <a:rPr lang="en-GB" b="0" dirty="0" smtClean="0">
                <a:latin typeface="Arial" pitchFamily="34" charset="0"/>
                <a:cs typeface="Arial" pitchFamily="34" charset="0"/>
              </a:rPr>
              <a:t> Check that changes you have made have been effective in future work.</a:t>
            </a:r>
          </a:p>
          <a:p>
            <a:pPr>
              <a:buFont typeface="Arial" pitchFamily="34" charset="0"/>
              <a:buChar char="•"/>
            </a:pPr>
            <a:endParaRPr lang="en-GB" b="0" dirty="0" smtClean="0">
              <a:latin typeface="Arial" pitchFamily="34" charset="0"/>
              <a:cs typeface="Arial" pitchFamily="34" charset="0"/>
            </a:endParaRPr>
          </a:p>
          <a:p>
            <a:pPr>
              <a:buFont typeface="Arial" pitchFamily="34" charset="0"/>
              <a:buChar char="•"/>
            </a:pPr>
            <a:r>
              <a:rPr lang="en-GB" b="0" dirty="0" smtClean="0">
                <a:latin typeface="Arial" pitchFamily="34" charset="0"/>
                <a:cs typeface="Arial" pitchFamily="34" charset="0"/>
              </a:rPr>
              <a:t> If in doubt, ask.</a:t>
            </a:r>
          </a:p>
          <a:p>
            <a:endParaRPr lang="en-GB" b="0" dirty="0"/>
          </a:p>
        </p:txBody>
      </p:sp>
      <p:sp>
        <p:nvSpPr>
          <p:cNvPr id="4" name="Slide Number Placeholder 3"/>
          <p:cNvSpPr>
            <a:spLocks noGrp="1"/>
          </p:cNvSpPr>
          <p:nvPr>
            <p:ph type="sldNum" sz="quarter" idx="10"/>
          </p:nvPr>
        </p:nvSpPr>
        <p:spPr/>
        <p:txBody>
          <a:bodyPr/>
          <a:lstStyle/>
          <a:p>
            <a:fld id="{2579F357-9ED2-4C9B-9182-4697C0A2B526}" type="slidenum">
              <a:rPr lang="en-GB" smtClean="0"/>
              <a:pPr/>
              <a:t>7</a:t>
            </a:fld>
            <a:endParaRPr lang="en-GB"/>
          </a:p>
        </p:txBody>
      </p:sp>
    </p:spTree>
    <p:extLst>
      <p:ext uri="{BB962C8B-B14F-4D97-AF65-F5344CB8AC3E}">
        <p14:creationId xmlns:p14="http://schemas.microsoft.com/office/powerpoint/2010/main" val="1293550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b="0" dirty="0" smtClean="0"/>
              <a:t> </a:t>
            </a:r>
            <a:r>
              <a:rPr lang="en-GB" sz="1200" b="0" dirty="0" smtClean="0">
                <a:latin typeface="Arial" pitchFamily="34" charset="0"/>
                <a:cs typeface="Arial" pitchFamily="34" charset="0"/>
              </a:rPr>
              <a:t>Read your feedback and think about what your tutor has said </a:t>
            </a:r>
          </a:p>
          <a:p>
            <a:pPr>
              <a:buFont typeface="Arial" pitchFamily="34" charset="0"/>
              <a:buChar char="•"/>
            </a:pPr>
            <a:endParaRPr lang="en-GB" sz="1200" b="0" dirty="0" smtClean="0">
              <a:latin typeface="Arial" pitchFamily="34" charset="0"/>
              <a:cs typeface="Arial" pitchFamily="34" charset="0"/>
            </a:endParaRPr>
          </a:p>
          <a:p>
            <a:pPr>
              <a:buFont typeface="Arial" pitchFamily="34" charset="0"/>
              <a:buChar char="•"/>
            </a:pPr>
            <a:r>
              <a:rPr lang="en-GB" sz="1200" b="0" dirty="0" smtClean="0">
                <a:latin typeface="Arial" pitchFamily="34" charset="0"/>
                <a:cs typeface="Arial" pitchFamily="34" charset="0"/>
              </a:rPr>
              <a:t> Re-read the criteria for that assessment </a:t>
            </a:r>
          </a:p>
          <a:p>
            <a:pPr>
              <a:buFont typeface="Arial" pitchFamily="34" charset="0"/>
              <a:buChar char="•"/>
            </a:pPr>
            <a:endParaRPr lang="en-GB" sz="1200" b="0" dirty="0" smtClean="0">
              <a:latin typeface="Arial" pitchFamily="34" charset="0"/>
              <a:cs typeface="Arial" pitchFamily="34" charset="0"/>
            </a:endParaRPr>
          </a:p>
          <a:p>
            <a:pPr>
              <a:buFont typeface="Arial" pitchFamily="34" charset="0"/>
              <a:buChar char="•"/>
            </a:pPr>
            <a:r>
              <a:rPr lang="en-GB" sz="1200" b="0" dirty="0" smtClean="0">
                <a:latin typeface="Arial" pitchFamily="34" charset="0"/>
                <a:cs typeface="Arial" pitchFamily="34" charset="0"/>
              </a:rPr>
              <a:t> Think about how your self-assessment compares with your tutor’s comments </a:t>
            </a:r>
          </a:p>
          <a:p>
            <a:pPr>
              <a:buFont typeface="Arial" pitchFamily="34" charset="0"/>
              <a:buChar char="•"/>
            </a:pPr>
            <a:endParaRPr lang="en-GB" sz="1200" b="0" dirty="0" smtClean="0">
              <a:latin typeface="Arial" pitchFamily="34" charset="0"/>
              <a:cs typeface="Arial" pitchFamily="34" charset="0"/>
            </a:endParaRPr>
          </a:p>
          <a:p>
            <a:pPr>
              <a:buFont typeface="Arial" pitchFamily="34" charset="0"/>
              <a:buChar char="•"/>
            </a:pPr>
            <a:r>
              <a:rPr lang="en-GB" sz="1200" b="0" dirty="0" smtClean="0">
                <a:latin typeface="Arial" pitchFamily="34" charset="0"/>
                <a:cs typeface="Arial" pitchFamily="34" charset="0"/>
              </a:rPr>
              <a:t> Reflect on what you could have done differently </a:t>
            </a:r>
          </a:p>
          <a:p>
            <a:pPr>
              <a:buFont typeface="Arial" pitchFamily="34" charset="0"/>
              <a:buChar char="•"/>
            </a:pPr>
            <a:endParaRPr lang="en-GB" sz="1200" b="0" dirty="0" smtClean="0">
              <a:latin typeface="Arial" pitchFamily="34" charset="0"/>
              <a:cs typeface="Arial" pitchFamily="34" charset="0"/>
            </a:endParaRPr>
          </a:p>
          <a:p>
            <a:pPr>
              <a:buFont typeface="Arial" pitchFamily="34" charset="0"/>
              <a:buChar char="•"/>
            </a:pPr>
            <a:r>
              <a:rPr lang="en-GB" sz="1200" b="0" dirty="0" smtClean="0">
                <a:latin typeface="Arial" pitchFamily="34" charset="0"/>
                <a:cs typeface="Arial" pitchFamily="34" charset="0"/>
              </a:rPr>
              <a:t> Write an action plan, using the assessment criteria as learning targets </a:t>
            </a:r>
          </a:p>
          <a:p>
            <a:endParaRPr lang="en-GB" b="0" dirty="0"/>
          </a:p>
        </p:txBody>
      </p:sp>
      <p:sp>
        <p:nvSpPr>
          <p:cNvPr id="4" name="Slide Number Placeholder 3"/>
          <p:cNvSpPr>
            <a:spLocks noGrp="1"/>
          </p:cNvSpPr>
          <p:nvPr>
            <p:ph type="sldNum" sz="quarter" idx="10"/>
          </p:nvPr>
        </p:nvSpPr>
        <p:spPr/>
        <p:txBody>
          <a:bodyPr/>
          <a:lstStyle/>
          <a:p>
            <a:fld id="{2579F357-9ED2-4C9B-9182-4697C0A2B526}" type="slidenum">
              <a:rPr lang="en-GB" smtClean="0"/>
              <a:pPr/>
              <a:t>8</a:t>
            </a:fld>
            <a:endParaRPr lang="en-GB"/>
          </a:p>
        </p:txBody>
      </p:sp>
    </p:spTree>
    <p:extLst>
      <p:ext uri="{BB962C8B-B14F-4D97-AF65-F5344CB8AC3E}">
        <p14:creationId xmlns:p14="http://schemas.microsoft.com/office/powerpoint/2010/main" val="54965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79F357-9ED2-4C9B-9182-4697C0A2B526}" type="slidenum">
              <a:rPr lang="en-GB" smtClean="0"/>
              <a:pPr/>
              <a:t>9</a:t>
            </a:fld>
            <a:endParaRPr lang="en-GB"/>
          </a:p>
        </p:txBody>
      </p:sp>
    </p:spTree>
    <p:extLst>
      <p:ext uri="{BB962C8B-B14F-4D97-AF65-F5344CB8AC3E}">
        <p14:creationId xmlns:p14="http://schemas.microsoft.com/office/powerpoint/2010/main" val="435053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79F357-9ED2-4C9B-9182-4697C0A2B526}" type="slidenum">
              <a:rPr lang="en-GB" smtClean="0"/>
              <a:pPr/>
              <a:t>10</a:t>
            </a:fld>
            <a:endParaRPr lang="en-GB"/>
          </a:p>
        </p:txBody>
      </p:sp>
    </p:spTree>
    <p:extLst>
      <p:ext uri="{BB962C8B-B14F-4D97-AF65-F5344CB8AC3E}">
        <p14:creationId xmlns:p14="http://schemas.microsoft.com/office/powerpoint/2010/main" val="1680789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One of the goals of SI is to foster independent learners. The Dependency Cycle (sometimes called “learned</a:t>
            </a:r>
          </a:p>
          <a:p>
            <a:r>
              <a:rPr lang="en-GB" sz="1200" kern="1200" baseline="0" dirty="0" smtClean="0">
                <a:solidFill>
                  <a:schemeClr val="tx1"/>
                </a:solidFill>
                <a:latin typeface="+mn-lt"/>
                <a:ea typeface="+mn-ea"/>
                <a:cs typeface="+mn-cs"/>
              </a:rPr>
              <a:t>helplessness”) is a pattern of learned </a:t>
            </a:r>
            <a:r>
              <a:rPr lang="en-GB" sz="1200" kern="1200" baseline="0" dirty="0" err="1" smtClean="0">
                <a:solidFill>
                  <a:schemeClr val="tx1"/>
                </a:solidFill>
                <a:latin typeface="+mn-lt"/>
                <a:ea typeface="+mn-ea"/>
                <a:cs typeface="+mn-cs"/>
              </a:rPr>
              <a:t>behavior</a:t>
            </a:r>
            <a:r>
              <a:rPr lang="en-GB" sz="1200" kern="1200" baseline="0" dirty="0" smtClean="0">
                <a:solidFill>
                  <a:schemeClr val="tx1"/>
                </a:solidFill>
                <a:latin typeface="+mn-lt"/>
                <a:ea typeface="+mn-ea"/>
                <a:cs typeface="+mn-cs"/>
              </a:rPr>
              <a:t> that allows students to remain dependent upon an authority</a:t>
            </a:r>
          </a:p>
          <a:p>
            <a:r>
              <a:rPr lang="en-GB" sz="1200" kern="1200" baseline="0" dirty="0" smtClean="0">
                <a:solidFill>
                  <a:schemeClr val="tx1"/>
                </a:solidFill>
                <a:latin typeface="+mn-lt"/>
                <a:ea typeface="+mn-ea"/>
                <a:cs typeface="+mn-cs"/>
              </a:rPr>
              <a:t>figure (instructor or tutor) for learning. Often we foster dependency by relying too heavily on repetition, drill,</a:t>
            </a:r>
          </a:p>
          <a:p>
            <a:r>
              <a:rPr lang="en-GB" sz="1200" kern="1200" baseline="0" dirty="0" smtClean="0">
                <a:solidFill>
                  <a:schemeClr val="tx1"/>
                </a:solidFill>
                <a:latin typeface="+mn-lt"/>
                <a:ea typeface="+mn-ea"/>
                <a:cs typeface="+mn-cs"/>
              </a:rPr>
              <a:t>and memorization. Without structuring, categorizing, and other forms of manipulation of information,</a:t>
            </a:r>
          </a:p>
          <a:p>
            <a:r>
              <a:rPr lang="en-GB" sz="1200" kern="1200" baseline="0" dirty="0" smtClean="0">
                <a:solidFill>
                  <a:schemeClr val="tx1"/>
                </a:solidFill>
                <a:latin typeface="+mn-lt"/>
                <a:ea typeface="+mn-ea"/>
                <a:cs typeface="+mn-cs"/>
              </a:rPr>
              <a:t>students will fall back into a mode of memorizing isolated facts—a very time-consuming and ineffective way of</a:t>
            </a:r>
          </a:p>
          <a:p>
            <a:r>
              <a:rPr lang="en-GB" sz="1200" kern="1200" baseline="0" dirty="0" smtClean="0">
                <a:solidFill>
                  <a:schemeClr val="tx1"/>
                </a:solidFill>
                <a:latin typeface="+mn-lt"/>
                <a:ea typeface="+mn-ea"/>
                <a:cs typeface="+mn-cs"/>
              </a:rPr>
              <a:t>learning large amounts of meaningful information. As illustrated below, in many large, lecture classes, students</a:t>
            </a:r>
          </a:p>
          <a:p>
            <a:r>
              <a:rPr lang="en-GB" sz="1200" kern="1200" baseline="0" dirty="0" smtClean="0">
                <a:solidFill>
                  <a:schemeClr val="tx1"/>
                </a:solidFill>
                <a:latin typeface="+mn-lt"/>
                <a:ea typeface="+mn-ea"/>
                <a:cs typeface="+mn-cs"/>
              </a:rPr>
              <a:t>are told information by the instructor.</a:t>
            </a:r>
          </a:p>
          <a:p>
            <a:r>
              <a:rPr lang="en-GB" sz="1200" kern="1200" baseline="0" dirty="0" smtClean="0">
                <a:solidFill>
                  <a:schemeClr val="tx1"/>
                </a:solidFill>
                <a:latin typeface="+mn-lt"/>
                <a:ea typeface="+mn-ea"/>
                <a:cs typeface="+mn-cs"/>
              </a:rPr>
              <a:t>Some students will learn via this format because they already have the sophisticated learning strategies that</a:t>
            </a:r>
          </a:p>
          <a:p>
            <a:r>
              <a:rPr lang="en-GB" sz="1200" kern="1200" baseline="0" dirty="0" smtClean="0">
                <a:solidFill>
                  <a:schemeClr val="tx1"/>
                </a:solidFill>
                <a:latin typeface="+mn-lt"/>
                <a:ea typeface="+mn-ea"/>
                <a:cs typeface="+mn-cs"/>
              </a:rPr>
              <a:t>allow them to convert information into meaningful knowledge. Others, especially students new to a discipline,</a:t>
            </a:r>
          </a:p>
          <a:p>
            <a:r>
              <a:rPr lang="en-GB" sz="1200" kern="1200" baseline="0" dirty="0" smtClean="0">
                <a:solidFill>
                  <a:schemeClr val="tx1"/>
                </a:solidFill>
                <a:latin typeface="+mn-lt"/>
                <a:ea typeface="+mn-ea"/>
                <a:cs typeface="+mn-cs"/>
              </a:rPr>
              <a:t>will have problems, so they will ask a question, which may lead to their being told again, perhaps more slowly</a:t>
            </a:r>
          </a:p>
          <a:p>
            <a:r>
              <a:rPr lang="en-GB" sz="1200" kern="1200" baseline="0" dirty="0" smtClean="0">
                <a:solidFill>
                  <a:schemeClr val="tx1"/>
                </a:solidFill>
                <a:latin typeface="+mn-lt"/>
                <a:ea typeface="+mn-ea"/>
                <a:cs typeface="+mn-cs"/>
              </a:rPr>
              <a:t>the second or third time. Eventually, if these students do not do well in the course or in their overall schooling,</a:t>
            </a:r>
          </a:p>
          <a:p>
            <a:r>
              <a:rPr lang="en-GB" sz="1200" kern="1200" baseline="0" dirty="0" smtClean="0">
                <a:solidFill>
                  <a:schemeClr val="tx1"/>
                </a:solidFill>
                <a:latin typeface="+mn-lt"/>
                <a:ea typeface="+mn-ea"/>
                <a:cs typeface="+mn-cs"/>
              </a:rPr>
              <a:t>we may shunt them off to a remedial program or put them someplace and give them a shiny toy to play with so</a:t>
            </a:r>
          </a:p>
          <a:p>
            <a:r>
              <a:rPr lang="en-GB" sz="1200" kern="1200" baseline="0" dirty="0" smtClean="0">
                <a:solidFill>
                  <a:schemeClr val="tx1"/>
                </a:solidFill>
                <a:latin typeface="+mn-lt"/>
                <a:ea typeface="+mn-ea"/>
                <a:cs typeface="+mn-cs"/>
              </a:rPr>
              <a:t>they will not interrupt the rest of the students. Their failure in one situation may lead them to feel like they</a:t>
            </a:r>
          </a:p>
          <a:p>
            <a:r>
              <a:rPr lang="en-GB" sz="1200" kern="1200" baseline="0" dirty="0" smtClean="0">
                <a:solidFill>
                  <a:schemeClr val="tx1"/>
                </a:solidFill>
                <a:latin typeface="+mn-lt"/>
                <a:ea typeface="+mn-ea"/>
                <a:cs typeface="+mn-cs"/>
              </a:rPr>
              <a:t>cannot learn new, complicated information at all. </a:t>
            </a:r>
            <a:r>
              <a:rPr lang="en-GB" sz="1200" b="1" kern="1200" baseline="0" dirty="0" smtClean="0">
                <a:solidFill>
                  <a:schemeClr val="tx1"/>
                </a:solidFill>
                <a:latin typeface="+mn-lt"/>
                <a:ea typeface="+mn-ea"/>
                <a:cs typeface="+mn-cs"/>
              </a:rPr>
              <a:t>Our job in SI is to help students use new learning</a:t>
            </a:r>
          </a:p>
          <a:p>
            <a:r>
              <a:rPr lang="en-GB" sz="1200" b="1" kern="1200" baseline="0" dirty="0" smtClean="0">
                <a:solidFill>
                  <a:schemeClr val="tx1"/>
                </a:solidFill>
                <a:latin typeface="+mn-lt"/>
                <a:ea typeface="+mn-ea"/>
                <a:cs typeface="+mn-cs"/>
              </a:rPr>
              <a:t>strategies, so they are less dependent on being told information. Some students who have experienced a</a:t>
            </a:r>
          </a:p>
          <a:p>
            <a:r>
              <a:rPr lang="en-GB" sz="1200" kern="1200" baseline="0" dirty="0" smtClean="0">
                <a:solidFill>
                  <a:schemeClr val="tx1"/>
                </a:solidFill>
                <a:latin typeface="+mn-lt"/>
                <a:ea typeface="+mn-ea"/>
                <a:cs typeface="+mn-cs"/>
              </a:rPr>
              <a:t>continuing history of failure or a recent cycle of failure may believe that they lack the ability to succeed.</a:t>
            </a:r>
          </a:p>
          <a:p>
            <a:r>
              <a:rPr lang="en-GB" sz="1200" kern="1200" baseline="0" dirty="0" smtClean="0">
                <a:solidFill>
                  <a:schemeClr val="tx1"/>
                </a:solidFill>
                <a:latin typeface="+mn-lt"/>
                <a:ea typeface="+mn-ea"/>
                <a:cs typeface="+mn-cs"/>
              </a:rPr>
              <a:t>Brophy1 found that highly successful teachers and facilitators implement strategies to help students overcome</a:t>
            </a:r>
          </a:p>
          <a:p>
            <a:r>
              <a:rPr lang="en-GB" sz="1200" kern="1200" baseline="0" dirty="0" smtClean="0">
                <a:solidFill>
                  <a:schemeClr val="tx1"/>
                </a:solidFill>
                <a:latin typeface="+mn-lt"/>
                <a:ea typeface="+mn-ea"/>
                <a:cs typeface="+mn-cs"/>
              </a:rPr>
              <a:t>this “learned helplessness” or Dependency Cycle by engaging in supportive </a:t>
            </a:r>
            <a:r>
              <a:rPr lang="en-GB" sz="1200" kern="1200" baseline="0" dirty="0" err="1" smtClean="0">
                <a:solidFill>
                  <a:schemeClr val="tx1"/>
                </a:solidFill>
                <a:latin typeface="+mn-lt"/>
                <a:ea typeface="+mn-ea"/>
                <a:cs typeface="+mn-cs"/>
              </a:rPr>
              <a:t>behaviors</a:t>
            </a:r>
            <a:r>
              <a:rPr lang="en-GB" sz="1200" kern="1200" baseline="0" dirty="0" smtClean="0">
                <a:solidFill>
                  <a:schemeClr val="tx1"/>
                </a:solidFill>
                <a:latin typeface="+mn-lt"/>
                <a:ea typeface="+mn-ea"/>
                <a:cs typeface="+mn-cs"/>
              </a:rPr>
              <a:t>, providing reassurance,</a:t>
            </a:r>
          </a:p>
          <a:p>
            <a:r>
              <a:rPr lang="en-GB" sz="1200" kern="1200" baseline="0" dirty="0" smtClean="0">
                <a:solidFill>
                  <a:schemeClr val="tx1"/>
                </a:solidFill>
                <a:latin typeface="+mn-lt"/>
                <a:ea typeface="+mn-ea"/>
                <a:cs typeface="+mn-cs"/>
              </a:rPr>
              <a:t>and making personal appeals to students to improve performance. They deemphasize activities that promote</a:t>
            </a:r>
          </a:p>
          <a:p>
            <a:r>
              <a:rPr lang="en-GB" sz="1200" kern="1200" baseline="0" dirty="0" smtClean="0">
                <a:solidFill>
                  <a:schemeClr val="tx1"/>
                </a:solidFill>
                <a:latin typeface="+mn-lt"/>
                <a:ea typeface="+mn-ea"/>
                <a:cs typeface="+mn-cs"/>
              </a:rPr>
              <a:t>competition and comparison and emphasize non-evaluative strategies and cooperative strategies, such as</a:t>
            </a:r>
          </a:p>
          <a:p>
            <a:r>
              <a:rPr lang="en-GB" sz="1200" kern="1200" baseline="0" dirty="0" smtClean="0">
                <a:solidFill>
                  <a:schemeClr val="tx1"/>
                </a:solidFill>
                <a:latin typeface="+mn-lt"/>
                <a:ea typeface="+mn-ea"/>
                <a:cs typeface="+mn-cs"/>
              </a:rPr>
              <a:t>matrices, reciprocal questioning, and </a:t>
            </a:r>
            <a:r>
              <a:rPr lang="en-GB" sz="1200" i="1" kern="1200" baseline="0" dirty="0" smtClean="0">
                <a:solidFill>
                  <a:schemeClr val="tx1"/>
                </a:solidFill>
                <a:latin typeface="+mn-lt"/>
                <a:ea typeface="+mn-ea"/>
                <a:cs typeface="+mn-cs"/>
              </a:rPr>
              <a:t>Think-Pair-Share.</a:t>
            </a:r>
            <a:endParaRPr lang="en-GB" dirty="0"/>
          </a:p>
        </p:txBody>
      </p:sp>
      <p:sp>
        <p:nvSpPr>
          <p:cNvPr id="4" name="Slide Number Placeholder 3"/>
          <p:cNvSpPr>
            <a:spLocks noGrp="1"/>
          </p:cNvSpPr>
          <p:nvPr>
            <p:ph type="sldNum" sz="quarter" idx="10"/>
          </p:nvPr>
        </p:nvSpPr>
        <p:spPr/>
        <p:txBody>
          <a:bodyPr/>
          <a:lstStyle/>
          <a:p>
            <a:fld id="{B1CFEB91-F21B-460D-B56F-F6C728DF5726}" type="slidenum">
              <a:rPr lang="en-GB" smtClean="0"/>
              <a:pPr/>
              <a:t>11</a:t>
            </a:fld>
            <a:endParaRPr lang="en-GB"/>
          </a:p>
        </p:txBody>
      </p:sp>
    </p:spTree>
    <p:extLst>
      <p:ext uri="{BB962C8B-B14F-4D97-AF65-F5344CB8AC3E}">
        <p14:creationId xmlns:p14="http://schemas.microsoft.com/office/powerpoint/2010/main" val="3691671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8439C7F7-FCC7-4B1E-A43A-912B842ADB77}" type="slidenum">
              <a:rPr lang="en-US"/>
              <a:pPr/>
              <a:t>12</a:t>
            </a:fld>
            <a:endParaRPr lang="en-US"/>
          </a:p>
        </p:txBody>
      </p:sp>
      <p:sp>
        <p:nvSpPr>
          <p:cNvPr id="89091" name="Rectangle 1031"/>
          <p:cNvSpPr txBox="1">
            <a:spLocks noGrp="1" noChangeArrowheads="1"/>
          </p:cNvSpPr>
          <p:nvPr/>
        </p:nvSpPr>
        <p:spPr bwMode="auto">
          <a:xfrm>
            <a:off x="3851277" y="9429750"/>
            <a:ext cx="2946400" cy="496888"/>
          </a:xfrm>
          <a:prstGeom prst="rect">
            <a:avLst/>
          </a:prstGeom>
          <a:noFill/>
          <a:ln w="9525">
            <a:noFill/>
            <a:miter lim="800000"/>
            <a:headEnd/>
            <a:tailEnd/>
          </a:ln>
        </p:spPr>
        <p:txBody>
          <a:bodyPr lIns="93170" tIns="46586" rIns="93170" bIns="46586" anchor="b"/>
          <a:lstStyle/>
          <a:p>
            <a:pPr algn="r" defTabSz="931863" eaLnBrk="0" hangingPunct="0"/>
            <a:fld id="{E25093B2-3872-4CBE-81BD-DDD35F578276}" type="slidenum">
              <a:rPr lang="en-US" sz="1200">
                <a:latin typeface="Times New Roman" pitchFamily="18" charset="0"/>
              </a:rPr>
              <a:pPr algn="r" defTabSz="931863" eaLnBrk="0" hangingPunct="0"/>
              <a:t>12</a:t>
            </a:fld>
            <a:endParaRPr lang="en-US" sz="1200">
              <a:latin typeface="Times New Roman" pitchFamily="18" charset="0"/>
            </a:endParaRPr>
          </a:p>
        </p:txBody>
      </p:sp>
      <p:sp>
        <p:nvSpPr>
          <p:cNvPr id="89092" name="Rectangle 2"/>
          <p:cNvSpPr>
            <a:spLocks noGrp="1" noRot="1" noChangeAspect="1" noChangeArrowheads="1" noTextEdit="1"/>
          </p:cNvSpPr>
          <p:nvPr>
            <p:ph type="sldImg"/>
          </p:nvPr>
        </p:nvSpPr>
        <p:spPr>
          <a:ln/>
        </p:spPr>
      </p:sp>
      <p:sp>
        <p:nvSpPr>
          <p:cNvPr id="89093" name="Rectangle 3"/>
          <p:cNvSpPr>
            <a:spLocks noGrp="1" noChangeArrowheads="1"/>
          </p:cNvSpPr>
          <p:nvPr>
            <p:ph type="body" idx="1"/>
          </p:nvPr>
        </p:nvSpPr>
        <p:spPr>
          <a:xfrm>
            <a:off x="906463" y="4716463"/>
            <a:ext cx="4984750" cy="4465637"/>
          </a:xfrm>
          <a:solidFill>
            <a:srgbClr val="FFFFFF"/>
          </a:solidFill>
          <a:ln>
            <a:solidFill>
              <a:srgbClr val="000000"/>
            </a:solidFill>
          </a:ln>
        </p:spPr>
        <p:txBody>
          <a:bodyPr lIns="93170" tIns="46586" rIns="93170" bIns="46586"/>
          <a:lstStyle/>
          <a:p>
            <a:pPr eaLnBrk="1" hangingPunct="1"/>
            <a:endParaRPr lang="en-GB" smtClean="0"/>
          </a:p>
        </p:txBody>
      </p:sp>
    </p:spTree>
    <p:extLst>
      <p:ext uri="{BB962C8B-B14F-4D97-AF65-F5344CB8AC3E}">
        <p14:creationId xmlns:p14="http://schemas.microsoft.com/office/powerpoint/2010/main" val="3393505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5AFD7DBF-8612-42BB-A49A-6420589D03CF}" type="slidenum">
              <a:rPr lang="en-US"/>
              <a:pPr/>
              <a:t>13</a:t>
            </a:fld>
            <a:endParaRPr lang="en-US"/>
          </a:p>
        </p:txBody>
      </p:sp>
      <p:sp>
        <p:nvSpPr>
          <p:cNvPr id="90115" name="Rectangle 1031"/>
          <p:cNvSpPr txBox="1">
            <a:spLocks noGrp="1" noChangeArrowheads="1"/>
          </p:cNvSpPr>
          <p:nvPr/>
        </p:nvSpPr>
        <p:spPr bwMode="auto">
          <a:xfrm>
            <a:off x="3851277" y="9429750"/>
            <a:ext cx="2946400" cy="496888"/>
          </a:xfrm>
          <a:prstGeom prst="rect">
            <a:avLst/>
          </a:prstGeom>
          <a:noFill/>
          <a:ln w="9525">
            <a:noFill/>
            <a:miter lim="800000"/>
            <a:headEnd/>
            <a:tailEnd/>
          </a:ln>
        </p:spPr>
        <p:txBody>
          <a:bodyPr lIns="93170" tIns="46586" rIns="93170" bIns="46586" anchor="b"/>
          <a:lstStyle/>
          <a:p>
            <a:pPr algn="r" defTabSz="931863" eaLnBrk="0" hangingPunct="0"/>
            <a:fld id="{E829165F-C4DD-4949-A20E-8A85D5CDAEE9}" type="slidenum">
              <a:rPr lang="en-US" sz="1200">
                <a:latin typeface="Times New Roman" pitchFamily="18" charset="0"/>
              </a:rPr>
              <a:pPr algn="r" defTabSz="931863" eaLnBrk="0" hangingPunct="0"/>
              <a:t>13</a:t>
            </a:fld>
            <a:endParaRPr lang="en-US" sz="1200">
              <a:latin typeface="Times New Roman" pitchFamily="18" charset="0"/>
            </a:endParaRPr>
          </a:p>
        </p:txBody>
      </p:sp>
      <p:sp>
        <p:nvSpPr>
          <p:cNvPr id="90116" name="Rectangle 2"/>
          <p:cNvSpPr>
            <a:spLocks noGrp="1" noRot="1" noChangeAspect="1" noChangeArrowheads="1" noTextEdit="1"/>
          </p:cNvSpPr>
          <p:nvPr>
            <p:ph type="sldImg"/>
          </p:nvPr>
        </p:nvSpPr>
        <p:spPr>
          <a:ln/>
        </p:spPr>
      </p:sp>
      <p:sp>
        <p:nvSpPr>
          <p:cNvPr id="90117" name="Rectangle 3"/>
          <p:cNvSpPr>
            <a:spLocks noGrp="1" noChangeArrowheads="1"/>
          </p:cNvSpPr>
          <p:nvPr>
            <p:ph type="body" idx="1"/>
          </p:nvPr>
        </p:nvSpPr>
        <p:spPr>
          <a:xfrm>
            <a:off x="906463" y="4716463"/>
            <a:ext cx="4984750" cy="4465637"/>
          </a:xfrm>
          <a:solidFill>
            <a:srgbClr val="FFFFFF"/>
          </a:solidFill>
          <a:ln>
            <a:solidFill>
              <a:srgbClr val="000000"/>
            </a:solidFill>
          </a:ln>
        </p:spPr>
        <p:txBody>
          <a:bodyPr lIns="93170" tIns="46586" rIns="93170" bIns="46586"/>
          <a:lstStyle/>
          <a:p>
            <a:pPr eaLnBrk="1" hangingPunct="1"/>
            <a:r>
              <a:rPr lang="en-GB" dirty="0" smtClean="0"/>
              <a:t>Students will ask a question, which may lead to their being told again,</a:t>
            </a:r>
            <a:r>
              <a:rPr lang="en-GB" baseline="0" dirty="0" smtClean="0"/>
              <a:t> perhaps more slowly.</a:t>
            </a:r>
            <a:endParaRPr lang="en-GB" dirty="0" smtClean="0"/>
          </a:p>
        </p:txBody>
      </p:sp>
    </p:spTree>
    <p:extLst>
      <p:ext uri="{BB962C8B-B14F-4D97-AF65-F5344CB8AC3E}">
        <p14:creationId xmlns:p14="http://schemas.microsoft.com/office/powerpoint/2010/main" val="2354226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2DB7EC5-1FB3-4578-8603-225137C2A3F3}" type="datetime1">
              <a:rPr lang="en-GB" smtClean="0"/>
              <a:pPr/>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42D8D7-9B3F-491F-B936-13D31BD759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DB14F2-5ACF-4455-AF86-E6F5C2F622FB}" type="datetime1">
              <a:rPr lang="en-GB" smtClean="0"/>
              <a:pPr/>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42D8D7-9B3F-491F-B936-13D31BD7595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40630A-09C8-4902-A151-E956D97ABEA8}" type="datetime1">
              <a:rPr lang="en-GB" smtClean="0"/>
              <a:pPr/>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42D8D7-9B3F-491F-B936-13D31BD7595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E064A3-CE8F-4C98-8E5D-8E41B2B3FD7F}" type="datetime1">
              <a:rPr lang="en-GB" smtClean="0"/>
              <a:pPr/>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42D8D7-9B3F-491F-B936-13D31BD7595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7DC478-D7D5-403C-92CC-BCD62688EFD6}" type="datetime1">
              <a:rPr lang="en-GB" smtClean="0"/>
              <a:pPr/>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42D8D7-9B3F-491F-B936-13D31BD7595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EC3384-2EA0-4EFE-B4AD-7B4DC7DEB238}" type="datetime1">
              <a:rPr lang="en-GB" smtClean="0"/>
              <a:pPr/>
              <a:t>24/01/2017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42D8D7-9B3F-491F-B936-13D31BD7595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95A8E8-67ED-4FAE-B97E-94FB31753D7A}" type="datetime1">
              <a:rPr lang="en-GB" smtClean="0"/>
              <a:pPr/>
              <a:t>24/01/2017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42D8D7-9B3F-491F-B936-13D31BD7595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97913AC-FDB4-4AEE-BD03-4FA03BA9FCF5}" type="datetime1">
              <a:rPr lang="en-GB" smtClean="0"/>
              <a:pPr/>
              <a:t>24/01/2017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42D8D7-9B3F-491F-B936-13D31BD7595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7A94E-261B-4A79-A18B-55F716453860}" type="datetime1">
              <a:rPr lang="en-GB" smtClean="0"/>
              <a:pPr/>
              <a:t>24/01/2017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42D8D7-9B3F-491F-B936-13D31BD7595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C2487-ED64-4EE8-B812-6D4BAAE6C9CA}" type="datetime1">
              <a:rPr lang="en-GB" smtClean="0"/>
              <a:pPr/>
              <a:t>24/01/2017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42D8D7-9B3F-491F-B936-13D31BD7595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F15200-AB79-47B5-846B-44A0CBE3C6F9}" type="datetime1">
              <a:rPr lang="en-GB" smtClean="0"/>
              <a:pPr/>
              <a:t>24/01/2017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42D8D7-9B3F-491F-B936-13D31BD7595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B42D-E0FC-4AD0-95F5-5A9D5ECE5501}" type="datetime1">
              <a:rPr lang="en-GB" smtClean="0"/>
              <a:pPr/>
              <a:t>24/01/2017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42D8D7-9B3F-491F-B936-13D31BD7595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2205342" y="2060848"/>
            <a:ext cx="4816768" cy="2031325"/>
          </a:xfrm>
          <a:prstGeom prst="rect">
            <a:avLst/>
          </a:prstGeom>
          <a:noFill/>
        </p:spPr>
        <p:txBody>
          <a:bodyPr wrap="none" rtlCol="0">
            <a:spAutoFit/>
          </a:bodyPr>
          <a:lstStyle/>
          <a:p>
            <a:pPr algn="ctr"/>
            <a:r>
              <a:rPr lang="en-GB" sz="5400" b="1" i="1" dirty="0" smtClean="0">
                <a:solidFill>
                  <a:schemeClr val="accent3">
                    <a:lumMod val="50000"/>
                  </a:schemeClr>
                </a:solidFill>
              </a:rPr>
              <a:t>Critical Thinking</a:t>
            </a:r>
          </a:p>
          <a:p>
            <a:pPr algn="ctr"/>
            <a:endParaRPr lang="en-GB" sz="3600" b="1" i="1" dirty="0" smtClean="0">
              <a:solidFill>
                <a:schemeClr val="accent3">
                  <a:lumMod val="50000"/>
                </a:schemeClr>
              </a:solidFill>
            </a:endParaRPr>
          </a:p>
          <a:p>
            <a:pPr algn="ctr"/>
            <a:r>
              <a:rPr lang="en-GB" sz="3200" b="1" i="1" dirty="0" smtClean="0">
                <a:solidFill>
                  <a:schemeClr val="accent3">
                    <a:lumMod val="50000"/>
                  </a:schemeClr>
                </a:solidFill>
              </a:rPr>
              <a:t>20</a:t>
            </a:r>
            <a:r>
              <a:rPr lang="en-GB" sz="3200" b="1" i="1" baseline="30000" dirty="0" smtClean="0">
                <a:solidFill>
                  <a:schemeClr val="accent3">
                    <a:lumMod val="50000"/>
                  </a:schemeClr>
                </a:solidFill>
              </a:rPr>
              <a:t>th</a:t>
            </a:r>
            <a:r>
              <a:rPr lang="en-GB" sz="3200" b="1" i="1" dirty="0" smtClean="0">
                <a:solidFill>
                  <a:schemeClr val="accent3">
                    <a:lumMod val="50000"/>
                  </a:schemeClr>
                </a:solidFill>
              </a:rPr>
              <a:t> January 2017</a:t>
            </a:r>
            <a:endParaRPr lang="en-GB" sz="2400" b="1" i="1" dirty="0" smtClean="0">
              <a:solidFill>
                <a:schemeClr val="accent3">
                  <a:lumMod val="50000"/>
                </a:schemeClr>
              </a:solidFill>
            </a:endParaRPr>
          </a:p>
        </p:txBody>
      </p:sp>
      <p:sp>
        <p:nvSpPr>
          <p:cNvPr id="4" name="TextBox 3"/>
          <p:cNvSpPr txBox="1"/>
          <p:nvPr/>
        </p:nvSpPr>
        <p:spPr>
          <a:xfrm>
            <a:off x="755576" y="5157192"/>
            <a:ext cx="2482154" cy="830997"/>
          </a:xfrm>
          <a:prstGeom prst="rect">
            <a:avLst/>
          </a:prstGeom>
          <a:noFill/>
        </p:spPr>
        <p:txBody>
          <a:bodyPr wrap="none" rtlCol="0">
            <a:spAutoFit/>
          </a:bodyPr>
          <a:lstStyle/>
          <a:p>
            <a:r>
              <a:rPr lang="en-GB" sz="2400" b="1" dirty="0" err="1" smtClean="0">
                <a:solidFill>
                  <a:schemeClr val="accent3">
                    <a:lumMod val="50000"/>
                  </a:schemeClr>
                </a:solidFill>
              </a:rPr>
              <a:t>Gita</a:t>
            </a:r>
            <a:r>
              <a:rPr lang="en-GB" sz="2400" b="1" dirty="0" smtClean="0">
                <a:solidFill>
                  <a:schemeClr val="accent3">
                    <a:lumMod val="50000"/>
                  </a:schemeClr>
                </a:solidFill>
              </a:rPr>
              <a:t> </a:t>
            </a:r>
            <a:r>
              <a:rPr lang="en-GB" sz="2400" b="1" dirty="0" err="1" smtClean="0">
                <a:solidFill>
                  <a:schemeClr val="accent3">
                    <a:lumMod val="50000"/>
                  </a:schemeClr>
                </a:solidFill>
              </a:rPr>
              <a:t>Sedghi</a:t>
            </a:r>
            <a:endParaRPr lang="en-GB" sz="2400" b="1" dirty="0" smtClean="0">
              <a:solidFill>
                <a:schemeClr val="accent3">
                  <a:lumMod val="50000"/>
                </a:schemeClr>
              </a:solidFill>
            </a:endParaRPr>
          </a:p>
          <a:p>
            <a:r>
              <a:rPr lang="en-GB" sz="2400" dirty="0" smtClean="0">
                <a:solidFill>
                  <a:schemeClr val="accent3">
                    <a:lumMod val="50000"/>
                  </a:schemeClr>
                </a:solidFill>
              </a:rPr>
              <a:t>g.sedghi@liv.ac.uk</a:t>
            </a:r>
            <a:endParaRPr lang="en-GB" sz="2400" dirty="0">
              <a:solidFill>
                <a:schemeClr val="accent3">
                  <a:lumMod val="50000"/>
                </a:schemeClr>
              </a:solidFill>
            </a:endParaRPr>
          </a:p>
        </p:txBody>
      </p:sp>
      <p:sp>
        <p:nvSpPr>
          <p:cNvPr id="5" name="Slide Number Placeholder 4"/>
          <p:cNvSpPr>
            <a:spLocks noGrp="1"/>
          </p:cNvSpPr>
          <p:nvPr>
            <p:ph type="sldNum" sz="quarter" idx="12"/>
          </p:nvPr>
        </p:nvSpPr>
        <p:spPr/>
        <p:txBody>
          <a:bodyPr/>
          <a:lstStyle/>
          <a:p>
            <a:fld id="{8C42D8D7-9B3F-491F-B936-13D31BD75954}"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Slide Number Placeholder 3"/>
          <p:cNvSpPr>
            <a:spLocks noGrp="1"/>
          </p:cNvSpPr>
          <p:nvPr>
            <p:ph type="sldNum" sz="quarter" idx="12"/>
          </p:nvPr>
        </p:nvSpPr>
        <p:spPr/>
        <p:txBody>
          <a:bodyPr/>
          <a:lstStyle/>
          <a:p>
            <a:fld id="{8C42D8D7-9B3F-491F-B936-13D31BD75954}" type="slidenum">
              <a:rPr lang="en-GB" smtClean="0"/>
              <a:pPr/>
              <a:t>10</a:t>
            </a:fld>
            <a:endParaRPr lang="en-GB"/>
          </a:p>
        </p:txBody>
      </p:sp>
      <p:sp>
        <p:nvSpPr>
          <p:cNvPr id="8" name="TextBox 7"/>
          <p:cNvSpPr txBox="1"/>
          <p:nvPr/>
        </p:nvSpPr>
        <p:spPr>
          <a:xfrm>
            <a:off x="755576" y="692696"/>
            <a:ext cx="4269054" cy="523220"/>
          </a:xfrm>
          <a:prstGeom prst="rect">
            <a:avLst/>
          </a:prstGeom>
          <a:noFill/>
        </p:spPr>
        <p:txBody>
          <a:bodyPr wrap="none" rtlCol="0">
            <a:spAutoFit/>
          </a:bodyPr>
          <a:lstStyle/>
          <a:p>
            <a:r>
              <a:rPr lang="en-GB" sz="2800" b="1" u="sng" dirty="0" smtClean="0">
                <a:solidFill>
                  <a:schemeClr val="accent3">
                    <a:lumMod val="50000"/>
                  </a:schemeClr>
                </a:solidFill>
              </a:rPr>
              <a:t>Peer assisted learning (PAL)</a:t>
            </a:r>
            <a:endParaRPr lang="en-GB" sz="2800" b="1" u="sng" dirty="0">
              <a:solidFill>
                <a:schemeClr val="accent3">
                  <a:lumMod val="50000"/>
                </a:schemeClr>
              </a:solidFill>
            </a:endParaRPr>
          </a:p>
        </p:txBody>
      </p:sp>
      <p:sp>
        <p:nvSpPr>
          <p:cNvPr id="2" name="TextBox 1"/>
          <p:cNvSpPr txBox="1"/>
          <p:nvPr/>
        </p:nvSpPr>
        <p:spPr>
          <a:xfrm>
            <a:off x="766110" y="1554669"/>
            <a:ext cx="7344816" cy="3477875"/>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t>PAL is student facilitated group discussions which promotes critical thinking. </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Learners take control of their learning and engage with the subject material.</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Learners engage in discussions which makes critical elements of a learning context clearer. </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Year 1 students learn the learning strategies and application of critical thinking in their subject from senior students.</a:t>
            </a:r>
            <a:endParaRPr lang="en-GB"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Rectangle 6"/>
          <p:cNvSpPr txBox="1">
            <a:spLocks/>
          </p:cNvSpPr>
          <p:nvPr/>
        </p:nvSpPr>
        <p:spPr>
          <a:xfrm>
            <a:off x="755576" y="3789040"/>
            <a:ext cx="74168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rgbClr val="FF0000"/>
                </a:solidFill>
                <a:effectLst/>
                <a:uLnTx/>
                <a:uFillTx/>
                <a:latin typeface="+mj-lt"/>
                <a:ea typeface="+mj-ea"/>
                <a:cs typeface="+mj-cs"/>
              </a:rPr>
              <a:t>Breaking the Dependency Cycle</a:t>
            </a:r>
            <a:br>
              <a:rPr kumimoji="0" lang="en-GB" sz="3200" b="0" i="0" u="none" strike="noStrike" kern="1200" cap="none" spc="0" normalizeH="0" baseline="0" noProof="0" dirty="0" smtClean="0">
                <a:ln>
                  <a:noFill/>
                </a:ln>
                <a:solidFill>
                  <a:srgbClr val="FF0000"/>
                </a:solidFill>
                <a:effectLst/>
                <a:uLnTx/>
                <a:uFillTx/>
                <a:latin typeface="+mj-lt"/>
                <a:ea typeface="+mj-ea"/>
                <a:cs typeface="+mj-cs"/>
              </a:rPr>
            </a:br>
            <a:r>
              <a:rPr kumimoji="0" lang="en-GB" sz="3200" b="0" i="0" u="none" strike="noStrike" kern="1200" cap="none" spc="0" normalizeH="0" baseline="0" noProof="0" dirty="0" smtClean="0">
                <a:ln>
                  <a:noFill/>
                </a:ln>
                <a:solidFill>
                  <a:srgbClr val="FF0000"/>
                </a:solidFill>
                <a:effectLst/>
                <a:uLnTx/>
                <a:uFillTx/>
                <a:latin typeface="+mj-lt"/>
                <a:ea typeface="+mj-ea"/>
                <a:cs typeface="+mj-cs"/>
              </a:rPr>
              <a:t/>
            </a:r>
            <a:br>
              <a:rPr kumimoji="0" lang="en-GB" sz="3200" b="0" i="0" u="none" strike="noStrike" kern="1200" cap="none" spc="0" normalizeH="0" baseline="0" noProof="0" dirty="0" smtClean="0">
                <a:ln>
                  <a:noFill/>
                </a:ln>
                <a:solidFill>
                  <a:srgbClr val="FF0000"/>
                </a:solidFill>
                <a:effectLst/>
                <a:uLnTx/>
                <a:uFillTx/>
                <a:latin typeface="+mj-lt"/>
                <a:ea typeface="+mj-ea"/>
                <a:cs typeface="+mj-cs"/>
              </a:rPr>
            </a:br>
            <a:r>
              <a:rPr kumimoji="0" lang="en-GB" sz="3200" b="0" i="0" u="none" strike="noStrike" kern="1200" cap="none" spc="0" normalizeH="0" baseline="0" noProof="0" dirty="0" smtClean="0">
                <a:ln>
                  <a:noFill/>
                </a:ln>
                <a:solidFill>
                  <a:srgbClr val="FF0000"/>
                </a:solidFill>
                <a:effectLst/>
                <a:uLnTx/>
                <a:uFillTx/>
                <a:latin typeface="+mj-lt"/>
                <a:ea typeface="+mj-ea"/>
                <a:cs typeface="+mj-cs"/>
              </a:rPr>
              <a:t>Deepening Understanding</a:t>
            </a:r>
            <a:endParaRPr kumimoji="0" lang="en-US" sz="32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Rectangle 4"/>
          <p:cNvSpPr txBox="1">
            <a:spLocks/>
          </p:cNvSpPr>
          <p:nvPr/>
        </p:nvSpPr>
        <p:spPr>
          <a:xfrm>
            <a:off x="995363" y="548420"/>
            <a:ext cx="6624637" cy="2880320"/>
          </a:xfrm>
          <a:prstGeom prst="rect">
            <a:avLst/>
          </a:prstGeom>
          <a:ln w="38100">
            <a:solidFill>
              <a:schemeClr val="accent3">
                <a:lumMod val="75000"/>
              </a:schemeClr>
            </a:solid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chemeClr val="tx1"/>
                </a:solidFill>
                <a:effectLst/>
                <a:uLnTx/>
                <a:uFillTx/>
                <a:latin typeface="+mj-lt"/>
                <a:ea typeface="+mj-ea"/>
                <a:cs typeface="+mj-cs"/>
              </a:rPr>
              <a:t>Chinese Proverb</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400" b="1" dirty="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Rectangle 5"/>
          <p:cNvSpPr txBox="1">
            <a:spLocks/>
          </p:cNvSpPr>
          <p:nvPr/>
        </p:nvSpPr>
        <p:spPr>
          <a:xfrm>
            <a:off x="2195736" y="1196752"/>
            <a:ext cx="8229600" cy="4103687"/>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Tell me, and I forget</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Show me, and I remember</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Involve me, and I understand</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6533238D-209F-497D-AD9D-F4B40373CE26}" type="slidenum">
              <a:rPr lang="en-GB" smtClean="0"/>
              <a:pPr/>
              <a:t>11</a:t>
            </a:fld>
            <a:endParaRPr lang="en-GB"/>
          </a:p>
        </p:txBody>
      </p:sp>
    </p:spTree>
    <p:extLst>
      <p:ext uri="{BB962C8B-B14F-4D97-AF65-F5344CB8AC3E}">
        <p14:creationId xmlns:p14="http://schemas.microsoft.com/office/powerpoint/2010/main" val="301713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3"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3794" name="Rectangle 2"/>
          <p:cNvSpPr>
            <a:spLocks noGrp="1" noChangeArrowheads="1"/>
          </p:cNvSpPr>
          <p:nvPr>
            <p:ph type="title" idx="4294967295"/>
          </p:nvPr>
        </p:nvSpPr>
        <p:spPr/>
        <p:txBody>
          <a:bodyPr anchorCtr="1"/>
          <a:lstStyle/>
          <a:p>
            <a:pPr eaLnBrk="1" hangingPunct="1"/>
            <a:r>
              <a:rPr lang="en-US" sz="3600" dirty="0" smtClean="0"/>
              <a:t>Dependency Cycle</a:t>
            </a:r>
          </a:p>
        </p:txBody>
      </p:sp>
      <p:sp>
        <p:nvSpPr>
          <p:cNvPr id="873475" name="Rectangle 3"/>
          <p:cNvSpPr>
            <a:spLocks noGrp="1" noChangeArrowheads="1"/>
          </p:cNvSpPr>
          <p:nvPr>
            <p:ph type="body" idx="4294967295"/>
          </p:nvPr>
        </p:nvSpPr>
        <p:spPr/>
        <p:txBody>
          <a:bodyPr/>
          <a:lstStyle/>
          <a:p>
            <a:pPr eaLnBrk="1" hangingPunct="1">
              <a:buFont typeface="Arial" charset="0"/>
              <a:buNone/>
            </a:pPr>
            <a:r>
              <a:rPr lang="en-US" sz="2400" dirty="0" smtClean="0"/>
              <a:t>Tell them</a:t>
            </a:r>
            <a:endParaRPr lang="en-US" sz="4000" dirty="0" smtClean="0">
              <a:effectLst>
                <a:outerShdw blurRad="38100" dist="38100" dir="2700000" algn="tl">
                  <a:srgbClr val="C0C0C0"/>
                </a:outerShdw>
              </a:effectLst>
            </a:endParaRPr>
          </a:p>
        </p:txBody>
      </p:sp>
      <p:sp>
        <p:nvSpPr>
          <p:cNvPr id="33796" name="AutoShape 4"/>
          <p:cNvSpPr>
            <a:spLocks noChangeArrowheads="1"/>
          </p:cNvSpPr>
          <p:nvPr/>
        </p:nvSpPr>
        <p:spPr bwMode="auto">
          <a:xfrm>
            <a:off x="2819400" y="4267200"/>
            <a:ext cx="2895600" cy="485775"/>
          </a:xfrm>
          <a:prstGeom prst="rightArrow">
            <a:avLst>
              <a:gd name="adj1" fmla="val 50000"/>
              <a:gd name="adj2" fmla="val 149020"/>
            </a:avLst>
          </a:prstGeom>
          <a:solidFill>
            <a:srgbClr val="FF9933"/>
          </a:solidFill>
          <a:ln w="9525">
            <a:solidFill>
              <a:schemeClr val="tx1"/>
            </a:solidFill>
            <a:miter lim="800000"/>
            <a:headEnd/>
            <a:tailEnd/>
          </a:ln>
        </p:spPr>
        <p:txBody>
          <a:bodyPr wrap="none" anchor="ctr"/>
          <a:lstStyle/>
          <a:p>
            <a:pPr algn="ctr"/>
            <a:endParaRPr lang="en-GB" sz="2400">
              <a:solidFill>
                <a:srgbClr val="FF9933"/>
              </a:solidFill>
              <a:latin typeface="Times New Roman" pitchFamily="18" charset="0"/>
            </a:endParaRPr>
          </a:p>
        </p:txBody>
      </p:sp>
      <p:sp>
        <p:nvSpPr>
          <p:cNvPr id="33797" name="Oval 5"/>
          <p:cNvSpPr>
            <a:spLocks noChangeArrowheads="1"/>
          </p:cNvSpPr>
          <p:nvPr/>
        </p:nvSpPr>
        <p:spPr bwMode="auto">
          <a:xfrm>
            <a:off x="1600200" y="3429000"/>
            <a:ext cx="914400" cy="9144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3798" name="Line 6"/>
          <p:cNvSpPr>
            <a:spLocks noChangeShapeType="1"/>
          </p:cNvSpPr>
          <p:nvPr/>
        </p:nvSpPr>
        <p:spPr bwMode="auto">
          <a:xfrm>
            <a:off x="2057400" y="4343400"/>
            <a:ext cx="0" cy="685800"/>
          </a:xfrm>
          <a:prstGeom prst="line">
            <a:avLst/>
          </a:prstGeom>
          <a:noFill/>
          <a:ln w="9525">
            <a:solidFill>
              <a:schemeClr val="tx1"/>
            </a:solidFill>
            <a:round/>
            <a:headEnd/>
            <a:tailEnd/>
          </a:ln>
        </p:spPr>
        <p:txBody>
          <a:bodyPr wrap="none"/>
          <a:lstStyle/>
          <a:p>
            <a:endParaRPr lang="en-GB"/>
          </a:p>
        </p:txBody>
      </p:sp>
      <p:sp>
        <p:nvSpPr>
          <p:cNvPr id="33799" name="Line 7"/>
          <p:cNvSpPr>
            <a:spLocks noChangeShapeType="1"/>
          </p:cNvSpPr>
          <p:nvPr/>
        </p:nvSpPr>
        <p:spPr bwMode="auto">
          <a:xfrm flipH="1">
            <a:off x="1600200" y="5029200"/>
            <a:ext cx="457200" cy="457200"/>
          </a:xfrm>
          <a:prstGeom prst="line">
            <a:avLst/>
          </a:prstGeom>
          <a:noFill/>
          <a:ln w="9525">
            <a:solidFill>
              <a:schemeClr val="tx1"/>
            </a:solidFill>
            <a:round/>
            <a:headEnd/>
            <a:tailEnd/>
          </a:ln>
        </p:spPr>
        <p:txBody>
          <a:bodyPr wrap="none"/>
          <a:lstStyle/>
          <a:p>
            <a:endParaRPr lang="en-GB"/>
          </a:p>
        </p:txBody>
      </p:sp>
      <p:sp>
        <p:nvSpPr>
          <p:cNvPr id="33800" name="Line 8"/>
          <p:cNvSpPr>
            <a:spLocks noChangeShapeType="1"/>
          </p:cNvSpPr>
          <p:nvPr/>
        </p:nvSpPr>
        <p:spPr bwMode="auto">
          <a:xfrm>
            <a:off x="2057400" y="5029200"/>
            <a:ext cx="381000" cy="457200"/>
          </a:xfrm>
          <a:prstGeom prst="line">
            <a:avLst/>
          </a:prstGeom>
          <a:noFill/>
          <a:ln w="9525">
            <a:solidFill>
              <a:schemeClr val="tx1"/>
            </a:solidFill>
            <a:round/>
            <a:headEnd/>
            <a:tailEnd/>
          </a:ln>
        </p:spPr>
        <p:txBody>
          <a:bodyPr wrap="none"/>
          <a:lstStyle/>
          <a:p>
            <a:endParaRPr lang="en-GB"/>
          </a:p>
        </p:txBody>
      </p:sp>
      <p:sp>
        <p:nvSpPr>
          <p:cNvPr id="33801" name="Line 9"/>
          <p:cNvSpPr>
            <a:spLocks noChangeShapeType="1"/>
          </p:cNvSpPr>
          <p:nvPr/>
        </p:nvSpPr>
        <p:spPr bwMode="auto">
          <a:xfrm flipV="1">
            <a:off x="2057400" y="4495800"/>
            <a:ext cx="609600" cy="228600"/>
          </a:xfrm>
          <a:prstGeom prst="line">
            <a:avLst/>
          </a:prstGeom>
          <a:noFill/>
          <a:ln w="9525">
            <a:solidFill>
              <a:schemeClr val="tx1"/>
            </a:solidFill>
            <a:round/>
            <a:headEnd/>
            <a:tailEnd/>
          </a:ln>
        </p:spPr>
        <p:txBody>
          <a:bodyPr wrap="none"/>
          <a:lstStyle/>
          <a:p>
            <a:endParaRPr lang="en-GB"/>
          </a:p>
        </p:txBody>
      </p:sp>
      <p:sp>
        <p:nvSpPr>
          <p:cNvPr id="33802" name="Line 10"/>
          <p:cNvSpPr>
            <a:spLocks noChangeShapeType="1"/>
          </p:cNvSpPr>
          <p:nvPr/>
        </p:nvSpPr>
        <p:spPr bwMode="auto">
          <a:xfrm flipH="1" flipV="1">
            <a:off x="1524000" y="4495800"/>
            <a:ext cx="533400" cy="228600"/>
          </a:xfrm>
          <a:prstGeom prst="line">
            <a:avLst/>
          </a:prstGeom>
          <a:noFill/>
          <a:ln w="9525">
            <a:solidFill>
              <a:schemeClr val="tx1"/>
            </a:solidFill>
            <a:round/>
            <a:headEnd/>
            <a:tailEnd/>
          </a:ln>
        </p:spPr>
        <p:txBody>
          <a:bodyPr wrap="none"/>
          <a:lstStyle/>
          <a:p>
            <a:endParaRPr lang="en-GB"/>
          </a:p>
        </p:txBody>
      </p:sp>
      <p:sp>
        <p:nvSpPr>
          <p:cNvPr id="33803" name="Oval 11"/>
          <p:cNvSpPr>
            <a:spLocks noChangeArrowheads="1"/>
          </p:cNvSpPr>
          <p:nvPr/>
        </p:nvSpPr>
        <p:spPr bwMode="auto">
          <a:xfrm>
            <a:off x="5943600" y="3733800"/>
            <a:ext cx="457200" cy="3810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3804" name="Oval 12"/>
          <p:cNvSpPr>
            <a:spLocks noChangeArrowheads="1"/>
          </p:cNvSpPr>
          <p:nvPr/>
        </p:nvSpPr>
        <p:spPr bwMode="auto">
          <a:xfrm>
            <a:off x="6400800" y="3505200"/>
            <a:ext cx="533400" cy="3810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3805" name="Oval 13"/>
          <p:cNvSpPr>
            <a:spLocks noChangeArrowheads="1"/>
          </p:cNvSpPr>
          <p:nvPr/>
        </p:nvSpPr>
        <p:spPr bwMode="auto">
          <a:xfrm>
            <a:off x="7467600" y="3276600"/>
            <a:ext cx="304800" cy="6858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3806" name="Oval 14"/>
          <p:cNvSpPr>
            <a:spLocks noChangeArrowheads="1"/>
          </p:cNvSpPr>
          <p:nvPr/>
        </p:nvSpPr>
        <p:spPr bwMode="auto">
          <a:xfrm>
            <a:off x="6781800" y="2971800"/>
            <a:ext cx="609600" cy="5334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3807" name="Line 15"/>
          <p:cNvSpPr>
            <a:spLocks noChangeShapeType="1"/>
          </p:cNvSpPr>
          <p:nvPr/>
        </p:nvSpPr>
        <p:spPr bwMode="auto">
          <a:xfrm>
            <a:off x="6172200" y="4114800"/>
            <a:ext cx="0" cy="533400"/>
          </a:xfrm>
          <a:prstGeom prst="line">
            <a:avLst/>
          </a:prstGeom>
          <a:noFill/>
          <a:ln w="9525">
            <a:solidFill>
              <a:schemeClr val="tx1"/>
            </a:solidFill>
            <a:round/>
            <a:headEnd/>
            <a:tailEnd/>
          </a:ln>
        </p:spPr>
        <p:txBody>
          <a:bodyPr wrap="none"/>
          <a:lstStyle/>
          <a:p>
            <a:endParaRPr lang="en-GB"/>
          </a:p>
        </p:txBody>
      </p:sp>
      <p:sp>
        <p:nvSpPr>
          <p:cNvPr id="33808" name="Line 16"/>
          <p:cNvSpPr>
            <a:spLocks noChangeShapeType="1"/>
          </p:cNvSpPr>
          <p:nvPr/>
        </p:nvSpPr>
        <p:spPr bwMode="auto">
          <a:xfrm>
            <a:off x="6629400" y="3886200"/>
            <a:ext cx="0" cy="457200"/>
          </a:xfrm>
          <a:prstGeom prst="line">
            <a:avLst/>
          </a:prstGeom>
          <a:noFill/>
          <a:ln w="9525">
            <a:solidFill>
              <a:schemeClr val="tx1"/>
            </a:solidFill>
            <a:round/>
            <a:headEnd/>
            <a:tailEnd/>
          </a:ln>
        </p:spPr>
        <p:txBody>
          <a:bodyPr wrap="none"/>
          <a:lstStyle/>
          <a:p>
            <a:endParaRPr lang="en-GB"/>
          </a:p>
        </p:txBody>
      </p:sp>
      <p:sp>
        <p:nvSpPr>
          <p:cNvPr id="33809" name="Line 17"/>
          <p:cNvSpPr>
            <a:spLocks noChangeShapeType="1"/>
          </p:cNvSpPr>
          <p:nvPr/>
        </p:nvSpPr>
        <p:spPr bwMode="auto">
          <a:xfrm>
            <a:off x="7620000" y="3962400"/>
            <a:ext cx="0" cy="533400"/>
          </a:xfrm>
          <a:prstGeom prst="line">
            <a:avLst/>
          </a:prstGeom>
          <a:noFill/>
          <a:ln w="9525">
            <a:solidFill>
              <a:schemeClr val="tx1"/>
            </a:solidFill>
            <a:round/>
            <a:headEnd/>
            <a:tailEnd/>
          </a:ln>
        </p:spPr>
        <p:txBody>
          <a:bodyPr wrap="none"/>
          <a:lstStyle/>
          <a:p>
            <a:endParaRPr lang="en-GB"/>
          </a:p>
        </p:txBody>
      </p:sp>
      <p:sp>
        <p:nvSpPr>
          <p:cNvPr id="33810" name="Line 18"/>
          <p:cNvSpPr>
            <a:spLocks noChangeShapeType="1"/>
          </p:cNvSpPr>
          <p:nvPr/>
        </p:nvSpPr>
        <p:spPr bwMode="auto">
          <a:xfrm flipH="1">
            <a:off x="5943600" y="4648200"/>
            <a:ext cx="228600" cy="304800"/>
          </a:xfrm>
          <a:prstGeom prst="line">
            <a:avLst/>
          </a:prstGeom>
          <a:noFill/>
          <a:ln w="9525">
            <a:solidFill>
              <a:schemeClr val="tx1"/>
            </a:solidFill>
            <a:round/>
            <a:headEnd/>
            <a:tailEnd/>
          </a:ln>
        </p:spPr>
        <p:txBody>
          <a:bodyPr wrap="none"/>
          <a:lstStyle/>
          <a:p>
            <a:endParaRPr lang="en-GB"/>
          </a:p>
        </p:txBody>
      </p:sp>
      <p:sp>
        <p:nvSpPr>
          <p:cNvPr id="33811" name="Line 19"/>
          <p:cNvSpPr>
            <a:spLocks noChangeShapeType="1"/>
          </p:cNvSpPr>
          <p:nvPr/>
        </p:nvSpPr>
        <p:spPr bwMode="auto">
          <a:xfrm>
            <a:off x="6172200" y="4648200"/>
            <a:ext cx="228600" cy="304800"/>
          </a:xfrm>
          <a:prstGeom prst="line">
            <a:avLst/>
          </a:prstGeom>
          <a:noFill/>
          <a:ln w="9525">
            <a:solidFill>
              <a:schemeClr val="tx1"/>
            </a:solidFill>
            <a:round/>
            <a:headEnd/>
            <a:tailEnd/>
          </a:ln>
        </p:spPr>
        <p:txBody>
          <a:bodyPr wrap="none"/>
          <a:lstStyle/>
          <a:p>
            <a:endParaRPr lang="en-GB"/>
          </a:p>
        </p:txBody>
      </p:sp>
      <p:sp>
        <p:nvSpPr>
          <p:cNvPr id="33812" name="Line 20"/>
          <p:cNvSpPr>
            <a:spLocks noChangeShapeType="1"/>
          </p:cNvSpPr>
          <p:nvPr/>
        </p:nvSpPr>
        <p:spPr bwMode="auto">
          <a:xfrm flipH="1">
            <a:off x="6477000" y="4343400"/>
            <a:ext cx="152400" cy="457200"/>
          </a:xfrm>
          <a:prstGeom prst="line">
            <a:avLst/>
          </a:prstGeom>
          <a:noFill/>
          <a:ln w="9525">
            <a:solidFill>
              <a:schemeClr val="tx1"/>
            </a:solidFill>
            <a:round/>
            <a:headEnd/>
            <a:tailEnd/>
          </a:ln>
        </p:spPr>
        <p:txBody>
          <a:bodyPr wrap="none"/>
          <a:lstStyle/>
          <a:p>
            <a:endParaRPr lang="en-GB"/>
          </a:p>
        </p:txBody>
      </p:sp>
      <p:sp>
        <p:nvSpPr>
          <p:cNvPr id="33813" name="Line 21"/>
          <p:cNvSpPr>
            <a:spLocks noChangeShapeType="1"/>
          </p:cNvSpPr>
          <p:nvPr/>
        </p:nvSpPr>
        <p:spPr bwMode="auto">
          <a:xfrm>
            <a:off x="6629400" y="4343400"/>
            <a:ext cx="228600" cy="457200"/>
          </a:xfrm>
          <a:prstGeom prst="line">
            <a:avLst/>
          </a:prstGeom>
          <a:noFill/>
          <a:ln w="9525">
            <a:solidFill>
              <a:schemeClr val="tx1"/>
            </a:solidFill>
            <a:round/>
            <a:headEnd/>
            <a:tailEnd/>
          </a:ln>
        </p:spPr>
        <p:txBody>
          <a:bodyPr wrap="none"/>
          <a:lstStyle/>
          <a:p>
            <a:endParaRPr lang="en-GB"/>
          </a:p>
        </p:txBody>
      </p:sp>
      <p:sp>
        <p:nvSpPr>
          <p:cNvPr id="33814" name="Line 22"/>
          <p:cNvSpPr>
            <a:spLocks noChangeShapeType="1"/>
          </p:cNvSpPr>
          <p:nvPr/>
        </p:nvSpPr>
        <p:spPr bwMode="auto">
          <a:xfrm flipV="1">
            <a:off x="7467600" y="4495800"/>
            <a:ext cx="152400" cy="381000"/>
          </a:xfrm>
          <a:prstGeom prst="line">
            <a:avLst/>
          </a:prstGeom>
          <a:noFill/>
          <a:ln w="9525">
            <a:solidFill>
              <a:schemeClr val="tx1"/>
            </a:solidFill>
            <a:round/>
            <a:headEnd/>
            <a:tailEnd/>
          </a:ln>
        </p:spPr>
        <p:txBody>
          <a:bodyPr wrap="none"/>
          <a:lstStyle/>
          <a:p>
            <a:endParaRPr lang="en-GB"/>
          </a:p>
        </p:txBody>
      </p:sp>
      <p:sp>
        <p:nvSpPr>
          <p:cNvPr id="33815" name="Line 23"/>
          <p:cNvSpPr>
            <a:spLocks noChangeShapeType="1"/>
          </p:cNvSpPr>
          <p:nvPr/>
        </p:nvSpPr>
        <p:spPr bwMode="auto">
          <a:xfrm>
            <a:off x="7620000" y="4495800"/>
            <a:ext cx="76200" cy="381000"/>
          </a:xfrm>
          <a:prstGeom prst="line">
            <a:avLst/>
          </a:prstGeom>
          <a:noFill/>
          <a:ln w="9525">
            <a:solidFill>
              <a:schemeClr val="tx1"/>
            </a:solidFill>
            <a:round/>
            <a:headEnd/>
            <a:tailEnd/>
          </a:ln>
        </p:spPr>
        <p:txBody>
          <a:bodyPr wrap="none"/>
          <a:lstStyle/>
          <a:p>
            <a:endParaRPr lang="en-GB"/>
          </a:p>
        </p:txBody>
      </p:sp>
      <p:sp>
        <p:nvSpPr>
          <p:cNvPr id="33816" name="Line 24"/>
          <p:cNvSpPr>
            <a:spLocks noChangeShapeType="1"/>
          </p:cNvSpPr>
          <p:nvPr/>
        </p:nvSpPr>
        <p:spPr bwMode="auto">
          <a:xfrm>
            <a:off x="7086600" y="4572000"/>
            <a:ext cx="152400" cy="457200"/>
          </a:xfrm>
          <a:prstGeom prst="line">
            <a:avLst/>
          </a:prstGeom>
          <a:noFill/>
          <a:ln w="9525">
            <a:solidFill>
              <a:schemeClr val="tx1"/>
            </a:solidFill>
            <a:round/>
            <a:headEnd/>
            <a:tailEnd/>
          </a:ln>
        </p:spPr>
        <p:txBody>
          <a:bodyPr wrap="none"/>
          <a:lstStyle/>
          <a:p>
            <a:endParaRPr lang="en-GB"/>
          </a:p>
        </p:txBody>
      </p:sp>
      <p:sp>
        <p:nvSpPr>
          <p:cNvPr id="33817" name="Line 25"/>
          <p:cNvSpPr>
            <a:spLocks noChangeShapeType="1"/>
          </p:cNvSpPr>
          <p:nvPr/>
        </p:nvSpPr>
        <p:spPr bwMode="auto">
          <a:xfrm flipH="1">
            <a:off x="6934200" y="4572000"/>
            <a:ext cx="152400" cy="457200"/>
          </a:xfrm>
          <a:prstGeom prst="line">
            <a:avLst/>
          </a:prstGeom>
          <a:noFill/>
          <a:ln w="9525">
            <a:solidFill>
              <a:schemeClr val="tx1"/>
            </a:solidFill>
            <a:round/>
            <a:headEnd/>
            <a:tailEnd/>
          </a:ln>
        </p:spPr>
        <p:txBody>
          <a:bodyPr wrap="none"/>
          <a:lstStyle/>
          <a:p>
            <a:endParaRPr lang="en-GB"/>
          </a:p>
        </p:txBody>
      </p:sp>
      <p:sp>
        <p:nvSpPr>
          <p:cNvPr id="33818" name="Line 26"/>
          <p:cNvSpPr>
            <a:spLocks noChangeShapeType="1"/>
          </p:cNvSpPr>
          <p:nvPr/>
        </p:nvSpPr>
        <p:spPr bwMode="auto">
          <a:xfrm>
            <a:off x="5943600" y="4191000"/>
            <a:ext cx="228600" cy="152400"/>
          </a:xfrm>
          <a:prstGeom prst="line">
            <a:avLst/>
          </a:prstGeom>
          <a:noFill/>
          <a:ln w="9525">
            <a:solidFill>
              <a:schemeClr val="tx1"/>
            </a:solidFill>
            <a:round/>
            <a:headEnd/>
            <a:tailEnd/>
          </a:ln>
        </p:spPr>
        <p:txBody>
          <a:bodyPr wrap="none"/>
          <a:lstStyle/>
          <a:p>
            <a:endParaRPr lang="en-GB"/>
          </a:p>
        </p:txBody>
      </p:sp>
      <p:sp>
        <p:nvSpPr>
          <p:cNvPr id="33819" name="Line 27"/>
          <p:cNvSpPr>
            <a:spLocks noChangeShapeType="1"/>
          </p:cNvSpPr>
          <p:nvPr/>
        </p:nvSpPr>
        <p:spPr bwMode="auto">
          <a:xfrm flipV="1">
            <a:off x="6172200" y="4191000"/>
            <a:ext cx="228600" cy="152400"/>
          </a:xfrm>
          <a:prstGeom prst="line">
            <a:avLst/>
          </a:prstGeom>
          <a:noFill/>
          <a:ln w="9525">
            <a:solidFill>
              <a:schemeClr val="tx1"/>
            </a:solidFill>
            <a:round/>
            <a:headEnd/>
            <a:tailEnd/>
          </a:ln>
        </p:spPr>
        <p:txBody>
          <a:bodyPr wrap="none"/>
          <a:lstStyle/>
          <a:p>
            <a:endParaRPr lang="en-GB"/>
          </a:p>
        </p:txBody>
      </p:sp>
      <p:sp>
        <p:nvSpPr>
          <p:cNvPr id="33820" name="Line 28"/>
          <p:cNvSpPr>
            <a:spLocks noChangeShapeType="1"/>
          </p:cNvSpPr>
          <p:nvPr/>
        </p:nvSpPr>
        <p:spPr bwMode="auto">
          <a:xfrm flipV="1">
            <a:off x="6629400" y="4038600"/>
            <a:ext cx="152400" cy="152400"/>
          </a:xfrm>
          <a:prstGeom prst="line">
            <a:avLst/>
          </a:prstGeom>
          <a:noFill/>
          <a:ln w="9525">
            <a:solidFill>
              <a:schemeClr val="tx1"/>
            </a:solidFill>
            <a:round/>
            <a:headEnd/>
            <a:tailEnd/>
          </a:ln>
        </p:spPr>
        <p:txBody>
          <a:bodyPr wrap="none"/>
          <a:lstStyle/>
          <a:p>
            <a:endParaRPr lang="en-GB"/>
          </a:p>
        </p:txBody>
      </p:sp>
      <p:sp>
        <p:nvSpPr>
          <p:cNvPr id="33821" name="Line 29"/>
          <p:cNvSpPr>
            <a:spLocks noChangeShapeType="1"/>
          </p:cNvSpPr>
          <p:nvPr/>
        </p:nvSpPr>
        <p:spPr bwMode="auto">
          <a:xfrm flipH="1" flipV="1">
            <a:off x="6858000" y="3962400"/>
            <a:ext cx="228600" cy="76200"/>
          </a:xfrm>
          <a:prstGeom prst="line">
            <a:avLst/>
          </a:prstGeom>
          <a:noFill/>
          <a:ln w="9525">
            <a:solidFill>
              <a:schemeClr val="tx1"/>
            </a:solidFill>
            <a:round/>
            <a:headEnd/>
            <a:tailEnd/>
          </a:ln>
        </p:spPr>
        <p:txBody>
          <a:bodyPr wrap="none"/>
          <a:lstStyle/>
          <a:p>
            <a:endParaRPr lang="en-GB"/>
          </a:p>
        </p:txBody>
      </p:sp>
      <p:sp>
        <p:nvSpPr>
          <p:cNvPr id="33822" name="Line 30"/>
          <p:cNvSpPr>
            <a:spLocks noChangeShapeType="1"/>
          </p:cNvSpPr>
          <p:nvPr/>
        </p:nvSpPr>
        <p:spPr bwMode="auto">
          <a:xfrm flipV="1">
            <a:off x="7086600" y="3962400"/>
            <a:ext cx="152400" cy="76200"/>
          </a:xfrm>
          <a:prstGeom prst="line">
            <a:avLst/>
          </a:prstGeom>
          <a:noFill/>
          <a:ln w="9525">
            <a:solidFill>
              <a:schemeClr val="tx1"/>
            </a:solidFill>
            <a:round/>
            <a:headEnd/>
            <a:tailEnd/>
          </a:ln>
        </p:spPr>
        <p:txBody>
          <a:bodyPr wrap="none"/>
          <a:lstStyle/>
          <a:p>
            <a:endParaRPr lang="en-GB"/>
          </a:p>
        </p:txBody>
      </p:sp>
      <p:sp>
        <p:nvSpPr>
          <p:cNvPr id="33823" name="Line 31"/>
          <p:cNvSpPr>
            <a:spLocks noChangeShapeType="1"/>
          </p:cNvSpPr>
          <p:nvPr/>
        </p:nvSpPr>
        <p:spPr bwMode="auto">
          <a:xfrm flipH="1" flipV="1">
            <a:off x="7467600" y="4114800"/>
            <a:ext cx="152400" cy="152400"/>
          </a:xfrm>
          <a:prstGeom prst="line">
            <a:avLst/>
          </a:prstGeom>
          <a:noFill/>
          <a:ln w="9525">
            <a:solidFill>
              <a:schemeClr val="tx1"/>
            </a:solidFill>
            <a:round/>
            <a:headEnd/>
            <a:tailEnd/>
          </a:ln>
        </p:spPr>
        <p:txBody>
          <a:bodyPr wrap="none"/>
          <a:lstStyle/>
          <a:p>
            <a:endParaRPr lang="en-GB"/>
          </a:p>
        </p:txBody>
      </p:sp>
      <p:sp>
        <p:nvSpPr>
          <p:cNvPr id="33824" name="Oval 32"/>
          <p:cNvSpPr>
            <a:spLocks noChangeArrowheads="1"/>
          </p:cNvSpPr>
          <p:nvPr/>
        </p:nvSpPr>
        <p:spPr bwMode="auto">
          <a:xfrm>
            <a:off x="1981200" y="3962400"/>
            <a:ext cx="228600" cy="228600"/>
          </a:xfrm>
          <a:prstGeom prst="ellipse">
            <a:avLst/>
          </a:prstGeom>
          <a:solidFill>
            <a:srgbClr val="FF0000"/>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3825" name="Oval 33"/>
          <p:cNvSpPr>
            <a:spLocks noChangeArrowheads="1"/>
          </p:cNvSpPr>
          <p:nvPr/>
        </p:nvSpPr>
        <p:spPr bwMode="auto">
          <a:xfrm>
            <a:off x="2209800" y="36576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3826" name="Oval 34"/>
          <p:cNvSpPr>
            <a:spLocks noChangeArrowheads="1"/>
          </p:cNvSpPr>
          <p:nvPr/>
        </p:nvSpPr>
        <p:spPr bwMode="auto">
          <a:xfrm>
            <a:off x="1905000" y="36576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3827" name="Line 35"/>
          <p:cNvSpPr>
            <a:spLocks noChangeShapeType="1"/>
          </p:cNvSpPr>
          <p:nvPr/>
        </p:nvSpPr>
        <p:spPr bwMode="auto">
          <a:xfrm>
            <a:off x="7086600" y="3505200"/>
            <a:ext cx="0" cy="1066800"/>
          </a:xfrm>
          <a:prstGeom prst="line">
            <a:avLst/>
          </a:prstGeom>
          <a:noFill/>
          <a:ln w="9525">
            <a:solidFill>
              <a:schemeClr val="tx1"/>
            </a:solidFill>
            <a:round/>
            <a:headEnd/>
            <a:tailEnd/>
          </a:ln>
        </p:spPr>
        <p:txBody>
          <a:bodyPr wrap="none"/>
          <a:lstStyle/>
          <a:p>
            <a:endParaRPr lang="en-GB"/>
          </a:p>
        </p:txBody>
      </p:sp>
      <p:sp>
        <p:nvSpPr>
          <p:cNvPr id="33828" name="Line 36"/>
          <p:cNvSpPr>
            <a:spLocks noChangeShapeType="1"/>
          </p:cNvSpPr>
          <p:nvPr/>
        </p:nvSpPr>
        <p:spPr bwMode="auto">
          <a:xfrm flipV="1">
            <a:off x="7620000" y="4038600"/>
            <a:ext cx="152400" cy="228600"/>
          </a:xfrm>
          <a:prstGeom prst="line">
            <a:avLst/>
          </a:prstGeom>
          <a:noFill/>
          <a:ln w="9525">
            <a:solidFill>
              <a:schemeClr val="tx1"/>
            </a:solidFill>
            <a:round/>
            <a:headEnd/>
            <a:tailEnd/>
          </a:ln>
        </p:spPr>
        <p:txBody>
          <a:bodyPr wrap="none"/>
          <a:lstStyle/>
          <a:p>
            <a:endParaRPr lang="en-GB"/>
          </a:p>
        </p:txBody>
      </p:sp>
      <p:sp>
        <p:nvSpPr>
          <p:cNvPr id="33829" name="Line 37"/>
          <p:cNvSpPr>
            <a:spLocks noChangeShapeType="1"/>
          </p:cNvSpPr>
          <p:nvPr/>
        </p:nvSpPr>
        <p:spPr bwMode="auto">
          <a:xfrm flipH="1" flipV="1">
            <a:off x="6477000" y="3962400"/>
            <a:ext cx="152400" cy="228600"/>
          </a:xfrm>
          <a:prstGeom prst="line">
            <a:avLst/>
          </a:prstGeom>
          <a:noFill/>
          <a:ln w="9525">
            <a:solidFill>
              <a:schemeClr val="tx1"/>
            </a:solidFill>
            <a:round/>
            <a:headEnd/>
            <a:tailEnd/>
          </a:ln>
        </p:spPr>
        <p:txBody>
          <a:bodyPr wrap="none"/>
          <a:lstStyle/>
          <a:p>
            <a:endParaRPr lang="en-GB"/>
          </a:p>
        </p:txBody>
      </p:sp>
      <p:sp>
        <p:nvSpPr>
          <p:cNvPr id="33830" name="Oval 38"/>
          <p:cNvSpPr>
            <a:spLocks noChangeArrowheads="1"/>
          </p:cNvSpPr>
          <p:nvPr/>
        </p:nvSpPr>
        <p:spPr bwMode="auto">
          <a:xfrm>
            <a:off x="7086600" y="3962400"/>
            <a:ext cx="533400" cy="6858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3831" name="Oval 39"/>
          <p:cNvSpPr>
            <a:spLocks noChangeArrowheads="1"/>
          </p:cNvSpPr>
          <p:nvPr/>
        </p:nvSpPr>
        <p:spPr bwMode="auto">
          <a:xfrm>
            <a:off x="6172200" y="4343400"/>
            <a:ext cx="685800" cy="6858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3832" name="Line 40"/>
          <p:cNvSpPr>
            <a:spLocks noChangeShapeType="1"/>
          </p:cNvSpPr>
          <p:nvPr/>
        </p:nvSpPr>
        <p:spPr bwMode="auto">
          <a:xfrm>
            <a:off x="6477000" y="5029200"/>
            <a:ext cx="0" cy="762000"/>
          </a:xfrm>
          <a:prstGeom prst="line">
            <a:avLst/>
          </a:prstGeom>
          <a:noFill/>
          <a:ln w="9525">
            <a:solidFill>
              <a:schemeClr val="tx1"/>
            </a:solidFill>
            <a:round/>
            <a:headEnd/>
            <a:tailEnd/>
          </a:ln>
        </p:spPr>
        <p:txBody>
          <a:bodyPr wrap="none"/>
          <a:lstStyle/>
          <a:p>
            <a:endParaRPr lang="en-GB"/>
          </a:p>
        </p:txBody>
      </p:sp>
      <p:sp>
        <p:nvSpPr>
          <p:cNvPr id="33833" name="Line 41"/>
          <p:cNvSpPr>
            <a:spLocks noChangeShapeType="1"/>
          </p:cNvSpPr>
          <p:nvPr/>
        </p:nvSpPr>
        <p:spPr bwMode="auto">
          <a:xfrm>
            <a:off x="7391400" y="4648200"/>
            <a:ext cx="0" cy="685800"/>
          </a:xfrm>
          <a:prstGeom prst="line">
            <a:avLst/>
          </a:prstGeom>
          <a:noFill/>
          <a:ln w="9525">
            <a:solidFill>
              <a:schemeClr val="tx1"/>
            </a:solidFill>
            <a:round/>
            <a:headEnd/>
            <a:tailEnd/>
          </a:ln>
        </p:spPr>
        <p:txBody>
          <a:bodyPr wrap="none"/>
          <a:lstStyle/>
          <a:p>
            <a:endParaRPr lang="en-GB"/>
          </a:p>
        </p:txBody>
      </p:sp>
      <p:sp>
        <p:nvSpPr>
          <p:cNvPr id="33834" name="Line 42"/>
          <p:cNvSpPr>
            <a:spLocks noChangeShapeType="1"/>
          </p:cNvSpPr>
          <p:nvPr/>
        </p:nvSpPr>
        <p:spPr bwMode="auto">
          <a:xfrm flipH="1">
            <a:off x="6172200" y="5791200"/>
            <a:ext cx="304800" cy="228600"/>
          </a:xfrm>
          <a:prstGeom prst="line">
            <a:avLst/>
          </a:prstGeom>
          <a:noFill/>
          <a:ln w="9525">
            <a:solidFill>
              <a:schemeClr val="tx1"/>
            </a:solidFill>
            <a:round/>
            <a:headEnd/>
            <a:tailEnd/>
          </a:ln>
        </p:spPr>
        <p:txBody>
          <a:bodyPr wrap="none"/>
          <a:lstStyle/>
          <a:p>
            <a:endParaRPr lang="en-GB"/>
          </a:p>
        </p:txBody>
      </p:sp>
      <p:sp>
        <p:nvSpPr>
          <p:cNvPr id="33835" name="Line 43"/>
          <p:cNvSpPr>
            <a:spLocks noChangeShapeType="1"/>
          </p:cNvSpPr>
          <p:nvPr/>
        </p:nvSpPr>
        <p:spPr bwMode="auto">
          <a:xfrm>
            <a:off x="6477000" y="5791200"/>
            <a:ext cx="152400" cy="228600"/>
          </a:xfrm>
          <a:prstGeom prst="line">
            <a:avLst/>
          </a:prstGeom>
          <a:noFill/>
          <a:ln w="9525">
            <a:solidFill>
              <a:schemeClr val="tx1"/>
            </a:solidFill>
            <a:round/>
            <a:headEnd/>
            <a:tailEnd/>
          </a:ln>
        </p:spPr>
        <p:txBody>
          <a:bodyPr wrap="none"/>
          <a:lstStyle/>
          <a:p>
            <a:endParaRPr lang="en-GB"/>
          </a:p>
        </p:txBody>
      </p:sp>
      <p:sp>
        <p:nvSpPr>
          <p:cNvPr id="33836" name="Line 44"/>
          <p:cNvSpPr>
            <a:spLocks noChangeShapeType="1"/>
          </p:cNvSpPr>
          <p:nvPr/>
        </p:nvSpPr>
        <p:spPr bwMode="auto">
          <a:xfrm>
            <a:off x="6248400" y="5181600"/>
            <a:ext cx="228600" cy="152400"/>
          </a:xfrm>
          <a:prstGeom prst="line">
            <a:avLst/>
          </a:prstGeom>
          <a:noFill/>
          <a:ln w="9525">
            <a:solidFill>
              <a:schemeClr val="tx1"/>
            </a:solidFill>
            <a:round/>
            <a:headEnd/>
            <a:tailEnd/>
          </a:ln>
        </p:spPr>
        <p:txBody>
          <a:bodyPr wrap="none"/>
          <a:lstStyle/>
          <a:p>
            <a:endParaRPr lang="en-GB"/>
          </a:p>
        </p:txBody>
      </p:sp>
      <p:sp>
        <p:nvSpPr>
          <p:cNvPr id="33837" name="Line 45"/>
          <p:cNvSpPr>
            <a:spLocks noChangeShapeType="1"/>
          </p:cNvSpPr>
          <p:nvPr/>
        </p:nvSpPr>
        <p:spPr bwMode="auto">
          <a:xfrm flipV="1">
            <a:off x="6477000" y="5181600"/>
            <a:ext cx="304800" cy="152400"/>
          </a:xfrm>
          <a:prstGeom prst="line">
            <a:avLst/>
          </a:prstGeom>
          <a:noFill/>
          <a:ln w="9525">
            <a:solidFill>
              <a:schemeClr val="tx1"/>
            </a:solidFill>
            <a:round/>
            <a:headEnd/>
            <a:tailEnd/>
          </a:ln>
        </p:spPr>
        <p:txBody>
          <a:bodyPr wrap="none"/>
          <a:lstStyle/>
          <a:p>
            <a:endParaRPr lang="en-GB"/>
          </a:p>
        </p:txBody>
      </p:sp>
      <p:sp>
        <p:nvSpPr>
          <p:cNvPr id="33838" name="Line 46"/>
          <p:cNvSpPr>
            <a:spLocks noChangeShapeType="1"/>
          </p:cNvSpPr>
          <p:nvPr/>
        </p:nvSpPr>
        <p:spPr bwMode="auto">
          <a:xfrm flipH="1" flipV="1">
            <a:off x="7162800" y="4800600"/>
            <a:ext cx="228600" cy="152400"/>
          </a:xfrm>
          <a:prstGeom prst="line">
            <a:avLst/>
          </a:prstGeom>
          <a:noFill/>
          <a:ln w="9525">
            <a:solidFill>
              <a:schemeClr val="tx1"/>
            </a:solidFill>
            <a:round/>
            <a:headEnd/>
            <a:tailEnd/>
          </a:ln>
        </p:spPr>
        <p:txBody>
          <a:bodyPr wrap="none"/>
          <a:lstStyle/>
          <a:p>
            <a:endParaRPr lang="en-GB"/>
          </a:p>
        </p:txBody>
      </p:sp>
      <p:sp>
        <p:nvSpPr>
          <p:cNvPr id="33839" name="Line 47"/>
          <p:cNvSpPr>
            <a:spLocks noChangeShapeType="1"/>
          </p:cNvSpPr>
          <p:nvPr/>
        </p:nvSpPr>
        <p:spPr bwMode="auto">
          <a:xfrm flipV="1">
            <a:off x="7391400" y="4876800"/>
            <a:ext cx="228600" cy="76200"/>
          </a:xfrm>
          <a:prstGeom prst="line">
            <a:avLst/>
          </a:prstGeom>
          <a:noFill/>
          <a:ln w="9525">
            <a:solidFill>
              <a:schemeClr val="tx1"/>
            </a:solidFill>
            <a:round/>
            <a:headEnd/>
            <a:tailEnd/>
          </a:ln>
        </p:spPr>
        <p:txBody>
          <a:bodyPr wrap="none"/>
          <a:lstStyle/>
          <a:p>
            <a:endParaRPr lang="en-GB"/>
          </a:p>
        </p:txBody>
      </p:sp>
      <p:sp>
        <p:nvSpPr>
          <p:cNvPr id="33840" name="Line 48"/>
          <p:cNvSpPr>
            <a:spLocks noChangeShapeType="1"/>
          </p:cNvSpPr>
          <p:nvPr/>
        </p:nvSpPr>
        <p:spPr bwMode="auto">
          <a:xfrm flipH="1">
            <a:off x="7086600" y="5334000"/>
            <a:ext cx="304800" cy="304800"/>
          </a:xfrm>
          <a:prstGeom prst="line">
            <a:avLst/>
          </a:prstGeom>
          <a:noFill/>
          <a:ln w="9525">
            <a:solidFill>
              <a:schemeClr val="tx1"/>
            </a:solidFill>
            <a:round/>
            <a:headEnd/>
            <a:tailEnd/>
          </a:ln>
        </p:spPr>
        <p:txBody>
          <a:bodyPr wrap="none"/>
          <a:lstStyle/>
          <a:p>
            <a:endParaRPr lang="en-GB"/>
          </a:p>
        </p:txBody>
      </p:sp>
      <p:sp>
        <p:nvSpPr>
          <p:cNvPr id="33841" name="Line 49"/>
          <p:cNvSpPr>
            <a:spLocks noChangeShapeType="1"/>
          </p:cNvSpPr>
          <p:nvPr/>
        </p:nvSpPr>
        <p:spPr bwMode="auto">
          <a:xfrm>
            <a:off x="7391400" y="5334000"/>
            <a:ext cx="304800" cy="304800"/>
          </a:xfrm>
          <a:prstGeom prst="line">
            <a:avLst/>
          </a:prstGeom>
          <a:noFill/>
          <a:ln w="9525">
            <a:solidFill>
              <a:schemeClr val="tx1"/>
            </a:solidFill>
            <a:round/>
            <a:headEnd/>
            <a:tailEnd/>
          </a:ln>
        </p:spPr>
        <p:txBody>
          <a:bodyPr wrap="none"/>
          <a:lstStyle/>
          <a:p>
            <a:endParaRPr lang="en-GB"/>
          </a:p>
        </p:txBody>
      </p:sp>
      <p:sp>
        <p:nvSpPr>
          <p:cNvPr id="33842" name="Text Box 50"/>
          <p:cNvSpPr txBox="1">
            <a:spLocks noChangeArrowheads="1"/>
          </p:cNvSpPr>
          <p:nvPr/>
        </p:nvSpPr>
        <p:spPr bwMode="auto">
          <a:xfrm>
            <a:off x="1371600" y="5695950"/>
            <a:ext cx="895350" cy="457200"/>
          </a:xfrm>
          <a:prstGeom prst="rect">
            <a:avLst/>
          </a:prstGeom>
          <a:noFill/>
          <a:ln w="9525">
            <a:noFill/>
            <a:miter lim="800000"/>
            <a:headEnd/>
            <a:tailEnd/>
          </a:ln>
        </p:spPr>
        <p:txBody>
          <a:bodyPr wrap="none">
            <a:spAutoFit/>
          </a:bodyPr>
          <a:lstStyle/>
          <a:p>
            <a:r>
              <a:rPr lang="en-GB" sz="2400" dirty="0"/>
              <a:t>Tutor</a:t>
            </a:r>
            <a:endParaRPr lang="en-US" sz="2400" dirty="0"/>
          </a:p>
        </p:txBody>
      </p:sp>
      <p:sp>
        <p:nvSpPr>
          <p:cNvPr id="33843" name="Text Box 51"/>
          <p:cNvSpPr txBox="1">
            <a:spLocks noChangeArrowheads="1"/>
          </p:cNvSpPr>
          <p:nvPr/>
        </p:nvSpPr>
        <p:spPr bwMode="auto">
          <a:xfrm>
            <a:off x="6324600" y="6076950"/>
            <a:ext cx="1387475" cy="457200"/>
          </a:xfrm>
          <a:prstGeom prst="rect">
            <a:avLst/>
          </a:prstGeom>
          <a:noFill/>
          <a:ln w="9525">
            <a:noFill/>
            <a:miter lim="800000"/>
            <a:headEnd/>
            <a:tailEnd/>
          </a:ln>
        </p:spPr>
        <p:txBody>
          <a:bodyPr wrap="none">
            <a:spAutoFit/>
          </a:bodyPr>
          <a:lstStyle/>
          <a:p>
            <a:r>
              <a:rPr lang="en-US" sz="2400" dirty="0"/>
              <a:t>Students</a:t>
            </a:r>
          </a:p>
        </p:txBody>
      </p:sp>
      <p:sp>
        <p:nvSpPr>
          <p:cNvPr id="52" name="Slide Number Placeholder 51"/>
          <p:cNvSpPr>
            <a:spLocks noGrp="1"/>
          </p:cNvSpPr>
          <p:nvPr>
            <p:ph type="sldNum" sz="quarter" idx="12"/>
          </p:nvPr>
        </p:nvSpPr>
        <p:spPr/>
        <p:txBody>
          <a:bodyPr/>
          <a:lstStyle/>
          <a:p>
            <a:fld id="{6533238D-209F-497D-AD9D-F4B40373CE26}" type="slidenum">
              <a:rPr lang="en-GB" smtClean="0"/>
              <a:pPr/>
              <a:t>12</a:t>
            </a:fld>
            <a:endParaRPr lang="en-GB"/>
          </a:p>
        </p:txBody>
      </p:sp>
    </p:spTree>
    <p:extLst>
      <p:ext uri="{BB962C8B-B14F-4D97-AF65-F5344CB8AC3E}">
        <p14:creationId xmlns:p14="http://schemas.microsoft.com/office/powerpoint/2010/main" val="3161798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7"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4818" name="Rectangle 2"/>
          <p:cNvSpPr>
            <a:spLocks noGrp="1" noChangeArrowheads="1"/>
          </p:cNvSpPr>
          <p:nvPr>
            <p:ph type="title" idx="4294967295"/>
          </p:nvPr>
        </p:nvSpPr>
        <p:spPr/>
        <p:txBody>
          <a:bodyPr anchorCtr="1"/>
          <a:lstStyle/>
          <a:p>
            <a:pPr eaLnBrk="1" hangingPunct="1"/>
            <a:r>
              <a:rPr lang="en-US" sz="3600" smtClean="0"/>
              <a:t>Failed Processes</a:t>
            </a:r>
          </a:p>
        </p:txBody>
      </p:sp>
      <p:sp>
        <p:nvSpPr>
          <p:cNvPr id="34819" name="Rectangle 3"/>
          <p:cNvSpPr>
            <a:spLocks noGrp="1" noChangeArrowheads="1"/>
          </p:cNvSpPr>
          <p:nvPr>
            <p:ph type="body" idx="4294967295"/>
          </p:nvPr>
        </p:nvSpPr>
        <p:spPr/>
        <p:txBody>
          <a:bodyPr/>
          <a:lstStyle/>
          <a:p>
            <a:pPr eaLnBrk="1" hangingPunct="1">
              <a:buFont typeface="Arial" charset="0"/>
              <a:buNone/>
            </a:pPr>
            <a:r>
              <a:rPr lang="en-US" sz="2400" smtClean="0"/>
              <a:t>Tell them again</a:t>
            </a:r>
          </a:p>
          <a:p>
            <a:pPr eaLnBrk="1" hangingPunct="1">
              <a:buFont typeface="Arial" charset="0"/>
              <a:buNone/>
            </a:pPr>
            <a:endParaRPr lang="en-US" sz="2400" smtClean="0"/>
          </a:p>
        </p:txBody>
      </p:sp>
      <p:sp>
        <p:nvSpPr>
          <p:cNvPr id="34820" name="Oval 4"/>
          <p:cNvSpPr>
            <a:spLocks noChangeArrowheads="1"/>
          </p:cNvSpPr>
          <p:nvPr/>
        </p:nvSpPr>
        <p:spPr bwMode="auto">
          <a:xfrm>
            <a:off x="1066800" y="3200400"/>
            <a:ext cx="990600" cy="10668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4821" name="Oval 5"/>
          <p:cNvSpPr>
            <a:spLocks noChangeArrowheads="1"/>
          </p:cNvSpPr>
          <p:nvPr/>
        </p:nvSpPr>
        <p:spPr bwMode="auto">
          <a:xfrm>
            <a:off x="5638800" y="3200400"/>
            <a:ext cx="990600" cy="7620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4822" name="Oval 6"/>
          <p:cNvSpPr>
            <a:spLocks noChangeArrowheads="1"/>
          </p:cNvSpPr>
          <p:nvPr/>
        </p:nvSpPr>
        <p:spPr bwMode="auto">
          <a:xfrm>
            <a:off x="5257800" y="2667000"/>
            <a:ext cx="609600" cy="9144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4823" name="Oval 7"/>
          <p:cNvSpPr>
            <a:spLocks noChangeArrowheads="1"/>
          </p:cNvSpPr>
          <p:nvPr/>
        </p:nvSpPr>
        <p:spPr bwMode="auto">
          <a:xfrm>
            <a:off x="6477000" y="2819400"/>
            <a:ext cx="914400" cy="9144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4824" name="Oval 8"/>
          <p:cNvSpPr>
            <a:spLocks noChangeArrowheads="1"/>
          </p:cNvSpPr>
          <p:nvPr/>
        </p:nvSpPr>
        <p:spPr bwMode="auto">
          <a:xfrm>
            <a:off x="4800600" y="3505200"/>
            <a:ext cx="533400" cy="5334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4825" name="Oval 9"/>
          <p:cNvSpPr>
            <a:spLocks noChangeArrowheads="1"/>
          </p:cNvSpPr>
          <p:nvPr/>
        </p:nvSpPr>
        <p:spPr bwMode="auto">
          <a:xfrm>
            <a:off x="7315200" y="2743200"/>
            <a:ext cx="838200" cy="12192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4826" name="Oval 10"/>
          <p:cNvSpPr>
            <a:spLocks noChangeArrowheads="1"/>
          </p:cNvSpPr>
          <p:nvPr/>
        </p:nvSpPr>
        <p:spPr bwMode="auto">
          <a:xfrm>
            <a:off x="1295400" y="35052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4827" name="Oval 11"/>
          <p:cNvSpPr>
            <a:spLocks noChangeArrowheads="1"/>
          </p:cNvSpPr>
          <p:nvPr/>
        </p:nvSpPr>
        <p:spPr bwMode="auto">
          <a:xfrm>
            <a:off x="1676400" y="35052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4828" name="Oval 12"/>
          <p:cNvSpPr>
            <a:spLocks noChangeArrowheads="1"/>
          </p:cNvSpPr>
          <p:nvPr/>
        </p:nvSpPr>
        <p:spPr bwMode="auto">
          <a:xfrm>
            <a:off x="1371600" y="3886200"/>
            <a:ext cx="228600" cy="228600"/>
          </a:xfrm>
          <a:prstGeom prst="ellipse">
            <a:avLst/>
          </a:prstGeom>
          <a:solidFill>
            <a:srgbClr val="FF0000"/>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4829" name="Line 13"/>
          <p:cNvSpPr>
            <a:spLocks noChangeShapeType="1"/>
          </p:cNvSpPr>
          <p:nvPr/>
        </p:nvSpPr>
        <p:spPr bwMode="auto">
          <a:xfrm>
            <a:off x="1524000" y="4267200"/>
            <a:ext cx="0" cy="1066800"/>
          </a:xfrm>
          <a:prstGeom prst="line">
            <a:avLst/>
          </a:prstGeom>
          <a:noFill/>
          <a:ln w="9525">
            <a:solidFill>
              <a:schemeClr val="tx1"/>
            </a:solidFill>
            <a:round/>
            <a:headEnd/>
            <a:tailEnd/>
          </a:ln>
        </p:spPr>
        <p:txBody>
          <a:bodyPr wrap="none"/>
          <a:lstStyle/>
          <a:p>
            <a:endParaRPr lang="en-GB"/>
          </a:p>
        </p:txBody>
      </p:sp>
      <p:sp>
        <p:nvSpPr>
          <p:cNvPr id="34830" name="Line 14"/>
          <p:cNvSpPr>
            <a:spLocks noChangeShapeType="1"/>
          </p:cNvSpPr>
          <p:nvPr/>
        </p:nvSpPr>
        <p:spPr bwMode="auto">
          <a:xfrm>
            <a:off x="5562600" y="3581400"/>
            <a:ext cx="0" cy="914400"/>
          </a:xfrm>
          <a:prstGeom prst="line">
            <a:avLst/>
          </a:prstGeom>
          <a:noFill/>
          <a:ln w="9525">
            <a:solidFill>
              <a:schemeClr val="tx1"/>
            </a:solidFill>
            <a:round/>
            <a:headEnd/>
            <a:tailEnd/>
          </a:ln>
        </p:spPr>
        <p:txBody>
          <a:bodyPr wrap="none"/>
          <a:lstStyle/>
          <a:p>
            <a:endParaRPr lang="en-GB"/>
          </a:p>
        </p:txBody>
      </p:sp>
      <p:sp>
        <p:nvSpPr>
          <p:cNvPr id="34831" name="Line 15"/>
          <p:cNvSpPr>
            <a:spLocks noChangeShapeType="1"/>
          </p:cNvSpPr>
          <p:nvPr/>
        </p:nvSpPr>
        <p:spPr bwMode="auto">
          <a:xfrm>
            <a:off x="6096000" y="3962400"/>
            <a:ext cx="0" cy="838200"/>
          </a:xfrm>
          <a:prstGeom prst="line">
            <a:avLst/>
          </a:prstGeom>
          <a:noFill/>
          <a:ln w="9525">
            <a:solidFill>
              <a:schemeClr val="tx1"/>
            </a:solidFill>
            <a:round/>
            <a:headEnd/>
            <a:tailEnd/>
          </a:ln>
        </p:spPr>
        <p:txBody>
          <a:bodyPr wrap="none"/>
          <a:lstStyle/>
          <a:p>
            <a:endParaRPr lang="en-GB"/>
          </a:p>
        </p:txBody>
      </p:sp>
      <p:sp>
        <p:nvSpPr>
          <p:cNvPr id="34832" name="Line 16"/>
          <p:cNvSpPr>
            <a:spLocks noChangeShapeType="1"/>
          </p:cNvSpPr>
          <p:nvPr/>
        </p:nvSpPr>
        <p:spPr bwMode="auto">
          <a:xfrm>
            <a:off x="6934200" y="3733800"/>
            <a:ext cx="0" cy="990600"/>
          </a:xfrm>
          <a:prstGeom prst="line">
            <a:avLst/>
          </a:prstGeom>
          <a:noFill/>
          <a:ln w="9525">
            <a:solidFill>
              <a:schemeClr val="tx1"/>
            </a:solidFill>
            <a:round/>
            <a:headEnd/>
            <a:tailEnd/>
          </a:ln>
        </p:spPr>
        <p:txBody>
          <a:bodyPr wrap="none"/>
          <a:lstStyle/>
          <a:p>
            <a:endParaRPr lang="en-GB"/>
          </a:p>
        </p:txBody>
      </p:sp>
      <p:sp>
        <p:nvSpPr>
          <p:cNvPr id="34833" name="Line 17"/>
          <p:cNvSpPr>
            <a:spLocks noChangeShapeType="1"/>
          </p:cNvSpPr>
          <p:nvPr/>
        </p:nvSpPr>
        <p:spPr bwMode="auto">
          <a:xfrm>
            <a:off x="7696200" y="3962400"/>
            <a:ext cx="0" cy="990600"/>
          </a:xfrm>
          <a:prstGeom prst="line">
            <a:avLst/>
          </a:prstGeom>
          <a:noFill/>
          <a:ln w="9525">
            <a:solidFill>
              <a:schemeClr val="tx1"/>
            </a:solidFill>
            <a:round/>
            <a:headEnd/>
            <a:tailEnd/>
          </a:ln>
        </p:spPr>
        <p:txBody>
          <a:bodyPr wrap="none"/>
          <a:lstStyle/>
          <a:p>
            <a:endParaRPr lang="en-GB"/>
          </a:p>
        </p:txBody>
      </p:sp>
      <p:sp>
        <p:nvSpPr>
          <p:cNvPr id="34834" name="Line 18"/>
          <p:cNvSpPr>
            <a:spLocks noChangeShapeType="1"/>
          </p:cNvSpPr>
          <p:nvPr/>
        </p:nvSpPr>
        <p:spPr bwMode="auto">
          <a:xfrm flipH="1" flipV="1">
            <a:off x="1066800" y="4343400"/>
            <a:ext cx="457200" cy="304800"/>
          </a:xfrm>
          <a:prstGeom prst="line">
            <a:avLst/>
          </a:prstGeom>
          <a:noFill/>
          <a:ln w="9525">
            <a:solidFill>
              <a:schemeClr val="tx1"/>
            </a:solidFill>
            <a:round/>
            <a:headEnd/>
            <a:tailEnd/>
          </a:ln>
        </p:spPr>
        <p:txBody>
          <a:bodyPr wrap="none"/>
          <a:lstStyle/>
          <a:p>
            <a:endParaRPr lang="en-GB"/>
          </a:p>
        </p:txBody>
      </p:sp>
      <p:sp>
        <p:nvSpPr>
          <p:cNvPr id="34835" name="Line 19"/>
          <p:cNvSpPr>
            <a:spLocks noChangeShapeType="1"/>
          </p:cNvSpPr>
          <p:nvPr/>
        </p:nvSpPr>
        <p:spPr bwMode="auto">
          <a:xfrm flipV="1">
            <a:off x="1524000" y="4343400"/>
            <a:ext cx="457200" cy="304800"/>
          </a:xfrm>
          <a:prstGeom prst="line">
            <a:avLst/>
          </a:prstGeom>
          <a:noFill/>
          <a:ln w="9525">
            <a:solidFill>
              <a:schemeClr val="tx1"/>
            </a:solidFill>
            <a:round/>
            <a:headEnd/>
            <a:tailEnd/>
          </a:ln>
        </p:spPr>
        <p:txBody>
          <a:bodyPr wrap="none"/>
          <a:lstStyle/>
          <a:p>
            <a:endParaRPr lang="en-GB"/>
          </a:p>
        </p:txBody>
      </p:sp>
      <p:sp>
        <p:nvSpPr>
          <p:cNvPr id="34836" name="Line 20"/>
          <p:cNvSpPr>
            <a:spLocks noChangeShapeType="1"/>
          </p:cNvSpPr>
          <p:nvPr/>
        </p:nvSpPr>
        <p:spPr bwMode="auto">
          <a:xfrm flipH="1">
            <a:off x="1143000" y="5334000"/>
            <a:ext cx="381000" cy="533400"/>
          </a:xfrm>
          <a:prstGeom prst="line">
            <a:avLst/>
          </a:prstGeom>
          <a:noFill/>
          <a:ln w="9525">
            <a:solidFill>
              <a:schemeClr val="tx1"/>
            </a:solidFill>
            <a:round/>
            <a:headEnd/>
            <a:tailEnd/>
          </a:ln>
        </p:spPr>
        <p:txBody>
          <a:bodyPr wrap="none"/>
          <a:lstStyle/>
          <a:p>
            <a:endParaRPr lang="en-GB"/>
          </a:p>
        </p:txBody>
      </p:sp>
      <p:sp>
        <p:nvSpPr>
          <p:cNvPr id="34837" name="Line 21"/>
          <p:cNvSpPr>
            <a:spLocks noChangeShapeType="1"/>
          </p:cNvSpPr>
          <p:nvPr/>
        </p:nvSpPr>
        <p:spPr bwMode="auto">
          <a:xfrm flipH="1">
            <a:off x="4800600" y="4800600"/>
            <a:ext cx="304800" cy="457200"/>
          </a:xfrm>
          <a:prstGeom prst="line">
            <a:avLst/>
          </a:prstGeom>
          <a:noFill/>
          <a:ln w="9525">
            <a:solidFill>
              <a:schemeClr val="tx1"/>
            </a:solidFill>
            <a:round/>
            <a:headEnd/>
            <a:tailEnd/>
          </a:ln>
        </p:spPr>
        <p:txBody>
          <a:bodyPr wrap="none"/>
          <a:lstStyle/>
          <a:p>
            <a:endParaRPr lang="en-GB"/>
          </a:p>
        </p:txBody>
      </p:sp>
      <p:sp>
        <p:nvSpPr>
          <p:cNvPr id="34838" name="Line 22"/>
          <p:cNvSpPr>
            <a:spLocks noChangeShapeType="1"/>
          </p:cNvSpPr>
          <p:nvPr/>
        </p:nvSpPr>
        <p:spPr bwMode="auto">
          <a:xfrm>
            <a:off x="5105400" y="4038600"/>
            <a:ext cx="0" cy="762000"/>
          </a:xfrm>
          <a:prstGeom prst="line">
            <a:avLst/>
          </a:prstGeom>
          <a:noFill/>
          <a:ln w="9525">
            <a:solidFill>
              <a:schemeClr val="tx1"/>
            </a:solidFill>
            <a:round/>
            <a:headEnd/>
            <a:tailEnd/>
          </a:ln>
        </p:spPr>
        <p:txBody>
          <a:bodyPr wrap="none"/>
          <a:lstStyle/>
          <a:p>
            <a:endParaRPr lang="en-GB"/>
          </a:p>
        </p:txBody>
      </p:sp>
      <p:sp>
        <p:nvSpPr>
          <p:cNvPr id="34839" name="Line 23"/>
          <p:cNvSpPr>
            <a:spLocks noChangeShapeType="1"/>
          </p:cNvSpPr>
          <p:nvPr/>
        </p:nvSpPr>
        <p:spPr bwMode="auto">
          <a:xfrm>
            <a:off x="5105400" y="4800600"/>
            <a:ext cx="228600" cy="457200"/>
          </a:xfrm>
          <a:prstGeom prst="line">
            <a:avLst/>
          </a:prstGeom>
          <a:noFill/>
          <a:ln w="9525">
            <a:solidFill>
              <a:schemeClr val="tx1"/>
            </a:solidFill>
            <a:round/>
            <a:headEnd/>
            <a:tailEnd/>
          </a:ln>
        </p:spPr>
        <p:txBody>
          <a:bodyPr wrap="none"/>
          <a:lstStyle/>
          <a:p>
            <a:endParaRPr lang="en-GB"/>
          </a:p>
        </p:txBody>
      </p:sp>
      <p:sp>
        <p:nvSpPr>
          <p:cNvPr id="34840" name="Line 24"/>
          <p:cNvSpPr>
            <a:spLocks noChangeShapeType="1"/>
          </p:cNvSpPr>
          <p:nvPr/>
        </p:nvSpPr>
        <p:spPr bwMode="auto">
          <a:xfrm flipH="1" flipV="1">
            <a:off x="4800600" y="4191000"/>
            <a:ext cx="304800" cy="228600"/>
          </a:xfrm>
          <a:prstGeom prst="line">
            <a:avLst/>
          </a:prstGeom>
          <a:noFill/>
          <a:ln w="9525">
            <a:solidFill>
              <a:schemeClr val="tx1"/>
            </a:solidFill>
            <a:round/>
            <a:headEnd/>
            <a:tailEnd/>
          </a:ln>
        </p:spPr>
        <p:txBody>
          <a:bodyPr wrap="none"/>
          <a:lstStyle/>
          <a:p>
            <a:endParaRPr lang="en-GB"/>
          </a:p>
        </p:txBody>
      </p:sp>
      <p:sp>
        <p:nvSpPr>
          <p:cNvPr id="34841" name="Line 25"/>
          <p:cNvSpPr>
            <a:spLocks noChangeShapeType="1"/>
          </p:cNvSpPr>
          <p:nvPr/>
        </p:nvSpPr>
        <p:spPr bwMode="auto">
          <a:xfrm flipV="1">
            <a:off x="5105400" y="4191000"/>
            <a:ext cx="228600" cy="228600"/>
          </a:xfrm>
          <a:prstGeom prst="line">
            <a:avLst/>
          </a:prstGeom>
          <a:noFill/>
          <a:ln w="9525">
            <a:solidFill>
              <a:schemeClr val="tx1"/>
            </a:solidFill>
            <a:round/>
            <a:headEnd/>
            <a:tailEnd/>
          </a:ln>
        </p:spPr>
        <p:txBody>
          <a:bodyPr wrap="none"/>
          <a:lstStyle/>
          <a:p>
            <a:endParaRPr lang="en-GB"/>
          </a:p>
        </p:txBody>
      </p:sp>
      <p:sp>
        <p:nvSpPr>
          <p:cNvPr id="34842" name="Line 26"/>
          <p:cNvSpPr>
            <a:spLocks noChangeShapeType="1"/>
          </p:cNvSpPr>
          <p:nvPr/>
        </p:nvSpPr>
        <p:spPr bwMode="auto">
          <a:xfrm flipH="1">
            <a:off x="5334000" y="4495800"/>
            <a:ext cx="228600" cy="381000"/>
          </a:xfrm>
          <a:prstGeom prst="line">
            <a:avLst/>
          </a:prstGeom>
          <a:noFill/>
          <a:ln w="9525">
            <a:solidFill>
              <a:schemeClr val="tx1"/>
            </a:solidFill>
            <a:round/>
            <a:headEnd/>
            <a:tailEnd/>
          </a:ln>
        </p:spPr>
        <p:txBody>
          <a:bodyPr wrap="none"/>
          <a:lstStyle/>
          <a:p>
            <a:endParaRPr lang="en-GB"/>
          </a:p>
        </p:txBody>
      </p:sp>
      <p:sp>
        <p:nvSpPr>
          <p:cNvPr id="34843" name="Line 27"/>
          <p:cNvSpPr>
            <a:spLocks noChangeShapeType="1"/>
          </p:cNvSpPr>
          <p:nvPr/>
        </p:nvSpPr>
        <p:spPr bwMode="auto">
          <a:xfrm>
            <a:off x="5562600" y="4495800"/>
            <a:ext cx="228600" cy="381000"/>
          </a:xfrm>
          <a:prstGeom prst="line">
            <a:avLst/>
          </a:prstGeom>
          <a:noFill/>
          <a:ln w="9525">
            <a:solidFill>
              <a:schemeClr val="tx1"/>
            </a:solidFill>
            <a:round/>
            <a:headEnd/>
            <a:tailEnd/>
          </a:ln>
        </p:spPr>
        <p:txBody>
          <a:bodyPr wrap="none"/>
          <a:lstStyle/>
          <a:p>
            <a:endParaRPr lang="en-GB"/>
          </a:p>
        </p:txBody>
      </p:sp>
      <p:sp>
        <p:nvSpPr>
          <p:cNvPr id="34844" name="Line 28"/>
          <p:cNvSpPr>
            <a:spLocks noChangeShapeType="1"/>
          </p:cNvSpPr>
          <p:nvPr/>
        </p:nvSpPr>
        <p:spPr bwMode="auto">
          <a:xfrm flipH="1" flipV="1">
            <a:off x="5410200" y="3886200"/>
            <a:ext cx="152400" cy="152400"/>
          </a:xfrm>
          <a:prstGeom prst="line">
            <a:avLst/>
          </a:prstGeom>
          <a:noFill/>
          <a:ln w="9525">
            <a:solidFill>
              <a:schemeClr val="tx1"/>
            </a:solidFill>
            <a:round/>
            <a:headEnd/>
            <a:tailEnd/>
          </a:ln>
        </p:spPr>
        <p:txBody>
          <a:bodyPr wrap="none"/>
          <a:lstStyle/>
          <a:p>
            <a:endParaRPr lang="en-GB"/>
          </a:p>
        </p:txBody>
      </p:sp>
      <p:sp>
        <p:nvSpPr>
          <p:cNvPr id="34845" name="Line 29"/>
          <p:cNvSpPr>
            <a:spLocks noChangeShapeType="1"/>
          </p:cNvSpPr>
          <p:nvPr/>
        </p:nvSpPr>
        <p:spPr bwMode="auto">
          <a:xfrm flipV="1">
            <a:off x="5562600" y="3810000"/>
            <a:ext cx="228600" cy="228600"/>
          </a:xfrm>
          <a:prstGeom prst="line">
            <a:avLst/>
          </a:prstGeom>
          <a:noFill/>
          <a:ln w="9525">
            <a:solidFill>
              <a:schemeClr val="tx1"/>
            </a:solidFill>
            <a:round/>
            <a:headEnd/>
            <a:tailEnd/>
          </a:ln>
        </p:spPr>
        <p:txBody>
          <a:bodyPr wrap="none"/>
          <a:lstStyle/>
          <a:p>
            <a:endParaRPr lang="en-GB"/>
          </a:p>
        </p:txBody>
      </p:sp>
      <p:sp>
        <p:nvSpPr>
          <p:cNvPr id="34846" name="Line 30"/>
          <p:cNvSpPr>
            <a:spLocks noChangeShapeType="1"/>
          </p:cNvSpPr>
          <p:nvPr/>
        </p:nvSpPr>
        <p:spPr bwMode="auto">
          <a:xfrm flipH="1" flipV="1">
            <a:off x="5715000" y="4038600"/>
            <a:ext cx="381000" cy="228600"/>
          </a:xfrm>
          <a:prstGeom prst="line">
            <a:avLst/>
          </a:prstGeom>
          <a:noFill/>
          <a:ln w="9525">
            <a:solidFill>
              <a:schemeClr val="tx1"/>
            </a:solidFill>
            <a:round/>
            <a:headEnd/>
            <a:tailEnd/>
          </a:ln>
        </p:spPr>
        <p:txBody>
          <a:bodyPr wrap="none"/>
          <a:lstStyle/>
          <a:p>
            <a:endParaRPr lang="en-GB"/>
          </a:p>
        </p:txBody>
      </p:sp>
      <p:sp>
        <p:nvSpPr>
          <p:cNvPr id="34847" name="Line 31"/>
          <p:cNvSpPr>
            <a:spLocks noChangeShapeType="1"/>
          </p:cNvSpPr>
          <p:nvPr/>
        </p:nvSpPr>
        <p:spPr bwMode="auto">
          <a:xfrm flipV="1">
            <a:off x="6096000" y="4038600"/>
            <a:ext cx="304800" cy="228600"/>
          </a:xfrm>
          <a:prstGeom prst="line">
            <a:avLst/>
          </a:prstGeom>
          <a:noFill/>
          <a:ln w="9525">
            <a:solidFill>
              <a:schemeClr val="tx1"/>
            </a:solidFill>
            <a:round/>
            <a:headEnd/>
            <a:tailEnd/>
          </a:ln>
        </p:spPr>
        <p:txBody>
          <a:bodyPr wrap="none"/>
          <a:lstStyle/>
          <a:p>
            <a:endParaRPr lang="en-GB"/>
          </a:p>
        </p:txBody>
      </p:sp>
      <p:sp>
        <p:nvSpPr>
          <p:cNvPr id="34848" name="Line 32"/>
          <p:cNvSpPr>
            <a:spLocks noChangeShapeType="1"/>
          </p:cNvSpPr>
          <p:nvPr/>
        </p:nvSpPr>
        <p:spPr bwMode="auto">
          <a:xfrm flipH="1">
            <a:off x="5867400" y="4800600"/>
            <a:ext cx="228600" cy="457200"/>
          </a:xfrm>
          <a:prstGeom prst="line">
            <a:avLst/>
          </a:prstGeom>
          <a:noFill/>
          <a:ln w="9525">
            <a:solidFill>
              <a:schemeClr val="tx1"/>
            </a:solidFill>
            <a:round/>
            <a:headEnd/>
            <a:tailEnd/>
          </a:ln>
        </p:spPr>
        <p:txBody>
          <a:bodyPr wrap="none"/>
          <a:lstStyle/>
          <a:p>
            <a:endParaRPr lang="en-GB"/>
          </a:p>
        </p:txBody>
      </p:sp>
      <p:sp>
        <p:nvSpPr>
          <p:cNvPr id="34849" name="Line 33"/>
          <p:cNvSpPr>
            <a:spLocks noChangeShapeType="1"/>
          </p:cNvSpPr>
          <p:nvPr/>
        </p:nvSpPr>
        <p:spPr bwMode="auto">
          <a:xfrm>
            <a:off x="6096000" y="4800600"/>
            <a:ext cx="152400" cy="457200"/>
          </a:xfrm>
          <a:prstGeom prst="line">
            <a:avLst/>
          </a:prstGeom>
          <a:noFill/>
          <a:ln w="9525">
            <a:solidFill>
              <a:schemeClr val="tx1"/>
            </a:solidFill>
            <a:round/>
            <a:headEnd/>
            <a:tailEnd/>
          </a:ln>
        </p:spPr>
        <p:txBody>
          <a:bodyPr wrap="none"/>
          <a:lstStyle/>
          <a:p>
            <a:endParaRPr lang="en-GB"/>
          </a:p>
        </p:txBody>
      </p:sp>
      <p:sp>
        <p:nvSpPr>
          <p:cNvPr id="34850" name="Line 34"/>
          <p:cNvSpPr>
            <a:spLocks noChangeShapeType="1"/>
          </p:cNvSpPr>
          <p:nvPr/>
        </p:nvSpPr>
        <p:spPr bwMode="auto">
          <a:xfrm flipH="1">
            <a:off x="6705600" y="4724400"/>
            <a:ext cx="228600" cy="457200"/>
          </a:xfrm>
          <a:prstGeom prst="line">
            <a:avLst/>
          </a:prstGeom>
          <a:noFill/>
          <a:ln w="9525">
            <a:solidFill>
              <a:schemeClr val="tx1"/>
            </a:solidFill>
            <a:round/>
            <a:headEnd/>
            <a:tailEnd/>
          </a:ln>
        </p:spPr>
        <p:txBody>
          <a:bodyPr wrap="none"/>
          <a:lstStyle/>
          <a:p>
            <a:endParaRPr lang="en-GB"/>
          </a:p>
        </p:txBody>
      </p:sp>
      <p:sp>
        <p:nvSpPr>
          <p:cNvPr id="34851" name="Line 35"/>
          <p:cNvSpPr>
            <a:spLocks noChangeShapeType="1"/>
          </p:cNvSpPr>
          <p:nvPr/>
        </p:nvSpPr>
        <p:spPr bwMode="auto">
          <a:xfrm>
            <a:off x="6934200" y="4724400"/>
            <a:ext cx="228600" cy="457200"/>
          </a:xfrm>
          <a:prstGeom prst="line">
            <a:avLst/>
          </a:prstGeom>
          <a:noFill/>
          <a:ln w="9525">
            <a:solidFill>
              <a:schemeClr val="tx1"/>
            </a:solidFill>
            <a:round/>
            <a:headEnd/>
            <a:tailEnd/>
          </a:ln>
        </p:spPr>
        <p:txBody>
          <a:bodyPr wrap="none"/>
          <a:lstStyle/>
          <a:p>
            <a:endParaRPr lang="en-GB"/>
          </a:p>
        </p:txBody>
      </p:sp>
      <p:sp>
        <p:nvSpPr>
          <p:cNvPr id="34852" name="Line 36"/>
          <p:cNvSpPr>
            <a:spLocks noChangeShapeType="1"/>
          </p:cNvSpPr>
          <p:nvPr/>
        </p:nvSpPr>
        <p:spPr bwMode="auto">
          <a:xfrm flipV="1">
            <a:off x="6934200" y="3962400"/>
            <a:ext cx="228600" cy="152400"/>
          </a:xfrm>
          <a:prstGeom prst="line">
            <a:avLst/>
          </a:prstGeom>
          <a:noFill/>
          <a:ln w="9525">
            <a:solidFill>
              <a:schemeClr val="tx1"/>
            </a:solidFill>
            <a:round/>
            <a:headEnd/>
            <a:tailEnd/>
          </a:ln>
        </p:spPr>
        <p:txBody>
          <a:bodyPr wrap="none"/>
          <a:lstStyle/>
          <a:p>
            <a:endParaRPr lang="en-GB"/>
          </a:p>
        </p:txBody>
      </p:sp>
      <p:sp>
        <p:nvSpPr>
          <p:cNvPr id="34853" name="Line 37"/>
          <p:cNvSpPr>
            <a:spLocks noChangeShapeType="1"/>
          </p:cNvSpPr>
          <p:nvPr/>
        </p:nvSpPr>
        <p:spPr bwMode="auto">
          <a:xfrm flipH="1" flipV="1">
            <a:off x="7315200" y="4114800"/>
            <a:ext cx="381000" cy="304800"/>
          </a:xfrm>
          <a:prstGeom prst="line">
            <a:avLst/>
          </a:prstGeom>
          <a:noFill/>
          <a:ln w="9525">
            <a:solidFill>
              <a:schemeClr val="tx1"/>
            </a:solidFill>
            <a:round/>
            <a:headEnd/>
            <a:tailEnd/>
          </a:ln>
        </p:spPr>
        <p:txBody>
          <a:bodyPr wrap="none"/>
          <a:lstStyle/>
          <a:p>
            <a:endParaRPr lang="en-GB"/>
          </a:p>
        </p:txBody>
      </p:sp>
      <p:sp>
        <p:nvSpPr>
          <p:cNvPr id="34854" name="Line 38"/>
          <p:cNvSpPr>
            <a:spLocks noChangeShapeType="1"/>
          </p:cNvSpPr>
          <p:nvPr/>
        </p:nvSpPr>
        <p:spPr bwMode="auto">
          <a:xfrm flipV="1">
            <a:off x="7696200" y="4114800"/>
            <a:ext cx="381000" cy="304800"/>
          </a:xfrm>
          <a:prstGeom prst="line">
            <a:avLst/>
          </a:prstGeom>
          <a:noFill/>
          <a:ln w="9525">
            <a:solidFill>
              <a:schemeClr val="tx1"/>
            </a:solidFill>
            <a:round/>
            <a:headEnd/>
            <a:tailEnd/>
          </a:ln>
        </p:spPr>
        <p:txBody>
          <a:bodyPr wrap="none"/>
          <a:lstStyle/>
          <a:p>
            <a:endParaRPr lang="en-GB"/>
          </a:p>
        </p:txBody>
      </p:sp>
      <p:sp>
        <p:nvSpPr>
          <p:cNvPr id="34855" name="Line 39"/>
          <p:cNvSpPr>
            <a:spLocks noChangeShapeType="1"/>
          </p:cNvSpPr>
          <p:nvPr/>
        </p:nvSpPr>
        <p:spPr bwMode="auto">
          <a:xfrm flipH="1">
            <a:off x="7315200" y="4953000"/>
            <a:ext cx="381000" cy="381000"/>
          </a:xfrm>
          <a:prstGeom prst="line">
            <a:avLst/>
          </a:prstGeom>
          <a:noFill/>
          <a:ln w="9525">
            <a:solidFill>
              <a:schemeClr val="tx1"/>
            </a:solidFill>
            <a:round/>
            <a:headEnd/>
            <a:tailEnd/>
          </a:ln>
        </p:spPr>
        <p:txBody>
          <a:bodyPr wrap="none"/>
          <a:lstStyle/>
          <a:p>
            <a:endParaRPr lang="en-GB"/>
          </a:p>
        </p:txBody>
      </p:sp>
      <p:sp>
        <p:nvSpPr>
          <p:cNvPr id="34856" name="Line 40"/>
          <p:cNvSpPr>
            <a:spLocks noChangeShapeType="1"/>
          </p:cNvSpPr>
          <p:nvPr/>
        </p:nvSpPr>
        <p:spPr bwMode="auto">
          <a:xfrm>
            <a:off x="7696200" y="4953000"/>
            <a:ext cx="381000" cy="381000"/>
          </a:xfrm>
          <a:prstGeom prst="line">
            <a:avLst/>
          </a:prstGeom>
          <a:noFill/>
          <a:ln w="9525">
            <a:solidFill>
              <a:schemeClr val="tx1"/>
            </a:solidFill>
            <a:round/>
            <a:headEnd/>
            <a:tailEnd/>
          </a:ln>
        </p:spPr>
        <p:txBody>
          <a:bodyPr wrap="none"/>
          <a:lstStyle/>
          <a:p>
            <a:endParaRPr lang="en-GB"/>
          </a:p>
        </p:txBody>
      </p:sp>
      <p:sp>
        <p:nvSpPr>
          <p:cNvPr id="34857" name="Line 41"/>
          <p:cNvSpPr>
            <a:spLocks noChangeShapeType="1"/>
          </p:cNvSpPr>
          <p:nvPr/>
        </p:nvSpPr>
        <p:spPr bwMode="auto">
          <a:xfrm>
            <a:off x="1524000" y="5334000"/>
            <a:ext cx="381000" cy="533400"/>
          </a:xfrm>
          <a:prstGeom prst="line">
            <a:avLst/>
          </a:prstGeom>
          <a:noFill/>
          <a:ln w="9525">
            <a:solidFill>
              <a:schemeClr val="tx1"/>
            </a:solidFill>
            <a:round/>
            <a:headEnd/>
            <a:tailEnd/>
          </a:ln>
        </p:spPr>
        <p:txBody>
          <a:bodyPr wrap="none"/>
          <a:lstStyle/>
          <a:p>
            <a:endParaRPr lang="en-GB"/>
          </a:p>
        </p:txBody>
      </p:sp>
      <p:sp>
        <p:nvSpPr>
          <p:cNvPr id="34858" name="AutoShape 42"/>
          <p:cNvSpPr>
            <a:spLocks noChangeArrowheads="1"/>
          </p:cNvSpPr>
          <p:nvPr/>
        </p:nvSpPr>
        <p:spPr bwMode="auto">
          <a:xfrm>
            <a:off x="2133600" y="3962400"/>
            <a:ext cx="2362200" cy="685800"/>
          </a:xfrm>
          <a:prstGeom prst="notchedRightArrow">
            <a:avLst>
              <a:gd name="adj1" fmla="val 62500"/>
              <a:gd name="adj2" fmla="val 84022"/>
            </a:avLst>
          </a:prstGeom>
          <a:solidFill>
            <a:srgbClr val="FF9933"/>
          </a:solidFill>
          <a:ln w="9525">
            <a:solidFill>
              <a:schemeClr val="tx1"/>
            </a:solidFill>
            <a:miter lim="800000"/>
            <a:headEnd/>
            <a:tailEnd/>
          </a:ln>
        </p:spPr>
        <p:txBody>
          <a:bodyPr wrap="none" anchor="ctr"/>
          <a:lstStyle/>
          <a:p>
            <a:pPr eaLnBrk="0" hangingPunct="0"/>
            <a:endParaRPr lang="en-GB">
              <a:latin typeface="Verdana" pitchFamily="34" charset="0"/>
            </a:endParaRPr>
          </a:p>
        </p:txBody>
      </p:sp>
      <p:sp>
        <p:nvSpPr>
          <p:cNvPr id="34859" name="Line 43"/>
          <p:cNvSpPr>
            <a:spLocks noChangeShapeType="1"/>
          </p:cNvSpPr>
          <p:nvPr/>
        </p:nvSpPr>
        <p:spPr bwMode="auto">
          <a:xfrm flipH="1" flipV="1">
            <a:off x="6629400" y="3886200"/>
            <a:ext cx="304800" cy="228600"/>
          </a:xfrm>
          <a:prstGeom prst="line">
            <a:avLst/>
          </a:prstGeom>
          <a:noFill/>
          <a:ln w="9525">
            <a:solidFill>
              <a:schemeClr val="tx1"/>
            </a:solidFill>
            <a:round/>
            <a:headEnd/>
            <a:tailEnd/>
          </a:ln>
        </p:spPr>
        <p:txBody>
          <a:bodyPr wrap="none"/>
          <a:lstStyle/>
          <a:p>
            <a:endParaRPr lang="en-GB"/>
          </a:p>
        </p:txBody>
      </p:sp>
      <p:sp>
        <p:nvSpPr>
          <p:cNvPr id="34860" name="Text Box 44"/>
          <p:cNvSpPr txBox="1">
            <a:spLocks noChangeArrowheads="1"/>
          </p:cNvSpPr>
          <p:nvPr/>
        </p:nvSpPr>
        <p:spPr bwMode="auto">
          <a:xfrm>
            <a:off x="533400" y="5943600"/>
            <a:ext cx="2514600" cy="457200"/>
          </a:xfrm>
          <a:prstGeom prst="rect">
            <a:avLst/>
          </a:prstGeom>
          <a:noFill/>
          <a:ln w="9525">
            <a:noFill/>
            <a:miter lim="800000"/>
            <a:headEnd/>
            <a:tailEnd/>
          </a:ln>
        </p:spPr>
        <p:txBody>
          <a:bodyPr>
            <a:spAutoFit/>
          </a:bodyPr>
          <a:lstStyle/>
          <a:p>
            <a:r>
              <a:rPr lang="en-US" sz="2400"/>
              <a:t>Tutor</a:t>
            </a:r>
          </a:p>
        </p:txBody>
      </p:sp>
      <p:sp>
        <p:nvSpPr>
          <p:cNvPr id="34861" name="Text Box 45"/>
          <p:cNvSpPr txBox="1">
            <a:spLocks noChangeArrowheads="1"/>
          </p:cNvSpPr>
          <p:nvPr/>
        </p:nvSpPr>
        <p:spPr bwMode="auto">
          <a:xfrm>
            <a:off x="5715000" y="5772150"/>
            <a:ext cx="1387475" cy="457200"/>
          </a:xfrm>
          <a:prstGeom prst="rect">
            <a:avLst/>
          </a:prstGeom>
          <a:noFill/>
          <a:ln w="9525">
            <a:noFill/>
            <a:miter lim="800000"/>
            <a:headEnd/>
            <a:tailEnd/>
          </a:ln>
        </p:spPr>
        <p:txBody>
          <a:bodyPr wrap="none">
            <a:spAutoFit/>
          </a:bodyPr>
          <a:lstStyle/>
          <a:p>
            <a:r>
              <a:rPr lang="en-US" sz="2400"/>
              <a:t>Students</a:t>
            </a:r>
          </a:p>
        </p:txBody>
      </p:sp>
      <p:sp>
        <p:nvSpPr>
          <p:cNvPr id="46" name="Slide Number Placeholder 45"/>
          <p:cNvSpPr>
            <a:spLocks noGrp="1"/>
          </p:cNvSpPr>
          <p:nvPr>
            <p:ph type="sldNum" sz="quarter" idx="12"/>
          </p:nvPr>
        </p:nvSpPr>
        <p:spPr/>
        <p:txBody>
          <a:bodyPr/>
          <a:lstStyle/>
          <a:p>
            <a:fld id="{6533238D-209F-497D-AD9D-F4B40373CE26}" type="slidenum">
              <a:rPr lang="en-GB" smtClean="0"/>
              <a:pPr/>
              <a:t>13</a:t>
            </a:fld>
            <a:endParaRPr lang="en-GB"/>
          </a:p>
        </p:txBody>
      </p:sp>
    </p:spTree>
    <p:extLst>
      <p:ext uri="{BB962C8B-B14F-4D97-AF65-F5344CB8AC3E}">
        <p14:creationId xmlns:p14="http://schemas.microsoft.com/office/powerpoint/2010/main" val="4064155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0"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5842" name="Rectangle 2"/>
          <p:cNvSpPr>
            <a:spLocks noGrp="1" noChangeArrowheads="1"/>
          </p:cNvSpPr>
          <p:nvPr>
            <p:ph type="title" idx="4294967295"/>
          </p:nvPr>
        </p:nvSpPr>
        <p:spPr/>
        <p:txBody>
          <a:bodyPr anchorCtr="1"/>
          <a:lstStyle/>
          <a:p>
            <a:pPr eaLnBrk="1" hangingPunct="1"/>
            <a:r>
              <a:rPr lang="en-US" sz="3600" smtClean="0"/>
              <a:t>Failed Processes</a:t>
            </a:r>
          </a:p>
        </p:txBody>
      </p:sp>
      <p:sp>
        <p:nvSpPr>
          <p:cNvPr id="35843" name="Rectangle 3"/>
          <p:cNvSpPr>
            <a:spLocks noGrp="1" noChangeArrowheads="1"/>
          </p:cNvSpPr>
          <p:nvPr>
            <p:ph type="body" idx="4294967295"/>
          </p:nvPr>
        </p:nvSpPr>
        <p:spPr/>
        <p:txBody>
          <a:bodyPr/>
          <a:lstStyle/>
          <a:p>
            <a:pPr eaLnBrk="1" hangingPunct="1">
              <a:buFont typeface="Arial" charset="0"/>
              <a:buNone/>
            </a:pPr>
            <a:r>
              <a:rPr lang="en-US" sz="2400" smtClean="0"/>
              <a:t>Tell them more slowly</a:t>
            </a:r>
          </a:p>
          <a:p>
            <a:pPr eaLnBrk="1" hangingPunct="1"/>
            <a:endParaRPr lang="en-US" sz="2400" smtClean="0"/>
          </a:p>
        </p:txBody>
      </p:sp>
      <p:sp>
        <p:nvSpPr>
          <p:cNvPr id="35844" name="Oval 4"/>
          <p:cNvSpPr>
            <a:spLocks noChangeArrowheads="1"/>
          </p:cNvSpPr>
          <p:nvPr/>
        </p:nvSpPr>
        <p:spPr bwMode="auto">
          <a:xfrm>
            <a:off x="838200" y="3429000"/>
            <a:ext cx="914400" cy="9144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5845" name="Oval 5"/>
          <p:cNvSpPr>
            <a:spLocks noChangeArrowheads="1"/>
          </p:cNvSpPr>
          <p:nvPr/>
        </p:nvSpPr>
        <p:spPr bwMode="auto">
          <a:xfrm>
            <a:off x="990600" y="36576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5846" name="Oval 6"/>
          <p:cNvSpPr>
            <a:spLocks noChangeArrowheads="1"/>
          </p:cNvSpPr>
          <p:nvPr/>
        </p:nvSpPr>
        <p:spPr bwMode="auto">
          <a:xfrm>
            <a:off x="6096000" y="2819400"/>
            <a:ext cx="914400" cy="13716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5847" name="Oval 7"/>
          <p:cNvSpPr>
            <a:spLocks noChangeArrowheads="1"/>
          </p:cNvSpPr>
          <p:nvPr/>
        </p:nvSpPr>
        <p:spPr bwMode="auto">
          <a:xfrm>
            <a:off x="5334000" y="3048000"/>
            <a:ext cx="609600" cy="9144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5848" name="Oval 8"/>
          <p:cNvSpPr>
            <a:spLocks noChangeArrowheads="1"/>
          </p:cNvSpPr>
          <p:nvPr/>
        </p:nvSpPr>
        <p:spPr bwMode="auto">
          <a:xfrm>
            <a:off x="7162800" y="2971800"/>
            <a:ext cx="914400" cy="9144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5849" name="Oval 9"/>
          <p:cNvSpPr>
            <a:spLocks noChangeArrowheads="1"/>
          </p:cNvSpPr>
          <p:nvPr/>
        </p:nvSpPr>
        <p:spPr bwMode="auto">
          <a:xfrm>
            <a:off x="6858000" y="3733800"/>
            <a:ext cx="914400" cy="9144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5850" name="Oval 10"/>
          <p:cNvSpPr>
            <a:spLocks noChangeArrowheads="1"/>
          </p:cNvSpPr>
          <p:nvPr/>
        </p:nvSpPr>
        <p:spPr bwMode="auto">
          <a:xfrm>
            <a:off x="1219200" y="3962400"/>
            <a:ext cx="228600" cy="304800"/>
          </a:xfrm>
          <a:prstGeom prst="ellipse">
            <a:avLst/>
          </a:prstGeom>
          <a:solidFill>
            <a:srgbClr val="FF0000"/>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5851" name="Oval 11"/>
          <p:cNvSpPr>
            <a:spLocks noChangeArrowheads="1"/>
          </p:cNvSpPr>
          <p:nvPr/>
        </p:nvSpPr>
        <p:spPr bwMode="auto">
          <a:xfrm>
            <a:off x="1371600" y="36576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5852" name="Oval 12"/>
          <p:cNvSpPr>
            <a:spLocks noChangeArrowheads="1"/>
          </p:cNvSpPr>
          <p:nvPr/>
        </p:nvSpPr>
        <p:spPr bwMode="auto">
          <a:xfrm>
            <a:off x="4495800" y="3200400"/>
            <a:ext cx="914400" cy="9144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5853" name="Line 13"/>
          <p:cNvSpPr>
            <a:spLocks noChangeShapeType="1"/>
          </p:cNvSpPr>
          <p:nvPr/>
        </p:nvSpPr>
        <p:spPr bwMode="auto">
          <a:xfrm>
            <a:off x="1295400" y="4343400"/>
            <a:ext cx="0" cy="1219200"/>
          </a:xfrm>
          <a:prstGeom prst="line">
            <a:avLst/>
          </a:prstGeom>
          <a:noFill/>
          <a:ln w="9525">
            <a:solidFill>
              <a:schemeClr val="tx1"/>
            </a:solidFill>
            <a:round/>
            <a:headEnd/>
            <a:tailEnd/>
          </a:ln>
        </p:spPr>
        <p:txBody>
          <a:bodyPr wrap="none"/>
          <a:lstStyle/>
          <a:p>
            <a:endParaRPr lang="en-GB"/>
          </a:p>
        </p:txBody>
      </p:sp>
      <p:sp>
        <p:nvSpPr>
          <p:cNvPr id="35854" name="Line 14"/>
          <p:cNvSpPr>
            <a:spLocks noChangeShapeType="1"/>
          </p:cNvSpPr>
          <p:nvPr/>
        </p:nvSpPr>
        <p:spPr bwMode="auto">
          <a:xfrm flipH="1">
            <a:off x="990600" y="5562600"/>
            <a:ext cx="304800" cy="457200"/>
          </a:xfrm>
          <a:prstGeom prst="line">
            <a:avLst/>
          </a:prstGeom>
          <a:noFill/>
          <a:ln w="9525">
            <a:solidFill>
              <a:schemeClr val="tx1"/>
            </a:solidFill>
            <a:round/>
            <a:headEnd/>
            <a:tailEnd/>
          </a:ln>
        </p:spPr>
        <p:txBody>
          <a:bodyPr wrap="none"/>
          <a:lstStyle/>
          <a:p>
            <a:endParaRPr lang="en-GB"/>
          </a:p>
        </p:txBody>
      </p:sp>
      <p:sp>
        <p:nvSpPr>
          <p:cNvPr id="35855" name="Line 15"/>
          <p:cNvSpPr>
            <a:spLocks noChangeShapeType="1"/>
          </p:cNvSpPr>
          <p:nvPr/>
        </p:nvSpPr>
        <p:spPr bwMode="auto">
          <a:xfrm>
            <a:off x="1295400" y="5562600"/>
            <a:ext cx="304800" cy="457200"/>
          </a:xfrm>
          <a:prstGeom prst="line">
            <a:avLst/>
          </a:prstGeom>
          <a:noFill/>
          <a:ln w="9525">
            <a:solidFill>
              <a:schemeClr val="tx1"/>
            </a:solidFill>
            <a:round/>
            <a:headEnd/>
            <a:tailEnd/>
          </a:ln>
        </p:spPr>
        <p:txBody>
          <a:bodyPr wrap="none"/>
          <a:lstStyle/>
          <a:p>
            <a:endParaRPr lang="en-GB"/>
          </a:p>
        </p:txBody>
      </p:sp>
      <p:sp>
        <p:nvSpPr>
          <p:cNvPr id="35856" name="Line 16"/>
          <p:cNvSpPr>
            <a:spLocks noChangeShapeType="1"/>
          </p:cNvSpPr>
          <p:nvPr/>
        </p:nvSpPr>
        <p:spPr bwMode="auto">
          <a:xfrm flipH="1" flipV="1">
            <a:off x="838200" y="4419600"/>
            <a:ext cx="457200" cy="457200"/>
          </a:xfrm>
          <a:prstGeom prst="line">
            <a:avLst/>
          </a:prstGeom>
          <a:noFill/>
          <a:ln w="9525">
            <a:solidFill>
              <a:schemeClr val="tx1"/>
            </a:solidFill>
            <a:round/>
            <a:headEnd/>
            <a:tailEnd/>
          </a:ln>
        </p:spPr>
        <p:txBody>
          <a:bodyPr wrap="none"/>
          <a:lstStyle/>
          <a:p>
            <a:endParaRPr lang="en-GB"/>
          </a:p>
        </p:txBody>
      </p:sp>
      <p:sp>
        <p:nvSpPr>
          <p:cNvPr id="35857" name="Line 17"/>
          <p:cNvSpPr>
            <a:spLocks noChangeShapeType="1"/>
          </p:cNvSpPr>
          <p:nvPr/>
        </p:nvSpPr>
        <p:spPr bwMode="auto">
          <a:xfrm flipV="1">
            <a:off x="1295400" y="4419600"/>
            <a:ext cx="457200" cy="457200"/>
          </a:xfrm>
          <a:prstGeom prst="line">
            <a:avLst/>
          </a:prstGeom>
          <a:noFill/>
          <a:ln w="9525">
            <a:solidFill>
              <a:schemeClr val="tx1"/>
            </a:solidFill>
            <a:round/>
            <a:headEnd/>
            <a:tailEnd/>
          </a:ln>
        </p:spPr>
        <p:txBody>
          <a:bodyPr wrap="none"/>
          <a:lstStyle/>
          <a:p>
            <a:endParaRPr lang="en-GB"/>
          </a:p>
        </p:txBody>
      </p:sp>
      <p:sp>
        <p:nvSpPr>
          <p:cNvPr id="35858" name="Line 18"/>
          <p:cNvSpPr>
            <a:spLocks noChangeShapeType="1"/>
          </p:cNvSpPr>
          <p:nvPr/>
        </p:nvSpPr>
        <p:spPr bwMode="auto">
          <a:xfrm>
            <a:off x="4953000" y="4114800"/>
            <a:ext cx="0" cy="1219200"/>
          </a:xfrm>
          <a:prstGeom prst="line">
            <a:avLst/>
          </a:prstGeom>
          <a:noFill/>
          <a:ln w="9525">
            <a:solidFill>
              <a:schemeClr val="tx1"/>
            </a:solidFill>
            <a:round/>
            <a:headEnd/>
            <a:tailEnd/>
          </a:ln>
        </p:spPr>
        <p:txBody>
          <a:bodyPr wrap="none"/>
          <a:lstStyle/>
          <a:p>
            <a:endParaRPr lang="en-GB"/>
          </a:p>
        </p:txBody>
      </p:sp>
      <p:sp>
        <p:nvSpPr>
          <p:cNvPr id="35859" name="Line 19"/>
          <p:cNvSpPr>
            <a:spLocks noChangeShapeType="1"/>
          </p:cNvSpPr>
          <p:nvPr/>
        </p:nvSpPr>
        <p:spPr bwMode="auto">
          <a:xfrm flipH="1">
            <a:off x="4572000" y="5334000"/>
            <a:ext cx="381000" cy="381000"/>
          </a:xfrm>
          <a:prstGeom prst="line">
            <a:avLst/>
          </a:prstGeom>
          <a:noFill/>
          <a:ln w="9525">
            <a:solidFill>
              <a:schemeClr val="tx1"/>
            </a:solidFill>
            <a:round/>
            <a:headEnd/>
            <a:tailEnd/>
          </a:ln>
        </p:spPr>
        <p:txBody>
          <a:bodyPr wrap="none"/>
          <a:lstStyle/>
          <a:p>
            <a:endParaRPr lang="en-GB"/>
          </a:p>
        </p:txBody>
      </p:sp>
      <p:sp>
        <p:nvSpPr>
          <p:cNvPr id="35860" name="Line 20"/>
          <p:cNvSpPr>
            <a:spLocks noChangeShapeType="1"/>
          </p:cNvSpPr>
          <p:nvPr/>
        </p:nvSpPr>
        <p:spPr bwMode="auto">
          <a:xfrm>
            <a:off x="4953000" y="5334000"/>
            <a:ext cx="457200" cy="457200"/>
          </a:xfrm>
          <a:prstGeom prst="line">
            <a:avLst/>
          </a:prstGeom>
          <a:noFill/>
          <a:ln w="9525">
            <a:solidFill>
              <a:schemeClr val="tx1"/>
            </a:solidFill>
            <a:round/>
            <a:headEnd/>
            <a:tailEnd/>
          </a:ln>
        </p:spPr>
        <p:txBody>
          <a:bodyPr wrap="none"/>
          <a:lstStyle/>
          <a:p>
            <a:endParaRPr lang="en-GB"/>
          </a:p>
        </p:txBody>
      </p:sp>
      <p:sp>
        <p:nvSpPr>
          <p:cNvPr id="35861" name="Line 21"/>
          <p:cNvSpPr>
            <a:spLocks noChangeShapeType="1"/>
          </p:cNvSpPr>
          <p:nvPr/>
        </p:nvSpPr>
        <p:spPr bwMode="auto">
          <a:xfrm flipH="1" flipV="1">
            <a:off x="4495800" y="4419600"/>
            <a:ext cx="457200" cy="228600"/>
          </a:xfrm>
          <a:prstGeom prst="line">
            <a:avLst/>
          </a:prstGeom>
          <a:noFill/>
          <a:ln w="9525">
            <a:solidFill>
              <a:schemeClr val="tx1"/>
            </a:solidFill>
            <a:round/>
            <a:headEnd/>
            <a:tailEnd/>
          </a:ln>
        </p:spPr>
        <p:txBody>
          <a:bodyPr wrap="none"/>
          <a:lstStyle/>
          <a:p>
            <a:endParaRPr lang="en-GB"/>
          </a:p>
        </p:txBody>
      </p:sp>
      <p:sp>
        <p:nvSpPr>
          <p:cNvPr id="35862" name="Line 22"/>
          <p:cNvSpPr>
            <a:spLocks noChangeShapeType="1"/>
          </p:cNvSpPr>
          <p:nvPr/>
        </p:nvSpPr>
        <p:spPr bwMode="auto">
          <a:xfrm flipV="1">
            <a:off x="4953000" y="4419600"/>
            <a:ext cx="381000" cy="228600"/>
          </a:xfrm>
          <a:prstGeom prst="line">
            <a:avLst/>
          </a:prstGeom>
          <a:noFill/>
          <a:ln w="9525">
            <a:solidFill>
              <a:schemeClr val="tx1"/>
            </a:solidFill>
            <a:round/>
            <a:headEnd/>
            <a:tailEnd/>
          </a:ln>
        </p:spPr>
        <p:txBody>
          <a:bodyPr wrap="none"/>
          <a:lstStyle/>
          <a:p>
            <a:endParaRPr lang="en-GB"/>
          </a:p>
        </p:txBody>
      </p:sp>
      <p:sp>
        <p:nvSpPr>
          <p:cNvPr id="35863" name="Line 23"/>
          <p:cNvSpPr>
            <a:spLocks noChangeShapeType="1"/>
          </p:cNvSpPr>
          <p:nvPr/>
        </p:nvSpPr>
        <p:spPr bwMode="auto">
          <a:xfrm>
            <a:off x="5638800" y="3962400"/>
            <a:ext cx="0" cy="1295400"/>
          </a:xfrm>
          <a:prstGeom prst="line">
            <a:avLst/>
          </a:prstGeom>
          <a:noFill/>
          <a:ln w="9525">
            <a:solidFill>
              <a:schemeClr val="tx1"/>
            </a:solidFill>
            <a:round/>
            <a:headEnd/>
            <a:tailEnd/>
          </a:ln>
        </p:spPr>
        <p:txBody>
          <a:bodyPr wrap="none"/>
          <a:lstStyle/>
          <a:p>
            <a:endParaRPr lang="en-GB"/>
          </a:p>
        </p:txBody>
      </p:sp>
      <p:sp>
        <p:nvSpPr>
          <p:cNvPr id="35864" name="Line 24"/>
          <p:cNvSpPr>
            <a:spLocks noChangeShapeType="1"/>
          </p:cNvSpPr>
          <p:nvPr/>
        </p:nvSpPr>
        <p:spPr bwMode="auto">
          <a:xfrm flipH="1">
            <a:off x="5486400" y="5257800"/>
            <a:ext cx="152400" cy="685800"/>
          </a:xfrm>
          <a:prstGeom prst="line">
            <a:avLst/>
          </a:prstGeom>
          <a:noFill/>
          <a:ln w="9525">
            <a:solidFill>
              <a:schemeClr val="tx1"/>
            </a:solidFill>
            <a:round/>
            <a:headEnd/>
            <a:tailEnd/>
          </a:ln>
        </p:spPr>
        <p:txBody>
          <a:bodyPr wrap="none"/>
          <a:lstStyle/>
          <a:p>
            <a:endParaRPr lang="en-GB"/>
          </a:p>
        </p:txBody>
      </p:sp>
      <p:sp>
        <p:nvSpPr>
          <p:cNvPr id="35865" name="Line 25"/>
          <p:cNvSpPr>
            <a:spLocks noChangeShapeType="1"/>
          </p:cNvSpPr>
          <p:nvPr/>
        </p:nvSpPr>
        <p:spPr bwMode="auto">
          <a:xfrm>
            <a:off x="5638800" y="5257800"/>
            <a:ext cx="152400" cy="685800"/>
          </a:xfrm>
          <a:prstGeom prst="line">
            <a:avLst/>
          </a:prstGeom>
          <a:noFill/>
          <a:ln w="9525">
            <a:solidFill>
              <a:schemeClr val="tx1"/>
            </a:solidFill>
            <a:round/>
            <a:headEnd/>
            <a:tailEnd/>
          </a:ln>
        </p:spPr>
        <p:txBody>
          <a:bodyPr wrap="none"/>
          <a:lstStyle/>
          <a:p>
            <a:endParaRPr lang="en-GB"/>
          </a:p>
        </p:txBody>
      </p:sp>
      <p:sp>
        <p:nvSpPr>
          <p:cNvPr id="35866" name="Line 26"/>
          <p:cNvSpPr>
            <a:spLocks noChangeShapeType="1"/>
          </p:cNvSpPr>
          <p:nvPr/>
        </p:nvSpPr>
        <p:spPr bwMode="auto">
          <a:xfrm flipV="1">
            <a:off x="5638800" y="4267200"/>
            <a:ext cx="228600" cy="304800"/>
          </a:xfrm>
          <a:prstGeom prst="line">
            <a:avLst/>
          </a:prstGeom>
          <a:noFill/>
          <a:ln w="9525">
            <a:solidFill>
              <a:schemeClr val="tx1"/>
            </a:solidFill>
            <a:round/>
            <a:headEnd/>
            <a:tailEnd/>
          </a:ln>
        </p:spPr>
        <p:txBody>
          <a:bodyPr wrap="none"/>
          <a:lstStyle/>
          <a:p>
            <a:endParaRPr lang="en-GB"/>
          </a:p>
        </p:txBody>
      </p:sp>
      <p:sp>
        <p:nvSpPr>
          <p:cNvPr id="35867" name="Line 27"/>
          <p:cNvSpPr>
            <a:spLocks noChangeShapeType="1"/>
          </p:cNvSpPr>
          <p:nvPr/>
        </p:nvSpPr>
        <p:spPr bwMode="auto">
          <a:xfrm flipH="1" flipV="1">
            <a:off x="5257800" y="4267200"/>
            <a:ext cx="381000" cy="304800"/>
          </a:xfrm>
          <a:prstGeom prst="line">
            <a:avLst/>
          </a:prstGeom>
          <a:noFill/>
          <a:ln w="9525">
            <a:solidFill>
              <a:schemeClr val="tx1"/>
            </a:solidFill>
            <a:round/>
            <a:headEnd/>
            <a:tailEnd/>
          </a:ln>
        </p:spPr>
        <p:txBody>
          <a:bodyPr wrap="none"/>
          <a:lstStyle/>
          <a:p>
            <a:endParaRPr lang="en-GB"/>
          </a:p>
        </p:txBody>
      </p:sp>
      <p:sp>
        <p:nvSpPr>
          <p:cNvPr id="35868" name="Line 28"/>
          <p:cNvSpPr>
            <a:spLocks noChangeShapeType="1"/>
          </p:cNvSpPr>
          <p:nvPr/>
        </p:nvSpPr>
        <p:spPr bwMode="auto">
          <a:xfrm>
            <a:off x="6553200" y="4191000"/>
            <a:ext cx="0" cy="1143000"/>
          </a:xfrm>
          <a:prstGeom prst="line">
            <a:avLst/>
          </a:prstGeom>
          <a:noFill/>
          <a:ln w="9525">
            <a:solidFill>
              <a:schemeClr val="tx1"/>
            </a:solidFill>
            <a:round/>
            <a:headEnd/>
            <a:tailEnd/>
          </a:ln>
        </p:spPr>
        <p:txBody>
          <a:bodyPr wrap="none"/>
          <a:lstStyle/>
          <a:p>
            <a:endParaRPr lang="en-GB"/>
          </a:p>
        </p:txBody>
      </p:sp>
      <p:sp>
        <p:nvSpPr>
          <p:cNvPr id="35869" name="Line 29"/>
          <p:cNvSpPr>
            <a:spLocks noChangeShapeType="1"/>
          </p:cNvSpPr>
          <p:nvPr/>
        </p:nvSpPr>
        <p:spPr bwMode="auto">
          <a:xfrm flipH="1">
            <a:off x="6248400" y="5334000"/>
            <a:ext cx="304800" cy="457200"/>
          </a:xfrm>
          <a:prstGeom prst="line">
            <a:avLst/>
          </a:prstGeom>
          <a:noFill/>
          <a:ln w="9525">
            <a:solidFill>
              <a:schemeClr val="tx1"/>
            </a:solidFill>
            <a:round/>
            <a:headEnd/>
            <a:tailEnd/>
          </a:ln>
        </p:spPr>
        <p:txBody>
          <a:bodyPr wrap="none"/>
          <a:lstStyle/>
          <a:p>
            <a:endParaRPr lang="en-GB"/>
          </a:p>
        </p:txBody>
      </p:sp>
      <p:sp>
        <p:nvSpPr>
          <p:cNvPr id="35870" name="Line 30"/>
          <p:cNvSpPr>
            <a:spLocks noChangeShapeType="1"/>
          </p:cNvSpPr>
          <p:nvPr/>
        </p:nvSpPr>
        <p:spPr bwMode="auto">
          <a:xfrm>
            <a:off x="6553200" y="5334000"/>
            <a:ext cx="304800" cy="381000"/>
          </a:xfrm>
          <a:prstGeom prst="line">
            <a:avLst/>
          </a:prstGeom>
          <a:noFill/>
          <a:ln w="9525">
            <a:solidFill>
              <a:schemeClr val="tx1"/>
            </a:solidFill>
            <a:round/>
            <a:headEnd/>
            <a:tailEnd/>
          </a:ln>
        </p:spPr>
        <p:txBody>
          <a:bodyPr wrap="none"/>
          <a:lstStyle/>
          <a:p>
            <a:endParaRPr lang="en-GB"/>
          </a:p>
        </p:txBody>
      </p:sp>
      <p:sp>
        <p:nvSpPr>
          <p:cNvPr id="35871" name="Line 31"/>
          <p:cNvSpPr>
            <a:spLocks noChangeShapeType="1"/>
          </p:cNvSpPr>
          <p:nvPr/>
        </p:nvSpPr>
        <p:spPr bwMode="auto">
          <a:xfrm flipH="1" flipV="1">
            <a:off x="6096000" y="4038600"/>
            <a:ext cx="457200" cy="609600"/>
          </a:xfrm>
          <a:prstGeom prst="line">
            <a:avLst/>
          </a:prstGeom>
          <a:noFill/>
          <a:ln w="9525">
            <a:solidFill>
              <a:schemeClr val="tx1"/>
            </a:solidFill>
            <a:round/>
            <a:headEnd/>
            <a:tailEnd/>
          </a:ln>
        </p:spPr>
        <p:txBody>
          <a:bodyPr wrap="none"/>
          <a:lstStyle/>
          <a:p>
            <a:endParaRPr lang="en-GB"/>
          </a:p>
        </p:txBody>
      </p:sp>
      <p:sp>
        <p:nvSpPr>
          <p:cNvPr id="35872" name="Line 32"/>
          <p:cNvSpPr>
            <a:spLocks noChangeShapeType="1"/>
          </p:cNvSpPr>
          <p:nvPr/>
        </p:nvSpPr>
        <p:spPr bwMode="auto">
          <a:xfrm flipV="1">
            <a:off x="6553200" y="4267200"/>
            <a:ext cx="152400" cy="381000"/>
          </a:xfrm>
          <a:prstGeom prst="line">
            <a:avLst/>
          </a:prstGeom>
          <a:noFill/>
          <a:ln w="9525">
            <a:solidFill>
              <a:schemeClr val="tx1"/>
            </a:solidFill>
            <a:round/>
            <a:headEnd/>
            <a:tailEnd/>
          </a:ln>
        </p:spPr>
        <p:txBody>
          <a:bodyPr wrap="none"/>
          <a:lstStyle/>
          <a:p>
            <a:endParaRPr lang="en-GB"/>
          </a:p>
        </p:txBody>
      </p:sp>
      <p:sp>
        <p:nvSpPr>
          <p:cNvPr id="35873" name="Line 33"/>
          <p:cNvSpPr>
            <a:spLocks noChangeShapeType="1"/>
          </p:cNvSpPr>
          <p:nvPr/>
        </p:nvSpPr>
        <p:spPr bwMode="auto">
          <a:xfrm>
            <a:off x="7315200" y="4648200"/>
            <a:ext cx="0" cy="990600"/>
          </a:xfrm>
          <a:prstGeom prst="line">
            <a:avLst/>
          </a:prstGeom>
          <a:noFill/>
          <a:ln w="9525">
            <a:solidFill>
              <a:schemeClr val="tx1"/>
            </a:solidFill>
            <a:round/>
            <a:headEnd/>
            <a:tailEnd/>
          </a:ln>
        </p:spPr>
        <p:txBody>
          <a:bodyPr wrap="none"/>
          <a:lstStyle/>
          <a:p>
            <a:endParaRPr lang="en-GB"/>
          </a:p>
        </p:txBody>
      </p:sp>
      <p:sp>
        <p:nvSpPr>
          <p:cNvPr id="35874" name="Line 34"/>
          <p:cNvSpPr>
            <a:spLocks noChangeShapeType="1"/>
          </p:cNvSpPr>
          <p:nvPr/>
        </p:nvSpPr>
        <p:spPr bwMode="auto">
          <a:xfrm flipH="1">
            <a:off x="7162800" y="5638800"/>
            <a:ext cx="152400" cy="457200"/>
          </a:xfrm>
          <a:prstGeom prst="line">
            <a:avLst/>
          </a:prstGeom>
          <a:noFill/>
          <a:ln w="9525">
            <a:solidFill>
              <a:schemeClr val="tx1"/>
            </a:solidFill>
            <a:round/>
            <a:headEnd/>
            <a:tailEnd/>
          </a:ln>
        </p:spPr>
        <p:txBody>
          <a:bodyPr wrap="none"/>
          <a:lstStyle/>
          <a:p>
            <a:endParaRPr lang="en-GB"/>
          </a:p>
        </p:txBody>
      </p:sp>
      <p:sp>
        <p:nvSpPr>
          <p:cNvPr id="35875" name="Line 35"/>
          <p:cNvSpPr>
            <a:spLocks noChangeShapeType="1"/>
          </p:cNvSpPr>
          <p:nvPr/>
        </p:nvSpPr>
        <p:spPr bwMode="auto">
          <a:xfrm>
            <a:off x="7315200" y="5638800"/>
            <a:ext cx="152400" cy="381000"/>
          </a:xfrm>
          <a:prstGeom prst="line">
            <a:avLst/>
          </a:prstGeom>
          <a:noFill/>
          <a:ln w="9525">
            <a:solidFill>
              <a:schemeClr val="tx1"/>
            </a:solidFill>
            <a:round/>
            <a:headEnd/>
            <a:tailEnd/>
          </a:ln>
        </p:spPr>
        <p:txBody>
          <a:bodyPr wrap="none"/>
          <a:lstStyle/>
          <a:p>
            <a:endParaRPr lang="en-GB"/>
          </a:p>
        </p:txBody>
      </p:sp>
      <p:sp>
        <p:nvSpPr>
          <p:cNvPr id="35876" name="Line 36"/>
          <p:cNvSpPr>
            <a:spLocks noChangeShapeType="1"/>
          </p:cNvSpPr>
          <p:nvPr/>
        </p:nvSpPr>
        <p:spPr bwMode="auto">
          <a:xfrm flipV="1">
            <a:off x="7315200" y="4724400"/>
            <a:ext cx="152400" cy="533400"/>
          </a:xfrm>
          <a:prstGeom prst="line">
            <a:avLst/>
          </a:prstGeom>
          <a:noFill/>
          <a:ln w="9525">
            <a:solidFill>
              <a:schemeClr val="tx1"/>
            </a:solidFill>
            <a:round/>
            <a:headEnd/>
            <a:tailEnd/>
          </a:ln>
        </p:spPr>
        <p:txBody>
          <a:bodyPr wrap="none"/>
          <a:lstStyle/>
          <a:p>
            <a:endParaRPr lang="en-GB"/>
          </a:p>
        </p:txBody>
      </p:sp>
      <p:sp>
        <p:nvSpPr>
          <p:cNvPr id="35877" name="Line 37"/>
          <p:cNvSpPr>
            <a:spLocks noChangeShapeType="1"/>
          </p:cNvSpPr>
          <p:nvPr/>
        </p:nvSpPr>
        <p:spPr bwMode="auto">
          <a:xfrm flipH="1" flipV="1">
            <a:off x="6934200" y="4648200"/>
            <a:ext cx="381000" cy="609600"/>
          </a:xfrm>
          <a:prstGeom prst="line">
            <a:avLst/>
          </a:prstGeom>
          <a:noFill/>
          <a:ln w="9525">
            <a:solidFill>
              <a:schemeClr val="tx1"/>
            </a:solidFill>
            <a:round/>
            <a:headEnd/>
            <a:tailEnd/>
          </a:ln>
        </p:spPr>
        <p:txBody>
          <a:bodyPr wrap="none"/>
          <a:lstStyle/>
          <a:p>
            <a:endParaRPr lang="en-GB"/>
          </a:p>
        </p:txBody>
      </p:sp>
      <p:sp>
        <p:nvSpPr>
          <p:cNvPr id="35878" name="Line 38"/>
          <p:cNvSpPr>
            <a:spLocks noChangeShapeType="1"/>
          </p:cNvSpPr>
          <p:nvPr/>
        </p:nvSpPr>
        <p:spPr bwMode="auto">
          <a:xfrm>
            <a:off x="7620000" y="4572000"/>
            <a:ext cx="0" cy="381000"/>
          </a:xfrm>
          <a:prstGeom prst="line">
            <a:avLst/>
          </a:prstGeom>
          <a:noFill/>
          <a:ln w="9525">
            <a:solidFill>
              <a:schemeClr val="tx1"/>
            </a:solidFill>
            <a:round/>
            <a:headEnd/>
            <a:tailEnd/>
          </a:ln>
        </p:spPr>
        <p:txBody>
          <a:bodyPr wrap="none"/>
          <a:lstStyle/>
          <a:p>
            <a:endParaRPr lang="en-GB"/>
          </a:p>
        </p:txBody>
      </p:sp>
      <p:sp>
        <p:nvSpPr>
          <p:cNvPr id="35879" name="Line 39"/>
          <p:cNvSpPr>
            <a:spLocks noChangeShapeType="1"/>
          </p:cNvSpPr>
          <p:nvPr/>
        </p:nvSpPr>
        <p:spPr bwMode="auto">
          <a:xfrm>
            <a:off x="7620000" y="4953000"/>
            <a:ext cx="0" cy="152400"/>
          </a:xfrm>
          <a:prstGeom prst="line">
            <a:avLst/>
          </a:prstGeom>
          <a:noFill/>
          <a:ln w="9525">
            <a:solidFill>
              <a:schemeClr val="tx1"/>
            </a:solidFill>
            <a:round/>
            <a:headEnd/>
            <a:tailEnd/>
          </a:ln>
        </p:spPr>
        <p:txBody>
          <a:bodyPr wrap="none"/>
          <a:lstStyle/>
          <a:p>
            <a:endParaRPr lang="en-GB"/>
          </a:p>
        </p:txBody>
      </p:sp>
      <p:sp>
        <p:nvSpPr>
          <p:cNvPr id="35880" name="Line 40"/>
          <p:cNvSpPr>
            <a:spLocks noChangeShapeType="1"/>
          </p:cNvSpPr>
          <p:nvPr/>
        </p:nvSpPr>
        <p:spPr bwMode="auto">
          <a:xfrm flipH="1">
            <a:off x="7467600" y="5105400"/>
            <a:ext cx="152400" cy="381000"/>
          </a:xfrm>
          <a:prstGeom prst="line">
            <a:avLst/>
          </a:prstGeom>
          <a:noFill/>
          <a:ln w="9525">
            <a:solidFill>
              <a:schemeClr val="tx1"/>
            </a:solidFill>
            <a:round/>
            <a:headEnd/>
            <a:tailEnd/>
          </a:ln>
        </p:spPr>
        <p:txBody>
          <a:bodyPr wrap="none"/>
          <a:lstStyle/>
          <a:p>
            <a:endParaRPr lang="en-GB"/>
          </a:p>
        </p:txBody>
      </p:sp>
      <p:sp>
        <p:nvSpPr>
          <p:cNvPr id="35881" name="Line 41"/>
          <p:cNvSpPr>
            <a:spLocks noChangeShapeType="1"/>
          </p:cNvSpPr>
          <p:nvPr/>
        </p:nvSpPr>
        <p:spPr bwMode="auto">
          <a:xfrm>
            <a:off x="7620000" y="5105400"/>
            <a:ext cx="228600" cy="381000"/>
          </a:xfrm>
          <a:prstGeom prst="line">
            <a:avLst/>
          </a:prstGeom>
          <a:noFill/>
          <a:ln w="9525">
            <a:solidFill>
              <a:schemeClr val="tx1"/>
            </a:solidFill>
            <a:round/>
            <a:headEnd/>
            <a:tailEnd/>
          </a:ln>
        </p:spPr>
        <p:txBody>
          <a:bodyPr wrap="none"/>
          <a:lstStyle/>
          <a:p>
            <a:endParaRPr lang="en-GB"/>
          </a:p>
        </p:txBody>
      </p:sp>
      <p:sp>
        <p:nvSpPr>
          <p:cNvPr id="35882" name="Line 42"/>
          <p:cNvSpPr>
            <a:spLocks noChangeShapeType="1"/>
          </p:cNvSpPr>
          <p:nvPr/>
        </p:nvSpPr>
        <p:spPr bwMode="auto">
          <a:xfrm flipV="1">
            <a:off x="7772400" y="3886200"/>
            <a:ext cx="228600" cy="152400"/>
          </a:xfrm>
          <a:prstGeom prst="line">
            <a:avLst/>
          </a:prstGeom>
          <a:noFill/>
          <a:ln w="9525">
            <a:solidFill>
              <a:schemeClr val="tx1"/>
            </a:solidFill>
            <a:round/>
            <a:headEnd/>
            <a:tailEnd/>
          </a:ln>
        </p:spPr>
        <p:txBody>
          <a:bodyPr wrap="none"/>
          <a:lstStyle/>
          <a:p>
            <a:endParaRPr lang="en-GB"/>
          </a:p>
        </p:txBody>
      </p:sp>
      <p:sp>
        <p:nvSpPr>
          <p:cNvPr id="35883" name="AutoShape 43"/>
          <p:cNvSpPr>
            <a:spLocks noChangeArrowheads="1"/>
          </p:cNvSpPr>
          <p:nvPr/>
        </p:nvSpPr>
        <p:spPr bwMode="auto">
          <a:xfrm>
            <a:off x="1905000" y="3886200"/>
            <a:ext cx="533400" cy="304800"/>
          </a:xfrm>
          <a:prstGeom prst="rightArrow">
            <a:avLst>
              <a:gd name="adj1" fmla="val 50000"/>
              <a:gd name="adj2" fmla="val 43750"/>
            </a:avLst>
          </a:prstGeom>
          <a:solidFill>
            <a:srgbClr val="FF9933"/>
          </a:solidFill>
          <a:ln w="9525">
            <a:solidFill>
              <a:schemeClr val="tx1"/>
            </a:solidFill>
            <a:miter lim="800000"/>
            <a:headEnd/>
            <a:tailEnd/>
          </a:ln>
        </p:spPr>
        <p:txBody>
          <a:bodyPr wrap="none" anchor="ctr"/>
          <a:lstStyle/>
          <a:p>
            <a:pPr eaLnBrk="0" hangingPunct="0"/>
            <a:endParaRPr lang="en-GB">
              <a:latin typeface="Verdana" pitchFamily="34" charset="0"/>
            </a:endParaRPr>
          </a:p>
        </p:txBody>
      </p:sp>
      <p:sp>
        <p:nvSpPr>
          <p:cNvPr id="35884" name="AutoShape 44"/>
          <p:cNvSpPr>
            <a:spLocks noChangeArrowheads="1"/>
          </p:cNvSpPr>
          <p:nvPr/>
        </p:nvSpPr>
        <p:spPr bwMode="auto">
          <a:xfrm>
            <a:off x="2590800" y="3886200"/>
            <a:ext cx="457200" cy="304800"/>
          </a:xfrm>
          <a:prstGeom prst="rightArrow">
            <a:avLst>
              <a:gd name="adj1" fmla="val 50000"/>
              <a:gd name="adj2" fmla="val 37500"/>
            </a:avLst>
          </a:prstGeom>
          <a:solidFill>
            <a:srgbClr val="FF9933"/>
          </a:solidFill>
          <a:ln w="9525">
            <a:solidFill>
              <a:schemeClr val="tx1"/>
            </a:solidFill>
            <a:miter lim="800000"/>
            <a:headEnd/>
            <a:tailEnd/>
          </a:ln>
        </p:spPr>
        <p:txBody>
          <a:bodyPr wrap="none" anchor="ctr"/>
          <a:lstStyle/>
          <a:p>
            <a:pPr eaLnBrk="0" hangingPunct="0"/>
            <a:endParaRPr lang="en-GB">
              <a:latin typeface="Verdana" pitchFamily="34" charset="0"/>
            </a:endParaRPr>
          </a:p>
        </p:txBody>
      </p:sp>
      <p:sp>
        <p:nvSpPr>
          <p:cNvPr id="35885" name="AutoShape 45"/>
          <p:cNvSpPr>
            <a:spLocks noChangeArrowheads="1"/>
          </p:cNvSpPr>
          <p:nvPr/>
        </p:nvSpPr>
        <p:spPr bwMode="auto">
          <a:xfrm>
            <a:off x="3200400" y="3886200"/>
            <a:ext cx="457200" cy="304800"/>
          </a:xfrm>
          <a:prstGeom prst="rightArrow">
            <a:avLst>
              <a:gd name="adj1" fmla="val 50000"/>
              <a:gd name="adj2" fmla="val 37500"/>
            </a:avLst>
          </a:prstGeom>
          <a:solidFill>
            <a:srgbClr val="FF9933"/>
          </a:solidFill>
          <a:ln w="9525">
            <a:solidFill>
              <a:schemeClr val="tx1"/>
            </a:solidFill>
            <a:miter lim="800000"/>
            <a:headEnd/>
            <a:tailEnd/>
          </a:ln>
        </p:spPr>
        <p:txBody>
          <a:bodyPr wrap="none" anchor="ctr"/>
          <a:lstStyle/>
          <a:p>
            <a:pPr eaLnBrk="0" hangingPunct="0"/>
            <a:endParaRPr lang="en-GB">
              <a:latin typeface="Verdana" pitchFamily="34" charset="0"/>
            </a:endParaRPr>
          </a:p>
        </p:txBody>
      </p:sp>
      <p:sp>
        <p:nvSpPr>
          <p:cNvPr id="35886" name="AutoShape 46"/>
          <p:cNvSpPr>
            <a:spLocks noChangeArrowheads="1"/>
          </p:cNvSpPr>
          <p:nvPr/>
        </p:nvSpPr>
        <p:spPr bwMode="auto">
          <a:xfrm>
            <a:off x="3810000" y="3886200"/>
            <a:ext cx="457200" cy="304800"/>
          </a:xfrm>
          <a:prstGeom prst="rightArrow">
            <a:avLst>
              <a:gd name="adj1" fmla="val 50000"/>
              <a:gd name="adj2" fmla="val 37500"/>
            </a:avLst>
          </a:prstGeom>
          <a:solidFill>
            <a:srgbClr val="FF9933"/>
          </a:solidFill>
          <a:ln w="9525">
            <a:solidFill>
              <a:schemeClr val="tx1"/>
            </a:solidFill>
            <a:miter lim="800000"/>
            <a:headEnd/>
            <a:tailEnd/>
          </a:ln>
        </p:spPr>
        <p:txBody>
          <a:bodyPr wrap="none" anchor="ctr"/>
          <a:lstStyle/>
          <a:p>
            <a:pPr eaLnBrk="0" hangingPunct="0"/>
            <a:endParaRPr lang="en-GB">
              <a:latin typeface="Verdana" pitchFamily="34" charset="0"/>
            </a:endParaRPr>
          </a:p>
        </p:txBody>
      </p:sp>
      <p:sp>
        <p:nvSpPr>
          <p:cNvPr id="35887" name="Text Box 47"/>
          <p:cNvSpPr txBox="1">
            <a:spLocks noChangeArrowheads="1"/>
          </p:cNvSpPr>
          <p:nvPr/>
        </p:nvSpPr>
        <p:spPr bwMode="auto">
          <a:xfrm>
            <a:off x="517525" y="6130925"/>
            <a:ext cx="895350" cy="457200"/>
          </a:xfrm>
          <a:prstGeom prst="rect">
            <a:avLst/>
          </a:prstGeom>
          <a:noFill/>
          <a:ln w="9525">
            <a:noFill/>
            <a:miter lim="800000"/>
            <a:headEnd/>
            <a:tailEnd/>
          </a:ln>
        </p:spPr>
        <p:txBody>
          <a:bodyPr wrap="none">
            <a:spAutoFit/>
          </a:bodyPr>
          <a:lstStyle/>
          <a:p>
            <a:r>
              <a:rPr lang="en-US" sz="2400"/>
              <a:t>Tutor</a:t>
            </a:r>
          </a:p>
        </p:txBody>
      </p:sp>
      <p:sp>
        <p:nvSpPr>
          <p:cNvPr id="35888" name="Text Box 48"/>
          <p:cNvSpPr txBox="1">
            <a:spLocks noChangeArrowheads="1"/>
          </p:cNvSpPr>
          <p:nvPr/>
        </p:nvSpPr>
        <p:spPr bwMode="auto">
          <a:xfrm>
            <a:off x="5470525" y="6054725"/>
            <a:ext cx="1387475" cy="457200"/>
          </a:xfrm>
          <a:prstGeom prst="rect">
            <a:avLst/>
          </a:prstGeom>
          <a:noFill/>
          <a:ln w="9525">
            <a:noFill/>
            <a:miter lim="800000"/>
            <a:headEnd/>
            <a:tailEnd/>
          </a:ln>
        </p:spPr>
        <p:txBody>
          <a:bodyPr wrap="none">
            <a:spAutoFit/>
          </a:bodyPr>
          <a:lstStyle/>
          <a:p>
            <a:r>
              <a:rPr lang="en-US" sz="2400"/>
              <a:t>Students</a:t>
            </a:r>
          </a:p>
        </p:txBody>
      </p:sp>
      <p:sp>
        <p:nvSpPr>
          <p:cNvPr id="49" name="Slide Number Placeholder 48"/>
          <p:cNvSpPr>
            <a:spLocks noGrp="1"/>
          </p:cNvSpPr>
          <p:nvPr>
            <p:ph type="sldNum" sz="quarter" idx="12"/>
          </p:nvPr>
        </p:nvSpPr>
        <p:spPr/>
        <p:txBody>
          <a:bodyPr/>
          <a:lstStyle/>
          <a:p>
            <a:fld id="{6533238D-209F-497D-AD9D-F4B40373CE26}" type="slidenum">
              <a:rPr lang="en-GB" smtClean="0"/>
              <a:pPr/>
              <a:t>14</a:t>
            </a:fld>
            <a:endParaRPr lang="en-GB"/>
          </a:p>
        </p:txBody>
      </p:sp>
    </p:spTree>
    <p:extLst>
      <p:ext uri="{BB962C8B-B14F-4D97-AF65-F5344CB8AC3E}">
        <p14:creationId xmlns:p14="http://schemas.microsoft.com/office/powerpoint/2010/main" val="517612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3"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6866" name="Rectangle 2"/>
          <p:cNvSpPr>
            <a:spLocks noGrp="1" noChangeArrowheads="1"/>
          </p:cNvSpPr>
          <p:nvPr>
            <p:ph type="title" idx="4294967295"/>
          </p:nvPr>
        </p:nvSpPr>
        <p:spPr/>
        <p:txBody>
          <a:bodyPr anchorCtr="1"/>
          <a:lstStyle/>
          <a:p>
            <a:pPr eaLnBrk="1" hangingPunct="1"/>
            <a:r>
              <a:rPr lang="en-US" sz="3600" smtClean="0"/>
              <a:t>Break the Dependency Cycle</a:t>
            </a:r>
          </a:p>
        </p:txBody>
      </p:sp>
      <p:sp>
        <p:nvSpPr>
          <p:cNvPr id="882691" name="Rectangle 3"/>
          <p:cNvSpPr>
            <a:spLocks noGrp="1" noChangeArrowheads="1"/>
          </p:cNvSpPr>
          <p:nvPr>
            <p:ph type="body" idx="4294967295"/>
          </p:nvPr>
        </p:nvSpPr>
        <p:spPr/>
        <p:txBody>
          <a:bodyPr/>
          <a:lstStyle/>
          <a:p>
            <a:pPr eaLnBrk="1" hangingPunct="1">
              <a:buFont typeface="Arial" charset="0"/>
              <a:buNone/>
              <a:defRPr/>
            </a:pPr>
            <a:r>
              <a:rPr lang="en-US" sz="2400" smtClean="0"/>
              <a:t>Tell them</a:t>
            </a:r>
            <a:r>
              <a:rPr lang="en-US" sz="4000" smtClean="0">
                <a:effectLst>
                  <a:outerShdw blurRad="38100" dist="38100" dir="2700000" algn="tl">
                    <a:srgbClr val="C0C0C0"/>
                  </a:outerShdw>
                </a:effectLst>
              </a:rPr>
              <a:t>  </a:t>
            </a:r>
          </a:p>
        </p:txBody>
      </p:sp>
      <p:sp>
        <p:nvSpPr>
          <p:cNvPr id="36868" name="AutoShape 4"/>
          <p:cNvSpPr>
            <a:spLocks noChangeArrowheads="1"/>
          </p:cNvSpPr>
          <p:nvPr/>
        </p:nvSpPr>
        <p:spPr bwMode="auto">
          <a:xfrm>
            <a:off x="2819400" y="4267200"/>
            <a:ext cx="2895600" cy="485775"/>
          </a:xfrm>
          <a:prstGeom prst="rightArrow">
            <a:avLst>
              <a:gd name="adj1" fmla="val 50000"/>
              <a:gd name="adj2" fmla="val 149020"/>
            </a:avLst>
          </a:prstGeom>
          <a:solidFill>
            <a:srgbClr val="FF9933"/>
          </a:solidFill>
          <a:ln w="9525">
            <a:solidFill>
              <a:schemeClr val="tx1"/>
            </a:solidFill>
            <a:miter lim="800000"/>
            <a:headEnd/>
            <a:tailEnd/>
          </a:ln>
        </p:spPr>
        <p:txBody>
          <a:bodyPr wrap="none" anchor="ctr"/>
          <a:lstStyle/>
          <a:p>
            <a:pPr eaLnBrk="0" hangingPunct="0"/>
            <a:endParaRPr lang="en-GB">
              <a:latin typeface="Verdana" pitchFamily="34" charset="0"/>
            </a:endParaRPr>
          </a:p>
        </p:txBody>
      </p:sp>
      <p:sp>
        <p:nvSpPr>
          <p:cNvPr id="36869" name="Oval 5"/>
          <p:cNvSpPr>
            <a:spLocks noChangeArrowheads="1"/>
          </p:cNvSpPr>
          <p:nvPr/>
        </p:nvSpPr>
        <p:spPr bwMode="auto">
          <a:xfrm>
            <a:off x="1600200" y="3429000"/>
            <a:ext cx="914400" cy="9144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6870" name="Line 6"/>
          <p:cNvSpPr>
            <a:spLocks noChangeShapeType="1"/>
          </p:cNvSpPr>
          <p:nvPr/>
        </p:nvSpPr>
        <p:spPr bwMode="auto">
          <a:xfrm>
            <a:off x="2057400" y="4343400"/>
            <a:ext cx="0" cy="685800"/>
          </a:xfrm>
          <a:prstGeom prst="line">
            <a:avLst/>
          </a:prstGeom>
          <a:noFill/>
          <a:ln w="9525">
            <a:solidFill>
              <a:schemeClr val="tx1"/>
            </a:solidFill>
            <a:round/>
            <a:headEnd/>
            <a:tailEnd/>
          </a:ln>
        </p:spPr>
        <p:txBody>
          <a:bodyPr wrap="none"/>
          <a:lstStyle/>
          <a:p>
            <a:endParaRPr lang="en-GB"/>
          </a:p>
        </p:txBody>
      </p:sp>
      <p:sp>
        <p:nvSpPr>
          <p:cNvPr id="36871" name="Line 7"/>
          <p:cNvSpPr>
            <a:spLocks noChangeShapeType="1"/>
          </p:cNvSpPr>
          <p:nvPr/>
        </p:nvSpPr>
        <p:spPr bwMode="auto">
          <a:xfrm flipH="1">
            <a:off x="1600200" y="5029200"/>
            <a:ext cx="457200" cy="457200"/>
          </a:xfrm>
          <a:prstGeom prst="line">
            <a:avLst/>
          </a:prstGeom>
          <a:noFill/>
          <a:ln w="9525">
            <a:solidFill>
              <a:schemeClr val="tx1"/>
            </a:solidFill>
            <a:round/>
            <a:headEnd/>
            <a:tailEnd/>
          </a:ln>
        </p:spPr>
        <p:txBody>
          <a:bodyPr wrap="none"/>
          <a:lstStyle/>
          <a:p>
            <a:endParaRPr lang="en-GB"/>
          </a:p>
        </p:txBody>
      </p:sp>
      <p:sp>
        <p:nvSpPr>
          <p:cNvPr id="36872" name="Line 8"/>
          <p:cNvSpPr>
            <a:spLocks noChangeShapeType="1"/>
          </p:cNvSpPr>
          <p:nvPr/>
        </p:nvSpPr>
        <p:spPr bwMode="auto">
          <a:xfrm>
            <a:off x="2057400" y="5029200"/>
            <a:ext cx="381000" cy="457200"/>
          </a:xfrm>
          <a:prstGeom prst="line">
            <a:avLst/>
          </a:prstGeom>
          <a:noFill/>
          <a:ln w="9525">
            <a:solidFill>
              <a:schemeClr val="tx1"/>
            </a:solidFill>
            <a:round/>
            <a:headEnd/>
            <a:tailEnd/>
          </a:ln>
        </p:spPr>
        <p:txBody>
          <a:bodyPr wrap="none"/>
          <a:lstStyle/>
          <a:p>
            <a:endParaRPr lang="en-GB"/>
          </a:p>
        </p:txBody>
      </p:sp>
      <p:sp>
        <p:nvSpPr>
          <p:cNvPr id="36873" name="Line 9"/>
          <p:cNvSpPr>
            <a:spLocks noChangeShapeType="1"/>
          </p:cNvSpPr>
          <p:nvPr/>
        </p:nvSpPr>
        <p:spPr bwMode="auto">
          <a:xfrm flipV="1">
            <a:off x="2057400" y="4495800"/>
            <a:ext cx="609600" cy="228600"/>
          </a:xfrm>
          <a:prstGeom prst="line">
            <a:avLst/>
          </a:prstGeom>
          <a:noFill/>
          <a:ln w="9525">
            <a:solidFill>
              <a:schemeClr val="tx1"/>
            </a:solidFill>
            <a:round/>
            <a:headEnd/>
            <a:tailEnd/>
          </a:ln>
        </p:spPr>
        <p:txBody>
          <a:bodyPr wrap="none"/>
          <a:lstStyle/>
          <a:p>
            <a:endParaRPr lang="en-GB"/>
          </a:p>
        </p:txBody>
      </p:sp>
      <p:sp>
        <p:nvSpPr>
          <p:cNvPr id="36874" name="Line 10"/>
          <p:cNvSpPr>
            <a:spLocks noChangeShapeType="1"/>
          </p:cNvSpPr>
          <p:nvPr/>
        </p:nvSpPr>
        <p:spPr bwMode="auto">
          <a:xfrm flipH="1" flipV="1">
            <a:off x="1524000" y="4495800"/>
            <a:ext cx="533400" cy="228600"/>
          </a:xfrm>
          <a:prstGeom prst="line">
            <a:avLst/>
          </a:prstGeom>
          <a:noFill/>
          <a:ln w="9525">
            <a:solidFill>
              <a:schemeClr val="tx1"/>
            </a:solidFill>
            <a:round/>
            <a:headEnd/>
            <a:tailEnd/>
          </a:ln>
        </p:spPr>
        <p:txBody>
          <a:bodyPr wrap="none"/>
          <a:lstStyle/>
          <a:p>
            <a:endParaRPr lang="en-GB"/>
          </a:p>
        </p:txBody>
      </p:sp>
      <p:sp>
        <p:nvSpPr>
          <p:cNvPr id="36875" name="Oval 11"/>
          <p:cNvSpPr>
            <a:spLocks noChangeArrowheads="1"/>
          </p:cNvSpPr>
          <p:nvPr/>
        </p:nvSpPr>
        <p:spPr bwMode="auto">
          <a:xfrm>
            <a:off x="5943600" y="3733800"/>
            <a:ext cx="457200" cy="3810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6876" name="Oval 12"/>
          <p:cNvSpPr>
            <a:spLocks noChangeArrowheads="1"/>
          </p:cNvSpPr>
          <p:nvPr/>
        </p:nvSpPr>
        <p:spPr bwMode="auto">
          <a:xfrm>
            <a:off x="6400800" y="3505200"/>
            <a:ext cx="533400" cy="3810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6877" name="Oval 13"/>
          <p:cNvSpPr>
            <a:spLocks noChangeArrowheads="1"/>
          </p:cNvSpPr>
          <p:nvPr/>
        </p:nvSpPr>
        <p:spPr bwMode="auto">
          <a:xfrm>
            <a:off x="7467600" y="3276600"/>
            <a:ext cx="304800" cy="6858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6878" name="Oval 14"/>
          <p:cNvSpPr>
            <a:spLocks noChangeArrowheads="1"/>
          </p:cNvSpPr>
          <p:nvPr/>
        </p:nvSpPr>
        <p:spPr bwMode="auto">
          <a:xfrm>
            <a:off x="6781800" y="2971800"/>
            <a:ext cx="609600" cy="5334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6879" name="Line 15"/>
          <p:cNvSpPr>
            <a:spLocks noChangeShapeType="1"/>
          </p:cNvSpPr>
          <p:nvPr/>
        </p:nvSpPr>
        <p:spPr bwMode="auto">
          <a:xfrm>
            <a:off x="6172200" y="4114800"/>
            <a:ext cx="0" cy="533400"/>
          </a:xfrm>
          <a:prstGeom prst="line">
            <a:avLst/>
          </a:prstGeom>
          <a:noFill/>
          <a:ln w="9525">
            <a:solidFill>
              <a:schemeClr val="tx1"/>
            </a:solidFill>
            <a:round/>
            <a:headEnd/>
            <a:tailEnd/>
          </a:ln>
        </p:spPr>
        <p:txBody>
          <a:bodyPr wrap="none"/>
          <a:lstStyle/>
          <a:p>
            <a:endParaRPr lang="en-GB"/>
          </a:p>
        </p:txBody>
      </p:sp>
      <p:sp>
        <p:nvSpPr>
          <p:cNvPr id="36880" name="Line 16"/>
          <p:cNvSpPr>
            <a:spLocks noChangeShapeType="1"/>
          </p:cNvSpPr>
          <p:nvPr/>
        </p:nvSpPr>
        <p:spPr bwMode="auto">
          <a:xfrm>
            <a:off x="6629400" y="3886200"/>
            <a:ext cx="0" cy="457200"/>
          </a:xfrm>
          <a:prstGeom prst="line">
            <a:avLst/>
          </a:prstGeom>
          <a:noFill/>
          <a:ln w="9525">
            <a:solidFill>
              <a:schemeClr val="tx1"/>
            </a:solidFill>
            <a:round/>
            <a:headEnd/>
            <a:tailEnd/>
          </a:ln>
        </p:spPr>
        <p:txBody>
          <a:bodyPr wrap="none"/>
          <a:lstStyle/>
          <a:p>
            <a:endParaRPr lang="en-GB"/>
          </a:p>
        </p:txBody>
      </p:sp>
      <p:sp>
        <p:nvSpPr>
          <p:cNvPr id="36881" name="Line 17"/>
          <p:cNvSpPr>
            <a:spLocks noChangeShapeType="1"/>
          </p:cNvSpPr>
          <p:nvPr/>
        </p:nvSpPr>
        <p:spPr bwMode="auto">
          <a:xfrm>
            <a:off x="7620000" y="3962400"/>
            <a:ext cx="0" cy="533400"/>
          </a:xfrm>
          <a:prstGeom prst="line">
            <a:avLst/>
          </a:prstGeom>
          <a:noFill/>
          <a:ln w="9525">
            <a:solidFill>
              <a:schemeClr val="tx1"/>
            </a:solidFill>
            <a:round/>
            <a:headEnd/>
            <a:tailEnd/>
          </a:ln>
        </p:spPr>
        <p:txBody>
          <a:bodyPr wrap="none"/>
          <a:lstStyle/>
          <a:p>
            <a:endParaRPr lang="en-GB"/>
          </a:p>
        </p:txBody>
      </p:sp>
      <p:sp>
        <p:nvSpPr>
          <p:cNvPr id="36882" name="Line 18"/>
          <p:cNvSpPr>
            <a:spLocks noChangeShapeType="1"/>
          </p:cNvSpPr>
          <p:nvPr/>
        </p:nvSpPr>
        <p:spPr bwMode="auto">
          <a:xfrm flipH="1">
            <a:off x="5943600" y="4648200"/>
            <a:ext cx="228600" cy="304800"/>
          </a:xfrm>
          <a:prstGeom prst="line">
            <a:avLst/>
          </a:prstGeom>
          <a:noFill/>
          <a:ln w="9525">
            <a:solidFill>
              <a:schemeClr val="tx1"/>
            </a:solidFill>
            <a:round/>
            <a:headEnd/>
            <a:tailEnd/>
          </a:ln>
        </p:spPr>
        <p:txBody>
          <a:bodyPr wrap="none"/>
          <a:lstStyle/>
          <a:p>
            <a:endParaRPr lang="en-GB"/>
          </a:p>
        </p:txBody>
      </p:sp>
      <p:sp>
        <p:nvSpPr>
          <p:cNvPr id="36883" name="Line 19"/>
          <p:cNvSpPr>
            <a:spLocks noChangeShapeType="1"/>
          </p:cNvSpPr>
          <p:nvPr/>
        </p:nvSpPr>
        <p:spPr bwMode="auto">
          <a:xfrm>
            <a:off x="6172200" y="4648200"/>
            <a:ext cx="228600" cy="304800"/>
          </a:xfrm>
          <a:prstGeom prst="line">
            <a:avLst/>
          </a:prstGeom>
          <a:noFill/>
          <a:ln w="9525">
            <a:solidFill>
              <a:schemeClr val="tx1"/>
            </a:solidFill>
            <a:round/>
            <a:headEnd/>
            <a:tailEnd/>
          </a:ln>
        </p:spPr>
        <p:txBody>
          <a:bodyPr wrap="none"/>
          <a:lstStyle/>
          <a:p>
            <a:endParaRPr lang="en-GB"/>
          </a:p>
        </p:txBody>
      </p:sp>
      <p:sp>
        <p:nvSpPr>
          <p:cNvPr id="36884" name="Line 20"/>
          <p:cNvSpPr>
            <a:spLocks noChangeShapeType="1"/>
          </p:cNvSpPr>
          <p:nvPr/>
        </p:nvSpPr>
        <p:spPr bwMode="auto">
          <a:xfrm flipH="1">
            <a:off x="6477000" y="4343400"/>
            <a:ext cx="152400" cy="457200"/>
          </a:xfrm>
          <a:prstGeom prst="line">
            <a:avLst/>
          </a:prstGeom>
          <a:noFill/>
          <a:ln w="9525">
            <a:solidFill>
              <a:schemeClr val="tx1"/>
            </a:solidFill>
            <a:round/>
            <a:headEnd/>
            <a:tailEnd/>
          </a:ln>
        </p:spPr>
        <p:txBody>
          <a:bodyPr wrap="none"/>
          <a:lstStyle/>
          <a:p>
            <a:endParaRPr lang="en-GB"/>
          </a:p>
        </p:txBody>
      </p:sp>
      <p:sp>
        <p:nvSpPr>
          <p:cNvPr id="36885" name="Line 21"/>
          <p:cNvSpPr>
            <a:spLocks noChangeShapeType="1"/>
          </p:cNvSpPr>
          <p:nvPr/>
        </p:nvSpPr>
        <p:spPr bwMode="auto">
          <a:xfrm>
            <a:off x="6629400" y="4343400"/>
            <a:ext cx="228600" cy="457200"/>
          </a:xfrm>
          <a:prstGeom prst="line">
            <a:avLst/>
          </a:prstGeom>
          <a:noFill/>
          <a:ln w="9525">
            <a:solidFill>
              <a:schemeClr val="tx1"/>
            </a:solidFill>
            <a:round/>
            <a:headEnd/>
            <a:tailEnd/>
          </a:ln>
        </p:spPr>
        <p:txBody>
          <a:bodyPr wrap="none"/>
          <a:lstStyle/>
          <a:p>
            <a:endParaRPr lang="en-GB"/>
          </a:p>
        </p:txBody>
      </p:sp>
      <p:sp>
        <p:nvSpPr>
          <p:cNvPr id="36886" name="Line 22"/>
          <p:cNvSpPr>
            <a:spLocks noChangeShapeType="1"/>
          </p:cNvSpPr>
          <p:nvPr/>
        </p:nvSpPr>
        <p:spPr bwMode="auto">
          <a:xfrm flipV="1">
            <a:off x="7467600" y="4495800"/>
            <a:ext cx="152400" cy="381000"/>
          </a:xfrm>
          <a:prstGeom prst="line">
            <a:avLst/>
          </a:prstGeom>
          <a:noFill/>
          <a:ln w="9525">
            <a:solidFill>
              <a:schemeClr val="tx1"/>
            </a:solidFill>
            <a:round/>
            <a:headEnd/>
            <a:tailEnd/>
          </a:ln>
        </p:spPr>
        <p:txBody>
          <a:bodyPr wrap="none"/>
          <a:lstStyle/>
          <a:p>
            <a:endParaRPr lang="en-GB"/>
          </a:p>
        </p:txBody>
      </p:sp>
      <p:sp>
        <p:nvSpPr>
          <p:cNvPr id="36887" name="Line 23"/>
          <p:cNvSpPr>
            <a:spLocks noChangeShapeType="1"/>
          </p:cNvSpPr>
          <p:nvPr/>
        </p:nvSpPr>
        <p:spPr bwMode="auto">
          <a:xfrm>
            <a:off x="7620000" y="4495800"/>
            <a:ext cx="76200" cy="381000"/>
          </a:xfrm>
          <a:prstGeom prst="line">
            <a:avLst/>
          </a:prstGeom>
          <a:noFill/>
          <a:ln w="9525">
            <a:solidFill>
              <a:schemeClr val="tx1"/>
            </a:solidFill>
            <a:round/>
            <a:headEnd/>
            <a:tailEnd/>
          </a:ln>
        </p:spPr>
        <p:txBody>
          <a:bodyPr wrap="none"/>
          <a:lstStyle/>
          <a:p>
            <a:endParaRPr lang="en-GB"/>
          </a:p>
        </p:txBody>
      </p:sp>
      <p:sp>
        <p:nvSpPr>
          <p:cNvPr id="36888" name="Line 24"/>
          <p:cNvSpPr>
            <a:spLocks noChangeShapeType="1"/>
          </p:cNvSpPr>
          <p:nvPr/>
        </p:nvSpPr>
        <p:spPr bwMode="auto">
          <a:xfrm>
            <a:off x="7086600" y="4572000"/>
            <a:ext cx="152400" cy="457200"/>
          </a:xfrm>
          <a:prstGeom prst="line">
            <a:avLst/>
          </a:prstGeom>
          <a:noFill/>
          <a:ln w="9525">
            <a:solidFill>
              <a:schemeClr val="tx1"/>
            </a:solidFill>
            <a:round/>
            <a:headEnd/>
            <a:tailEnd/>
          </a:ln>
        </p:spPr>
        <p:txBody>
          <a:bodyPr wrap="none"/>
          <a:lstStyle/>
          <a:p>
            <a:endParaRPr lang="en-GB"/>
          </a:p>
        </p:txBody>
      </p:sp>
      <p:sp>
        <p:nvSpPr>
          <p:cNvPr id="36889" name="Line 25"/>
          <p:cNvSpPr>
            <a:spLocks noChangeShapeType="1"/>
          </p:cNvSpPr>
          <p:nvPr/>
        </p:nvSpPr>
        <p:spPr bwMode="auto">
          <a:xfrm flipH="1">
            <a:off x="6934200" y="4572000"/>
            <a:ext cx="152400" cy="457200"/>
          </a:xfrm>
          <a:prstGeom prst="line">
            <a:avLst/>
          </a:prstGeom>
          <a:noFill/>
          <a:ln w="9525">
            <a:solidFill>
              <a:schemeClr val="tx1"/>
            </a:solidFill>
            <a:round/>
            <a:headEnd/>
            <a:tailEnd/>
          </a:ln>
        </p:spPr>
        <p:txBody>
          <a:bodyPr wrap="none"/>
          <a:lstStyle/>
          <a:p>
            <a:endParaRPr lang="en-GB"/>
          </a:p>
        </p:txBody>
      </p:sp>
      <p:sp>
        <p:nvSpPr>
          <p:cNvPr id="36890" name="Line 26"/>
          <p:cNvSpPr>
            <a:spLocks noChangeShapeType="1"/>
          </p:cNvSpPr>
          <p:nvPr/>
        </p:nvSpPr>
        <p:spPr bwMode="auto">
          <a:xfrm>
            <a:off x="5943600" y="4191000"/>
            <a:ext cx="228600" cy="152400"/>
          </a:xfrm>
          <a:prstGeom prst="line">
            <a:avLst/>
          </a:prstGeom>
          <a:noFill/>
          <a:ln w="9525">
            <a:solidFill>
              <a:schemeClr val="tx1"/>
            </a:solidFill>
            <a:round/>
            <a:headEnd/>
            <a:tailEnd/>
          </a:ln>
        </p:spPr>
        <p:txBody>
          <a:bodyPr wrap="none"/>
          <a:lstStyle/>
          <a:p>
            <a:endParaRPr lang="en-GB"/>
          </a:p>
        </p:txBody>
      </p:sp>
      <p:sp>
        <p:nvSpPr>
          <p:cNvPr id="36891" name="Line 27"/>
          <p:cNvSpPr>
            <a:spLocks noChangeShapeType="1"/>
          </p:cNvSpPr>
          <p:nvPr/>
        </p:nvSpPr>
        <p:spPr bwMode="auto">
          <a:xfrm flipV="1">
            <a:off x="6172200" y="4191000"/>
            <a:ext cx="228600" cy="152400"/>
          </a:xfrm>
          <a:prstGeom prst="line">
            <a:avLst/>
          </a:prstGeom>
          <a:noFill/>
          <a:ln w="9525">
            <a:solidFill>
              <a:schemeClr val="tx1"/>
            </a:solidFill>
            <a:round/>
            <a:headEnd/>
            <a:tailEnd/>
          </a:ln>
        </p:spPr>
        <p:txBody>
          <a:bodyPr wrap="none"/>
          <a:lstStyle/>
          <a:p>
            <a:endParaRPr lang="en-GB"/>
          </a:p>
        </p:txBody>
      </p:sp>
      <p:sp>
        <p:nvSpPr>
          <p:cNvPr id="36892" name="Line 28"/>
          <p:cNvSpPr>
            <a:spLocks noChangeShapeType="1"/>
          </p:cNvSpPr>
          <p:nvPr/>
        </p:nvSpPr>
        <p:spPr bwMode="auto">
          <a:xfrm flipV="1">
            <a:off x="6629400" y="4038600"/>
            <a:ext cx="152400" cy="152400"/>
          </a:xfrm>
          <a:prstGeom prst="line">
            <a:avLst/>
          </a:prstGeom>
          <a:noFill/>
          <a:ln w="9525">
            <a:solidFill>
              <a:schemeClr val="tx1"/>
            </a:solidFill>
            <a:round/>
            <a:headEnd/>
            <a:tailEnd/>
          </a:ln>
        </p:spPr>
        <p:txBody>
          <a:bodyPr wrap="none"/>
          <a:lstStyle/>
          <a:p>
            <a:endParaRPr lang="en-GB"/>
          </a:p>
        </p:txBody>
      </p:sp>
      <p:sp>
        <p:nvSpPr>
          <p:cNvPr id="36893" name="Line 29"/>
          <p:cNvSpPr>
            <a:spLocks noChangeShapeType="1"/>
          </p:cNvSpPr>
          <p:nvPr/>
        </p:nvSpPr>
        <p:spPr bwMode="auto">
          <a:xfrm flipH="1" flipV="1">
            <a:off x="6858000" y="3962400"/>
            <a:ext cx="228600" cy="76200"/>
          </a:xfrm>
          <a:prstGeom prst="line">
            <a:avLst/>
          </a:prstGeom>
          <a:noFill/>
          <a:ln w="9525">
            <a:solidFill>
              <a:schemeClr val="tx1"/>
            </a:solidFill>
            <a:round/>
            <a:headEnd/>
            <a:tailEnd/>
          </a:ln>
        </p:spPr>
        <p:txBody>
          <a:bodyPr wrap="none"/>
          <a:lstStyle/>
          <a:p>
            <a:endParaRPr lang="en-GB"/>
          </a:p>
        </p:txBody>
      </p:sp>
      <p:sp>
        <p:nvSpPr>
          <p:cNvPr id="36894" name="Line 30"/>
          <p:cNvSpPr>
            <a:spLocks noChangeShapeType="1"/>
          </p:cNvSpPr>
          <p:nvPr/>
        </p:nvSpPr>
        <p:spPr bwMode="auto">
          <a:xfrm flipV="1">
            <a:off x="7086600" y="3962400"/>
            <a:ext cx="152400" cy="76200"/>
          </a:xfrm>
          <a:prstGeom prst="line">
            <a:avLst/>
          </a:prstGeom>
          <a:noFill/>
          <a:ln w="9525">
            <a:solidFill>
              <a:schemeClr val="tx1"/>
            </a:solidFill>
            <a:round/>
            <a:headEnd/>
            <a:tailEnd/>
          </a:ln>
        </p:spPr>
        <p:txBody>
          <a:bodyPr wrap="none"/>
          <a:lstStyle/>
          <a:p>
            <a:endParaRPr lang="en-GB"/>
          </a:p>
        </p:txBody>
      </p:sp>
      <p:sp>
        <p:nvSpPr>
          <p:cNvPr id="36895" name="Line 31"/>
          <p:cNvSpPr>
            <a:spLocks noChangeShapeType="1"/>
          </p:cNvSpPr>
          <p:nvPr/>
        </p:nvSpPr>
        <p:spPr bwMode="auto">
          <a:xfrm flipH="1" flipV="1">
            <a:off x="7467600" y="4114800"/>
            <a:ext cx="152400" cy="152400"/>
          </a:xfrm>
          <a:prstGeom prst="line">
            <a:avLst/>
          </a:prstGeom>
          <a:noFill/>
          <a:ln w="9525">
            <a:solidFill>
              <a:schemeClr val="tx1"/>
            </a:solidFill>
            <a:round/>
            <a:headEnd/>
            <a:tailEnd/>
          </a:ln>
        </p:spPr>
        <p:txBody>
          <a:bodyPr wrap="none"/>
          <a:lstStyle/>
          <a:p>
            <a:endParaRPr lang="en-GB"/>
          </a:p>
        </p:txBody>
      </p:sp>
      <p:sp>
        <p:nvSpPr>
          <p:cNvPr id="36896" name="Oval 32"/>
          <p:cNvSpPr>
            <a:spLocks noChangeArrowheads="1"/>
          </p:cNvSpPr>
          <p:nvPr/>
        </p:nvSpPr>
        <p:spPr bwMode="auto">
          <a:xfrm>
            <a:off x="1981200" y="3962400"/>
            <a:ext cx="228600" cy="228600"/>
          </a:xfrm>
          <a:prstGeom prst="ellipse">
            <a:avLst/>
          </a:prstGeom>
          <a:solidFill>
            <a:srgbClr val="FF3300"/>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6897" name="Oval 33"/>
          <p:cNvSpPr>
            <a:spLocks noChangeArrowheads="1"/>
          </p:cNvSpPr>
          <p:nvPr/>
        </p:nvSpPr>
        <p:spPr bwMode="auto">
          <a:xfrm>
            <a:off x="2209800" y="36576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6898" name="Oval 34"/>
          <p:cNvSpPr>
            <a:spLocks noChangeArrowheads="1"/>
          </p:cNvSpPr>
          <p:nvPr/>
        </p:nvSpPr>
        <p:spPr bwMode="auto">
          <a:xfrm>
            <a:off x="1905000" y="36576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6899" name="Line 35"/>
          <p:cNvSpPr>
            <a:spLocks noChangeShapeType="1"/>
          </p:cNvSpPr>
          <p:nvPr/>
        </p:nvSpPr>
        <p:spPr bwMode="auto">
          <a:xfrm>
            <a:off x="7086600" y="3505200"/>
            <a:ext cx="0" cy="1066800"/>
          </a:xfrm>
          <a:prstGeom prst="line">
            <a:avLst/>
          </a:prstGeom>
          <a:noFill/>
          <a:ln w="9525">
            <a:solidFill>
              <a:schemeClr val="tx1"/>
            </a:solidFill>
            <a:round/>
            <a:headEnd/>
            <a:tailEnd/>
          </a:ln>
        </p:spPr>
        <p:txBody>
          <a:bodyPr wrap="none"/>
          <a:lstStyle/>
          <a:p>
            <a:endParaRPr lang="en-GB"/>
          </a:p>
        </p:txBody>
      </p:sp>
      <p:sp>
        <p:nvSpPr>
          <p:cNvPr id="36900" name="Line 36"/>
          <p:cNvSpPr>
            <a:spLocks noChangeShapeType="1"/>
          </p:cNvSpPr>
          <p:nvPr/>
        </p:nvSpPr>
        <p:spPr bwMode="auto">
          <a:xfrm flipV="1">
            <a:off x="7620000" y="4038600"/>
            <a:ext cx="152400" cy="228600"/>
          </a:xfrm>
          <a:prstGeom prst="line">
            <a:avLst/>
          </a:prstGeom>
          <a:noFill/>
          <a:ln w="9525">
            <a:solidFill>
              <a:schemeClr val="tx1"/>
            </a:solidFill>
            <a:round/>
            <a:headEnd/>
            <a:tailEnd/>
          </a:ln>
        </p:spPr>
        <p:txBody>
          <a:bodyPr wrap="none"/>
          <a:lstStyle/>
          <a:p>
            <a:endParaRPr lang="en-GB"/>
          </a:p>
        </p:txBody>
      </p:sp>
      <p:sp>
        <p:nvSpPr>
          <p:cNvPr id="36901" name="Line 37"/>
          <p:cNvSpPr>
            <a:spLocks noChangeShapeType="1"/>
          </p:cNvSpPr>
          <p:nvPr/>
        </p:nvSpPr>
        <p:spPr bwMode="auto">
          <a:xfrm flipH="1" flipV="1">
            <a:off x="6477000" y="3962400"/>
            <a:ext cx="152400" cy="228600"/>
          </a:xfrm>
          <a:prstGeom prst="line">
            <a:avLst/>
          </a:prstGeom>
          <a:noFill/>
          <a:ln w="9525">
            <a:solidFill>
              <a:schemeClr val="tx1"/>
            </a:solidFill>
            <a:round/>
            <a:headEnd/>
            <a:tailEnd/>
          </a:ln>
        </p:spPr>
        <p:txBody>
          <a:bodyPr wrap="none"/>
          <a:lstStyle/>
          <a:p>
            <a:endParaRPr lang="en-GB"/>
          </a:p>
        </p:txBody>
      </p:sp>
      <p:sp>
        <p:nvSpPr>
          <p:cNvPr id="36902" name="Oval 38"/>
          <p:cNvSpPr>
            <a:spLocks noChangeArrowheads="1"/>
          </p:cNvSpPr>
          <p:nvPr/>
        </p:nvSpPr>
        <p:spPr bwMode="auto">
          <a:xfrm>
            <a:off x="7086600" y="3962400"/>
            <a:ext cx="533400" cy="6858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6903" name="Oval 39"/>
          <p:cNvSpPr>
            <a:spLocks noChangeArrowheads="1"/>
          </p:cNvSpPr>
          <p:nvPr/>
        </p:nvSpPr>
        <p:spPr bwMode="auto">
          <a:xfrm>
            <a:off x="6172200" y="4343400"/>
            <a:ext cx="685800" cy="6858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6904" name="Line 40"/>
          <p:cNvSpPr>
            <a:spLocks noChangeShapeType="1"/>
          </p:cNvSpPr>
          <p:nvPr/>
        </p:nvSpPr>
        <p:spPr bwMode="auto">
          <a:xfrm>
            <a:off x="6477000" y="5029200"/>
            <a:ext cx="0" cy="762000"/>
          </a:xfrm>
          <a:prstGeom prst="line">
            <a:avLst/>
          </a:prstGeom>
          <a:noFill/>
          <a:ln w="9525">
            <a:solidFill>
              <a:schemeClr val="tx1"/>
            </a:solidFill>
            <a:round/>
            <a:headEnd/>
            <a:tailEnd/>
          </a:ln>
        </p:spPr>
        <p:txBody>
          <a:bodyPr wrap="none"/>
          <a:lstStyle/>
          <a:p>
            <a:endParaRPr lang="en-GB"/>
          </a:p>
        </p:txBody>
      </p:sp>
      <p:sp>
        <p:nvSpPr>
          <p:cNvPr id="36905" name="Line 41"/>
          <p:cNvSpPr>
            <a:spLocks noChangeShapeType="1"/>
          </p:cNvSpPr>
          <p:nvPr/>
        </p:nvSpPr>
        <p:spPr bwMode="auto">
          <a:xfrm>
            <a:off x="7391400" y="4648200"/>
            <a:ext cx="0" cy="685800"/>
          </a:xfrm>
          <a:prstGeom prst="line">
            <a:avLst/>
          </a:prstGeom>
          <a:noFill/>
          <a:ln w="9525">
            <a:solidFill>
              <a:schemeClr val="tx1"/>
            </a:solidFill>
            <a:round/>
            <a:headEnd/>
            <a:tailEnd/>
          </a:ln>
        </p:spPr>
        <p:txBody>
          <a:bodyPr wrap="none"/>
          <a:lstStyle/>
          <a:p>
            <a:endParaRPr lang="en-GB"/>
          </a:p>
        </p:txBody>
      </p:sp>
      <p:sp>
        <p:nvSpPr>
          <p:cNvPr id="36906" name="Line 42"/>
          <p:cNvSpPr>
            <a:spLocks noChangeShapeType="1"/>
          </p:cNvSpPr>
          <p:nvPr/>
        </p:nvSpPr>
        <p:spPr bwMode="auto">
          <a:xfrm flipH="1">
            <a:off x="6172200" y="5791200"/>
            <a:ext cx="304800" cy="228600"/>
          </a:xfrm>
          <a:prstGeom prst="line">
            <a:avLst/>
          </a:prstGeom>
          <a:noFill/>
          <a:ln w="9525">
            <a:solidFill>
              <a:schemeClr val="tx1"/>
            </a:solidFill>
            <a:round/>
            <a:headEnd/>
            <a:tailEnd/>
          </a:ln>
        </p:spPr>
        <p:txBody>
          <a:bodyPr wrap="none"/>
          <a:lstStyle/>
          <a:p>
            <a:endParaRPr lang="en-GB"/>
          </a:p>
        </p:txBody>
      </p:sp>
      <p:sp>
        <p:nvSpPr>
          <p:cNvPr id="36907" name="Line 43"/>
          <p:cNvSpPr>
            <a:spLocks noChangeShapeType="1"/>
          </p:cNvSpPr>
          <p:nvPr/>
        </p:nvSpPr>
        <p:spPr bwMode="auto">
          <a:xfrm>
            <a:off x="6477000" y="5791200"/>
            <a:ext cx="152400" cy="228600"/>
          </a:xfrm>
          <a:prstGeom prst="line">
            <a:avLst/>
          </a:prstGeom>
          <a:noFill/>
          <a:ln w="9525">
            <a:solidFill>
              <a:schemeClr val="tx1"/>
            </a:solidFill>
            <a:round/>
            <a:headEnd/>
            <a:tailEnd/>
          </a:ln>
        </p:spPr>
        <p:txBody>
          <a:bodyPr wrap="none"/>
          <a:lstStyle/>
          <a:p>
            <a:endParaRPr lang="en-GB"/>
          </a:p>
        </p:txBody>
      </p:sp>
      <p:sp>
        <p:nvSpPr>
          <p:cNvPr id="36908" name="Line 44"/>
          <p:cNvSpPr>
            <a:spLocks noChangeShapeType="1"/>
          </p:cNvSpPr>
          <p:nvPr/>
        </p:nvSpPr>
        <p:spPr bwMode="auto">
          <a:xfrm>
            <a:off x="6248400" y="5181600"/>
            <a:ext cx="228600" cy="152400"/>
          </a:xfrm>
          <a:prstGeom prst="line">
            <a:avLst/>
          </a:prstGeom>
          <a:noFill/>
          <a:ln w="9525">
            <a:solidFill>
              <a:schemeClr val="tx1"/>
            </a:solidFill>
            <a:round/>
            <a:headEnd/>
            <a:tailEnd/>
          </a:ln>
        </p:spPr>
        <p:txBody>
          <a:bodyPr wrap="none"/>
          <a:lstStyle/>
          <a:p>
            <a:endParaRPr lang="en-GB"/>
          </a:p>
        </p:txBody>
      </p:sp>
      <p:sp>
        <p:nvSpPr>
          <p:cNvPr id="36909" name="Line 45"/>
          <p:cNvSpPr>
            <a:spLocks noChangeShapeType="1"/>
          </p:cNvSpPr>
          <p:nvPr/>
        </p:nvSpPr>
        <p:spPr bwMode="auto">
          <a:xfrm flipV="1">
            <a:off x="6477000" y="5181600"/>
            <a:ext cx="304800" cy="152400"/>
          </a:xfrm>
          <a:prstGeom prst="line">
            <a:avLst/>
          </a:prstGeom>
          <a:noFill/>
          <a:ln w="9525">
            <a:solidFill>
              <a:schemeClr val="tx1"/>
            </a:solidFill>
            <a:round/>
            <a:headEnd/>
            <a:tailEnd/>
          </a:ln>
        </p:spPr>
        <p:txBody>
          <a:bodyPr wrap="none"/>
          <a:lstStyle/>
          <a:p>
            <a:endParaRPr lang="en-GB"/>
          </a:p>
        </p:txBody>
      </p:sp>
      <p:sp>
        <p:nvSpPr>
          <p:cNvPr id="36910" name="Line 46"/>
          <p:cNvSpPr>
            <a:spLocks noChangeShapeType="1"/>
          </p:cNvSpPr>
          <p:nvPr/>
        </p:nvSpPr>
        <p:spPr bwMode="auto">
          <a:xfrm flipH="1" flipV="1">
            <a:off x="7162800" y="4800600"/>
            <a:ext cx="228600" cy="152400"/>
          </a:xfrm>
          <a:prstGeom prst="line">
            <a:avLst/>
          </a:prstGeom>
          <a:noFill/>
          <a:ln w="9525">
            <a:solidFill>
              <a:schemeClr val="tx1"/>
            </a:solidFill>
            <a:round/>
            <a:headEnd/>
            <a:tailEnd/>
          </a:ln>
        </p:spPr>
        <p:txBody>
          <a:bodyPr wrap="none"/>
          <a:lstStyle/>
          <a:p>
            <a:endParaRPr lang="en-GB"/>
          </a:p>
        </p:txBody>
      </p:sp>
      <p:sp>
        <p:nvSpPr>
          <p:cNvPr id="36911" name="Line 47"/>
          <p:cNvSpPr>
            <a:spLocks noChangeShapeType="1"/>
          </p:cNvSpPr>
          <p:nvPr/>
        </p:nvSpPr>
        <p:spPr bwMode="auto">
          <a:xfrm flipV="1">
            <a:off x="7391400" y="4876800"/>
            <a:ext cx="228600" cy="76200"/>
          </a:xfrm>
          <a:prstGeom prst="line">
            <a:avLst/>
          </a:prstGeom>
          <a:noFill/>
          <a:ln w="9525">
            <a:solidFill>
              <a:schemeClr val="tx1"/>
            </a:solidFill>
            <a:round/>
            <a:headEnd/>
            <a:tailEnd/>
          </a:ln>
        </p:spPr>
        <p:txBody>
          <a:bodyPr wrap="none"/>
          <a:lstStyle/>
          <a:p>
            <a:endParaRPr lang="en-GB"/>
          </a:p>
        </p:txBody>
      </p:sp>
      <p:sp>
        <p:nvSpPr>
          <p:cNvPr id="36912" name="Line 48"/>
          <p:cNvSpPr>
            <a:spLocks noChangeShapeType="1"/>
          </p:cNvSpPr>
          <p:nvPr/>
        </p:nvSpPr>
        <p:spPr bwMode="auto">
          <a:xfrm flipH="1">
            <a:off x="7086600" y="5334000"/>
            <a:ext cx="304800" cy="304800"/>
          </a:xfrm>
          <a:prstGeom prst="line">
            <a:avLst/>
          </a:prstGeom>
          <a:noFill/>
          <a:ln w="9525">
            <a:solidFill>
              <a:schemeClr val="tx1"/>
            </a:solidFill>
            <a:round/>
            <a:headEnd/>
            <a:tailEnd/>
          </a:ln>
        </p:spPr>
        <p:txBody>
          <a:bodyPr wrap="none"/>
          <a:lstStyle/>
          <a:p>
            <a:endParaRPr lang="en-GB"/>
          </a:p>
        </p:txBody>
      </p:sp>
      <p:sp>
        <p:nvSpPr>
          <p:cNvPr id="36913" name="Line 49"/>
          <p:cNvSpPr>
            <a:spLocks noChangeShapeType="1"/>
          </p:cNvSpPr>
          <p:nvPr/>
        </p:nvSpPr>
        <p:spPr bwMode="auto">
          <a:xfrm>
            <a:off x="7391400" y="5334000"/>
            <a:ext cx="304800" cy="304800"/>
          </a:xfrm>
          <a:prstGeom prst="line">
            <a:avLst/>
          </a:prstGeom>
          <a:noFill/>
          <a:ln w="9525">
            <a:solidFill>
              <a:schemeClr val="tx1"/>
            </a:solidFill>
            <a:round/>
            <a:headEnd/>
            <a:tailEnd/>
          </a:ln>
        </p:spPr>
        <p:txBody>
          <a:bodyPr wrap="none"/>
          <a:lstStyle/>
          <a:p>
            <a:endParaRPr lang="en-GB"/>
          </a:p>
        </p:txBody>
      </p:sp>
      <p:sp>
        <p:nvSpPr>
          <p:cNvPr id="36914" name="Text Box 50"/>
          <p:cNvSpPr txBox="1">
            <a:spLocks noChangeArrowheads="1"/>
          </p:cNvSpPr>
          <p:nvPr/>
        </p:nvSpPr>
        <p:spPr bwMode="auto">
          <a:xfrm>
            <a:off x="1371600" y="5695950"/>
            <a:ext cx="895350" cy="457200"/>
          </a:xfrm>
          <a:prstGeom prst="rect">
            <a:avLst/>
          </a:prstGeom>
          <a:noFill/>
          <a:ln w="9525">
            <a:noFill/>
            <a:miter lim="800000"/>
            <a:headEnd/>
            <a:tailEnd/>
          </a:ln>
        </p:spPr>
        <p:txBody>
          <a:bodyPr wrap="none">
            <a:spAutoFit/>
          </a:bodyPr>
          <a:lstStyle/>
          <a:p>
            <a:r>
              <a:rPr lang="en-GB" sz="2400"/>
              <a:t>Tutor</a:t>
            </a:r>
            <a:endParaRPr lang="en-US" sz="2400"/>
          </a:p>
        </p:txBody>
      </p:sp>
      <p:sp>
        <p:nvSpPr>
          <p:cNvPr id="36915" name="Text Box 51"/>
          <p:cNvSpPr txBox="1">
            <a:spLocks noChangeArrowheads="1"/>
          </p:cNvSpPr>
          <p:nvPr/>
        </p:nvSpPr>
        <p:spPr bwMode="auto">
          <a:xfrm>
            <a:off x="6324600" y="6076950"/>
            <a:ext cx="1387475" cy="457200"/>
          </a:xfrm>
          <a:prstGeom prst="rect">
            <a:avLst/>
          </a:prstGeom>
          <a:noFill/>
          <a:ln w="9525">
            <a:noFill/>
            <a:miter lim="800000"/>
            <a:headEnd/>
            <a:tailEnd/>
          </a:ln>
        </p:spPr>
        <p:txBody>
          <a:bodyPr wrap="none">
            <a:spAutoFit/>
          </a:bodyPr>
          <a:lstStyle/>
          <a:p>
            <a:r>
              <a:rPr lang="en-US" sz="2400"/>
              <a:t>Students</a:t>
            </a:r>
          </a:p>
        </p:txBody>
      </p:sp>
      <p:sp>
        <p:nvSpPr>
          <p:cNvPr id="52" name="Slide Number Placeholder 51"/>
          <p:cNvSpPr>
            <a:spLocks noGrp="1"/>
          </p:cNvSpPr>
          <p:nvPr>
            <p:ph type="sldNum" sz="quarter" idx="12"/>
          </p:nvPr>
        </p:nvSpPr>
        <p:spPr/>
        <p:txBody>
          <a:bodyPr/>
          <a:lstStyle/>
          <a:p>
            <a:fld id="{6533238D-209F-497D-AD9D-F4B40373CE26}" type="slidenum">
              <a:rPr lang="en-GB" smtClean="0"/>
              <a:pPr/>
              <a:t>15</a:t>
            </a:fld>
            <a:endParaRPr lang="en-GB"/>
          </a:p>
        </p:txBody>
      </p:sp>
    </p:spTree>
    <p:extLst>
      <p:ext uri="{BB962C8B-B14F-4D97-AF65-F5344CB8AC3E}">
        <p14:creationId xmlns:p14="http://schemas.microsoft.com/office/powerpoint/2010/main" val="1115339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8"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7890" name="Rectangle 2"/>
          <p:cNvSpPr>
            <a:spLocks noGrp="1" noChangeArrowheads="1"/>
          </p:cNvSpPr>
          <p:nvPr>
            <p:ph type="title" idx="4294967295"/>
          </p:nvPr>
        </p:nvSpPr>
        <p:spPr/>
        <p:txBody>
          <a:bodyPr anchorCtr="1"/>
          <a:lstStyle/>
          <a:p>
            <a:pPr eaLnBrk="1" hangingPunct="1"/>
            <a:r>
              <a:rPr lang="en-US" sz="3600" smtClean="0"/>
              <a:t>Break the Dependency Cycle</a:t>
            </a:r>
          </a:p>
        </p:txBody>
      </p:sp>
      <p:sp>
        <p:nvSpPr>
          <p:cNvPr id="884739" name="Rectangle 3"/>
          <p:cNvSpPr>
            <a:spLocks noGrp="1" noChangeArrowheads="1"/>
          </p:cNvSpPr>
          <p:nvPr>
            <p:ph type="body" idx="4294967295"/>
          </p:nvPr>
        </p:nvSpPr>
        <p:spPr/>
        <p:txBody>
          <a:bodyPr/>
          <a:lstStyle/>
          <a:p>
            <a:pPr eaLnBrk="1" hangingPunct="1">
              <a:buFont typeface="Arial" charset="0"/>
              <a:buNone/>
            </a:pPr>
            <a:r>
              <a:rPr lang="en-US" sz="2400" dirty="0" smtClean="0"/>
              <a:t>Get them to tell each other</a:t>
            </a:r>
            <a:endParaRPr lang="en-US" dirty="0" smtClean="0">
              <a:effectLst>
                <a:outerShdw blurRad="38100" dist="38100" dir="2700000" algn="tl">
                  <a:srgbClr val="C0C0C0"/>
                </a:outerShdw>
              </a:effectLst>
            </a:endParaRPr>
          </a:p>
        </p:txBody>
      </p:sp>
      <p:grpSp>
        <p:nvGrpSpPr>
          <p:cNvPr id="2" name="Group 4"/>
          <p:cNvGrpSpPr>
            <a:grpSpLocks/>
          </p:cNvGrpSpPr>
          <p:nvPr/>
        </p:nvGrpSpPr>
        <p:grpSpPr bwMode="auto">
          <a:xfrm>
            <a:off x="3657600" y="3048000"/>
            <a:ext cx="1219200" cy="1219200"/>
            <a:chOff x="2304" y="1920"/>
            <a:chExt cx="768" cy="768"/>
          </a:xfrm>
        </p:grpSpPr>
        <p:sp>
          <p:nvSpPr>
            <p:cNvPr id="37921" name="Oval 5"/>
            <p:cNvSpPr>
              <a:spLocks noChangeArrowheads="1"/>
            </p:cNvSpPr>
            <p:nvPr/>
          </p:nvSpPr>
          <p:spPr bwMode="auto">
            <a:xfrm>
              <a:off x="2304" y="1920"/>
              <a:ext cx="768" cy="768"/>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7922" name="Oval 6"/>
            <p:cNvSpPr>
              <a:spLocks noChangeArrowheads="1"/>
            </p:cNvSpPr>
            <p:nvPr/>
          </p:nvSpPr>
          <p:spPr bwMode="auto">
            <a:xfrm>
              <a:off x="2496" y="2352"/>
              <a:ext cx="288" cy="288"/>
            </a:xfrm>
            <a:prstGeom prst="ellipse">
              <a:avLst/>
            </a:prstGeom>
            <a:solidFill>
              <a:srgbClr val="FF0000"/>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7923" name="Oval 7"/>
            <p:cNvSpPr>
              <a:spLocks noChangeArrowheads="1"/>
            </p:cNvSpPr>
            <p:nvPr/>
          </p:nvSpPr>
          <p:spPr bwMode="auto">
            <a:xfrm>
              <a:off x="2496" y="2112"/>
              <a:ext cx="96" cy="96"/>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7924" name="Oval 8"/>
            <p:cNvSpPr>
              <a:spLocks noChangeArrowheads="1"/>
            </p:cNvSpPr>
            <p:nvPr/>
          </p:nvSpPr>
          <p:spPr bwMode="auto">
            <a:xfrm>
              <a:off x="2784" y="2112"/>
              <a:ext cx="96" cy="96"/>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grpSp>
      <p:grpSp>
        <p:nvGrpSpPr>
          <p:cNvPr id="3" name="Group 9"/>
          <p:cNvGrpSpPr>
            <a:grpSpLocks/>
          </p:cNvGrpSpPr>
          <p:nvPr/>
        </p:nvGrpSpPr>
        <p:grpSpPr bwMode="auto">
          <a:xfrm>
            <a:off x="971550" y="4149725"/>
            <a:ext cx="1143000" cy="1143000"/>
            <a:chOff x="624" y="2592"/>
            <a:chExt cx="720" cy="720"/>
          </a:xfrm>
        </p:grpSpPr>
        <p:sp>
          <p:nvSpPr>
            <p:cNvPr id="37917" name="Oval 10"/>
            <p:cNvSpPr>
              <a:spLocks noChangeArrowheads="1"/>
            </p:cNvSpPr>
            <p:nvPr/>
          </p:nvSpPr>
          <p:spPr bwMode="auto">
            <a:xfrm>
              <a:off x="624" y="2592"/>
              <a:ext cx="720" cy="72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7918" name="Oval 11"/>
            <p:cNvSpPr>
              <a:spLocks noChangeArrowheads="1"/>
            </p:cNvSpPr>
            <p:nvPr/>
          </p:nvSpPr>
          <p:spPr bwMode="auto">
            <a:xfrm>
              <a:off x="1008" y="2976"/>
              <a:ext cx="192" cy="240"/>
            </a:xfrm>
            <a:prstGeom prst="ellipse">
              <a:avLst/>
            </a:prstGeom>
            <a:solidFill>
              <a:srgbClr val="FF0000"/>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7919" name="Oval 12"/>
            <p:cNvSpPr>
              <a:spLocks noChangeArrowheads="1"/>
            </p:cNvSpPr>
            <p:nvPr/>
          </p:nvSpPr>
          <p:spPr bwMode="auto">
            <a:xfrm>
              <a:off x="768" y="2784"/>
              <a:ext cx="96" cy="96"/>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7920" name="Oval 13"/>
            <p:cNvSpPr>
              <a:spLocks noChangeArrowheads="1"/>
            </p:cNvSpPr>
            <p:nvPr/>
          </p:nvSpPr>
          <p:spPr bwMode="auto">
            <a:xfrm>
              <a:off x="1008" y="2688"/>
              <a:ext cx="96" cy="96"/>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grpSp>
      <p:grpSp>
        <p:nvGrpSpPr>
          <p:cNvPr id="4" name="Group 14"/>
          <p:cNvGrpSpPr>
            <a:grpSpLocks/>
          </p:cNvGrpSpPr>
          <p:nvPr/>
        </p:nvGrpSpPr>
        <p:grpSpPr bwMode="auto">
          <a:xfrm>
            <a:off x="6400800" y="3429000"/>
            <a:ext cx="1295400" cy="1219200"/>
            <a:chOff x="4032" y="2160"/>
            <a:chExt cx="816" cy="768"/>
          </a:xfrm>
        </p:grpSpPr>
        <p:sp>
          <p:nvSpPr>
            <p:cNvPr id="37913" name="Oval 15"/>
            <p:cNvSpPr>
              <a:spLocks noChangeArrowheads="1"/>
            </p:cNvSpPr>
            <p:nvPr/>
          </p:nvSpPr>
          <p:spPr bwMode="auto">
            <a:xfrm>
              <a:off x="4032" y="2160"/>
              <a:ext cx="816" cy="768"/>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7914" name="Oval 16"/>
            <p:cNvSpPr>
              <a:spLocks noChangeArrowheads="1"/>
            </p:cNvSpPr>
            <p:nvPr/>
          </p:nvSpPr>
          <p:spPr bwMode="auto">
            <a:xfrm>
              <a:off x="4176" y="2544"/>
              <a:ext cx="288" cy="288"/>
            </a:xfrm>
            <a:prstGeom prst="ellipse">
              <a:avLst/>
            </a:prstGeom>
            <a:solidFill>
              <a:srgbClr val="FF0000"/>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7915" name="Oval 17"/>
            <p:cNvSpPr>
              <a:spLocks noChangeArrowheads="1"/>
            </p:cNvSpPr>
            <p:nvPr/>
          </p:nvSpPr>
          <p:spPr bwMode="auto">
            <a:xfrm>
              <a:off x="4512" y="2352"/>
              <a:ext cx="96" cy="96"/>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7916" name="Oval 18"/>
            <p:cNvSpPr>
              <a:spLocks noChangeArrowheads="1"/>
            </p:cNvSpPr>
            <p:nvPr/>
          </p:nvSpPr>
          <p:spPr bwMode="auto">
            <a:xfrm>
              <a:off x="4224" y="2304"/>
              <a:ext cx="96" cy="96"/>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grpSp>
      <p:grpSp>
        <p:nvGrpSpPr>
          <p:cNvPr id="5" name="Group 19"/>
          <p:cNvGrpSpPr>
            <a:grpSpLocks/>
          </p:cNvGrpSpPr>
          <p:nvPr/>
        </p:nvGrpSpPr>
        <p:grpSpPr bwMode="auto">
          <a:xfrm>
            <a:off x="8027988" y="4581525"/>
            <a:ext cx="647700" cy="1590675"/>
            <a:chOff x="5184" y="2880"/>
            <a:chExt cx="384" cy="1008"/>
          </a:xfrm>
        </p:grpSpPr>
        <p:sp>
          <p:nvSpPr>
            <p:cNvPr id="37904" name="Oval 20"/>
            <p:cNvSpPr>
              <a:spLocks noChangeArrowheads="1"/>
            </p:cNvSpPr>
            <p:nvPr/>
          </p:nvSpPr>
          <p:spPr bwMode="auto">
            <a:xfrm>
              <a:off x="5184" y="2880"/>
              <a:ext cx="384" cy="384"/>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7905" name="Line 21"/>
            <p:cNvSpPr>
              <a:spLocks noChangeShapeType="1"/>
            </p:cNvSpPr>
            <p:nvPr/>
          </p:nvSpPr>
          <p:spPr bwMode="auto">
            <a:xfrm>
              <a:off x="5376" y="3264"/>
              <a:ext cx="0" cy="432"/>
            </a:xfrm>
            <a:prstGeom prst="line">
              <a:avLst/>
            </a:prstGeom>
            <a:noFill/>
            <a:ln w="9525">
              <a:solidFill>
                <a:schemeClr val="tx1"/>
              </a:solidFill>
              <a:round/>
              <a:headEnd/>
              <a:tailEnd/>
            </a:ln>
          </p:spPr>
          <p:txBody>
            <a:bodyPr wrap="none"/>
            <a:lstStyle/>
            <a:p>
              <a:endParaRPr lang="en-GB"/>
            </a:p>
          </p:txBody>
        </p:sp>
        <p:sp>
          <p:nvSpPr>
            <p:cNvPr id="37906" name="Line 22"/>
            <p:cNvSpPr>
              <a:spLocks noChangeShapeType="1"/>
            </p:cNvSpPr>
            <p:nvPr/>
          </p:nvSpPr>
          <p:spPr bwMode="auto">
            <a:xfrm flipH="1">
              <a:off x="5280" y="3696"/>
              <a:ext cx="96" cy="192"/>
            </a:xfrm>
            <a:prstGeom prst="line">
              <a:avLst/>
            </a:prstGeom>
            <a:noFill/>
            <a:ln w="9525">
              <a:solidFill>
                <a:schemeClr val="tx1"/>
              </a:solidFill>
              <a:round/>
              <a:headEnd/>
              <a:tailEnd/>
            </a:ln>
          </p:spPr>
          <p:txBody>
            <a:bodyPr wrap="none"/>
            <a:lstStyle/>
            <a:p>
              <a:endParaRPr lang="en-GB"/>
            </a:p>
          </p:txBody>
        </p:sp>
        <p:sp>
          <p:nvSpPr>
            <p:cNvPr id="37907" name="Line 23"/>
            <p:cNvSpPr>
              <a:spLocks noChangeShapeType="1"/>
            </p:cNvSpPr>
            <p:nvPr/>
          </p:nvSpPr>
          <p:spPr bwMode="auto">
            <a:xfrm>
              <a:off x="5376" y="3696"/>
              <a:ext cx="144" cy="192"/>
            </a:xfrm>
            <a:prstGeom prst="line">
              <a:avLst/>
            </a:prstGeom>
            <a:noFill/>
            <a:ln w="9525">
              <a:solidFill>
                <a:schemeClr val="tx1"/>
              </a:solidFill>
              <a:round/>
              <a:headEnd/>
              <a:tailEnd/>
            </a:ln>
          </p:spPr>
          <p:txBody>
            <a:bodyPr wrap="none"/>
            <a:lstStyle/>
            <a:p>
              <a:endParaRPr lang="en-GB"/>
            </a:p>
          </p:txBody>
        </p:sp>
        <p:sp>
          <p:nvSpPr>
            <p:cNvPr id="37908" name="Line 24"/>
            <p:cNvSpPr>
              <a:spLocks noChangeShapeType="1"/>
            </p:cNvSpPr>
            <p:nvPr/>
          </p:nvSpPr>
          <p:spPr bwMode="auto">
            <a:xfrm flipH="1" flipV="1">
              <a:off x="5232" y="3360"/>
              <a:ext cx="144" cy="96"/>
            </a:xfrm>
            <a:prstGeom prst="line">
              <a:avLst/>
            </a:prstGeom>
            <a:noFill/>
            <a:ln w="9525">
              <a:solidFill>
                <a:schemeClr val="tx1"/>
              </a:solidFill>
              <a:round/>
              <a:headEnd/>
              <a:tailEnd/>
            </a:ln>
          </p:spPr>
          <p:txBody>
            <a:bodyPr wrap="none"/>
            <a:lstStyle/>
            <a:p>
              <a:endParaRPr lang="en-GB"/>
            </a:p>
          </p:txBody>
        </p:sp>
        <p:sp>
          <p:nvSpPr>
            <p:cNvPr id="37909" name="Line 25"/>
            <p:cNvSpPr>
              <a:spLocks noChangeShapeType="1"/>
            </p:cNvSpPr>
            <p:nvPr/>
          </p:nvSpPr>
          <p:spPr bwMode="auto">
            <a:xfrm flipV="1">
              <a:off x="5376" y="3360"/>
              <a:ext cx="144" cy="96"/>
            </a:xfrm>
            <a:prstGeom prst="line">
              <a:avLst/>
            </a:prstGeom>
            <a:noFill/>
            <a:ln w="9525">
              <a:solidFill>
                <a:schemeClr val="tx1"/>
              </a:solidFill>
              <a:round/>
              <a:headEnd/>
              <a:tailEnd/>
            </a:ln>
          </p:spPr>
          <p:txBody>
            <a:bodyPr wrap="none"/>
            <a:lstStyle/>
            <a:p>
              <a:endParaRPr lang="en-GB"/>
            </a:p>
          </p:txBody>
        </p:sp>
        <p:sp>
          <p:nvSpPr>
            <p:cNvPr id="37910" name="Freeform 26"/>
            <p:cNvSpPr>
              <a:spLocks/>
            </p:cNvSpPr>
            <p:nvPr/>
          </p:nvSpPr>
          <p:spPr bwMode="auto">
            <a:xfrm>
              <a:off x="5232" y="3072"/>
              <a:ext cx="288" cy="144"/>
            </a:xfrm>
            <a:custGeom>
              <a:avLst/>
              <a:gdLst>
                <a:gd name="T0" fmla="*/ 0 w 288"/>
                <a:gd name="T1" fmla="*/ 0 h 144"/>
                <a:gd name="T2" fmla="*/ 144 w 288"/>
                <a:gd name="T3" fmla="*/ 144 h 144"/>
                <a:gd name="T4" fmla="*/ 288 w 288"/>
                <a:gd name="T5" fmla="*/ 0 h 144"/>
                <a:gd name="T6" fmla="*/ 0 60000 65536"/>
                <a:gd name="T7" fmla="*/ 0 60000 65536"/>
                <a:gd name="T8" fmla="*/ 0 60000 65536"/>
                <a:gd name="T9" fmla="*/ 0 w 288"/>
                <a:gd name="T10" fmla="*/ 0 h 144"/>
                <a:gd name="T11" fmla="*/ 288 w 288"/>
                <a:gd name="T12" fmla="*/ 144 h 144"/>
              </a:gdLst>
              <a:ahLst/>
              <a:cxnLst>
                <a:cxn ang="T6">
                  <a:pos x="T0" y="T1"/>
                </a:cxn>
                <a:cxn ang="T7">
                  <a:pos x="T2" y="T3"/>
                </a:cxn>
                <a:cxn ang="T8">
                  <a:pos x="T4" y="T5"/>
                </a:cxn>
              </a:cxnLst>
              <a:rect l="T9" t="T10" r="T11" b="T12"/>
              <a:pathLst>
                <a:path w="288" h="144">
                  <a:moveTo>
                    <a:pt x="0" y="0"/>
                  </a:moveTo>
                  <a:cubicBezTo>
                    <a:pt x="48" y="72"/>
                    <a:pt x="96" y="144"/>
                    <a:pt x="144" y="144"/>
                  </a:cubicBezTo>
                  <a:cubicBezTo>
                    <a:pt x="192" y="144"/>
                    <a:pt x="264" y="24"/>
                    <a:pt x="288" y="0"/>
                  </a:cubicBezTo>
                </a:path>
              </a:pathLst>
            </a:custGeom>
            <a:noFill/>
            <a:ln w="9525">
              <a:solidFill>
                <a:schemeClr val="tx1"/>
              </a:solidFill>
              <a:round/>
              <a:headEnd/>
              <a:tailEnd/>
            </a:ln>
          </p:spPr>
          <p:txBody>
            <a:bodyPr wrap="none"/>
            <a:lstStyle/>
            <a:p>
              <a:endParaRPr lang="en-GB"/>
            </a:p>
          </p:txBody>
        </p:sp>
        <p:sp>
          <p:nvSpPr>
            <p:cNvPr id="37911" name="Oval 27"/>
            <p:cNvSpPr>
              <a:spLocks noChangeArrowheads="1"/>
            </p:cNvSpPr>
            <p:nvPr/>
          </p:nvSpPr>
          <p:spPr bwMode="auto">
            <a:xfrm>
              <a:off x="5280" y="2976"/>
              <a:ext cx="48" cy="48"/>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7912" name="Oval 28"/>
            <p:cNvSpPr>
              <a:spLocks noChangeArrowheads="1"/>
            </p:cNvSpPr>
            <p:nvPr/>
          </p:nvSpPr>
          <p:spPr bwMode="auto">
            <a:xfrm>
              <a:off x="5424" y="2976"/>
              <a:ext cx="48" cy="48"/>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grpSp>
      <p:sp>
        <p:nvSpPr>
          <p:cNvPr id="37896" name="Text Box 29"/>
          <p:cNvSpPr txBox="1">
            <a:spLocks noChangeArrowheads="1"/>
          </p:cNvSpPr>
          <p:nvPr/>
        </p:nvSpPr>
        <p:spPr bwMode="auto">
          <a:xfrm>
            <a:off x="7667625" y="6237288"/>
            <a:ext cx="1584325" cy="396875"/>
          </a:xfrm>
          <a:prstGeom prst="rect">
            <a:avLst/>
          </a:prstGeom>
          <a:noFill/>
          <a:ln w="9525">
            <a:noFill/>
            <a:miter lim="800000"/>
            <a:headEnd/>
            <a:tailEnd/>
          </a:ln>
        </p:spPr>
        <p:txBody>
          <a:bodyPr>
            <a:spAutoFit/>
          </a:bodyPr>
          <a:lstStyle/>
          <a:p>
            <a:r>
              <a:rPr lang="en-US" sz="2000" dirty="0" smtClean="0"/>
              <a:t>PAL </a:t>
            </a:r>
            <a:r>
              <a:rPr lang="en-US" sz="2000" dirty="0"/>
              <a:t>leader</a:t>
            </a:r>
          </a:p>
        </p:txBody>
      </p:sp>
      <p:sp>
        <p:nvSpPr>
          <p:cNvPr id="37897" name="Text Box 30"/>
          <p:cNvSpPr txBox="1">
            <a:spLocks noChangeArrowheads="1"/>
          </p:cNvSpPr>
          <p:nvPr/>
        </p:nvSpPr>
        <p:spPr bwMode="auto">
          <a:xfrm>
            <a:off x="3717925" y="4835525"/>
            <a:ext cx="1387475" cy="457200"/>
          </a:xfrm>
          <a:prstGeom prst="rect">
            <a:avLst/>
          </a:prstGeom>
          <a:noFill/>
          <a:ln w="9525">
            <a:noFill/>
            <a:miter lim="800000"/>
            <a:headEnd/>
            <a:tailEnd/>
          </a:ln>
        </p:spPr>
        <p:txBody>
          <a:bodyPr wrap="none">
            <a:spAutoFit/>
          </a:bodyPr>
          <a:lstStyle/>
          <a:p>
            <a:r>
              <a:rPr lang="en-US" sz="2400"/>
              <a:t>Students</a:t>
            </a:r>
          </a:p>
        </p:txBody>
      </p:sp>
      <p:sp>
        <p:nvSpPr>
          <p:cNvPr id="37898" name="Line 31"/>
          <p:cNvSpPr>
            <a:spLocks noChangeShapeType="1"/>
          </p:cNvSpPr>
          <p:nvPr/>
        </p:nvSpPr>
        <p:spPr bwMode="auto">
          <a:xfrm flipV="1">
            <a:off x="1835150" y="3644900"/>
            <a:ext cx="1800225" cy="1296988"/>
          </a:xfrm>
          <a:prstGeom prst="line">
            <a:avLst/>
          </a:prstGeom>
          <a:noFill/>
          <a:ln w="9525">
            <a:solidFill>
              <a:schemeClr val="tx1"/>
            </a:solidFill>
            <a:miter lim="800000"/>
            <a:headEnd/>
            <a:tailEnd type="triangle" w="med" len="med"/>
          </a:ln>
        </p:spPr>
        <p:txBody>
          <a:bodyPr wrap="none"/>
          <a:lstStyle/>
          <a:p>
            <a:endParaRPr lang="en-GB"/>
          </a:p>
        </p:txBody>
      </p:sp>
      <p:sp>
        <p:nvSpPr>
          <p:cNvPr id="37899" name="Line 32"/>
          <p:cNvSpPr>
            <a:spLocks noChangeShapeType="1"/>
          </p:cNvSpPr>
          <p:nvPr/>
        </p:nvSpPr>
        <p:spPr bwMode="auto">
          <a:xfrm flipH="1">
            <a:off x="1979613" y="4076700"/>
            <a:ext cx="2160587" cy="288925"/>
          </a:xfrm>
          <a:prstGeom prst="line">
            <a:avLst/>
          </a:prstGeom>
          <a:noFill/>
          <a:ln w="9525">
            <a:solidFill>
              <a:schemeClr val="tx1"/>
            </a:solidFill>
            <a:miter lim="800000"/>
            <a:headEnd/>
            <a:tailEnd type="triangle" w="med" len="med"/>
          </a:ln>
        </p:spPr>
        <p:txBody>
          <a:bodyPr wrap="none"/>
          <a:lstStyle/>
          <a:p>
            <a:endParaRPr lang="en-GB"/>
          </a:p>
        </p:txBody>
      </p:sp>
      <p:sp>
        <p:nvSpPr>
          <p:cNvPr id="37900" name="Line 33"/>
          <p:cNvSpPr>
            <a:spLocks noChangeShapeType="1"/>
          </p:cNvSpPr>
          <p:nvPr/>
        </p:nvSpPr>
        <p:spPr bwMode="auto">
          <a:xfrm flipH="1" flipV="1">
            <a:off x="4932363" y="3644900"/>
            <a:ext cx="1800225" cy="647700"/>
          </a:xfrm>
          <a:prstGeom prst="line">
            <a:avLst/>
          </a:prstGeom>
          <a:noFill/>
          <a:ln w="9525">
            <a:solidFill>
              <a:schemeClr val="tx1"/>
            </a:solidFill>
            <a:miter lim="800000"/>
            <a:headEnd/>
            <a:tailEnd type="triangle" w="med" len="med"/>
          </a:ln>
        </p:spPr>
        <p:txBody>
          <a:bodyPr wrap="none"/>
          <a:lstStyle/>
          <a:p>
            <a:endParaRPr lang="en-GB"/>
          </a:p>
        </p:txBody>
      </p:sp>
      <p:sp>
        <p:nvSpPr>
          <p:cNvPr id="37901" name="Line 34"/>
          <p:cNvSpPr>
            <a:spLocks noChangeShapeType="1"/>
          </p:cNvSpPr>
          <p:nvPr/>
        </p:nvSpPr>
        <p:spPr bwMode="auto">
          <a:xfrm flipV="1">
            <a:off x="1763713" y="3933825"/>
            <a:ext cx="4608512" cy="1079500"/>
          </a:xfrm>
          <a:prstGeom prst="line">
            <a:avLst/>
          </a:prstGeom>
          <a:noFill/>
          <a:ln w="9525">
            <a:solidFill>
              <a:schemeClr val="tx1"/>
            </a:solidFill>
            <a:miter lim="800000"/>
            <a:headEnd/>
            <a:tailEnd type="triangle" w="med" len="med"/>
          </a:ln>
        </p:spPr>
        <p:txBody>
          <a:bodyPr wrap="none"/>
          <a:lstStyle/>
          <a:p>
            <a:endParaRPr lang="en-GB"/>
          </a:p>
        </p:txBody>
      </p:sp>
      <p:sp>
        <p:nvSpPr>
          <p:cNvPr id="37902" name="Line 35"/>
          <p:cNvSpPr>
            <a:spLocks noChangeShapeType="1"/>
          </p:cNvSpPr>
          <p:nvPr/>
        </p:nvSpPr>
        <p:spPr bwMode="auto">
          <a:xfrm flipV="1">
            <a:off x="4356100" y="3860800"/>
            <a:ext cx="2016125" cy="215900"/>
          </a:xfrm>
          <a:prstGeom prst="line">
            <a:avLst/>
          </a:prstGeom>
          <a:noFill/>
          <a:ln w="9525">
            <a:solidFill>
              <a:schemeClr val="tx1"/>
            </a:solidFill>
            <a:miter lim="800000"/>
            <a:headEnd/>
            <a:tailEnd type="triangle" w="med" len="med"/>
          </a:ln>
        </p:spPr>
        <p:txBody>
          <a:bodyPr wrap="none"/>
          <a:lstStyle/>
          <a:p>
            <a:endParaRPr lang="en-GB"/>
          </a:p>
        </p:txBody>
      </p:sp>
      <p:sp>
        <p:nvSpPr>
          <p:cNvPr id="37903" name="Line 36"/>
          <p:cNvSpPr>
            <a:spLocks noChangeShapeType="1"/>
          </p:cNvSpPr>
          <p:nvPr/>
        </p:nvSpPr>
        <p:spPr bwMode="auto">
          <a:xfrm flipH="1">
            <a:off x="2051050" y="4365625"/>
            <a:ext cx="4681538" cy="71438"/>
          </a:xfrm>
          <a:prstGeom prst="line">
            <a:avLst/>
          </a:prstGeom>
          <a:noFill/>
          <a:ln w="9525">
            <a:solidFill>
              <a:schemeClr val="tx1"/>
            </a:solidFill>
            <a:miter lim="800000"/>
            <a:headEnd/>
            <a:tailEnd type="triangle" w="med" len="med"/>
          </a:ln>
        </p:spPr>
        <p:txBody>
          <a:bodyPr wrap="none"/>
          <a:lstStyle/>
          <a:p>
            <a:endParaRPr lang="en-GB"/>
          </a:p>
        </p:txBody>
      </p:sp>
      <p:sp>
        <p:nvSpPr>
          <p:cNvPr id="37" name="Slide Number Placeholder 36"/>
          <p:cNvSpPr>
            <a:spLocks noGrp="1"/>
          </p:cNvSpPr>
          <p:nvPr>
            <p:ph type="sldNum" sz="quarter" idx="12"/>
          </p:nvPr>
        </p:nvSpPr>
        <p:spPr/>
        <p:txBody>
          <a:bodyPr/>
          <a:lstStyle/>
          <a:p>
            <a:fld id="{6533238D-209F-497D-AD9D-F4B40373CE26}" type="slidenum">
              <a:rPr lang="en-GB" smtClean="0"/>
              <a:pPr/>
              <a:t>16</a:t>
            </a:fld>
            <a:endParaRPr lang="en-GB" dirty="0"/>
          </a:p>
        </p:txBody>
      </p:sp>
    </p:spTree>
    <p:extLst>
      <p:ext uri="{BB962C8B-B14F-4D97-AF65-F5344CB8AC3E}">
        <p14:creationId xmlns:p14="http://schemas.microsoft.com/office/powerpoint/2010/main" val="2989485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1"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8914" name="Rectangle 2"/>
          <p:cNvSpPr>
            <a:spLocks noGrp="1" noChangeArrowheads="1"/>
          </p:cNvSpPr>
          <p:nvPr>
            <p:ph type="title" idx="4294967295"/>
          </p:nvPr>
        </p:nvSpPr>
        <p:spPr/>
        <p:txBody>
          <a:bodyPr anchorCtr="1"/>
          <a:lstStyle/>
          <a:p>
            <a:pPr eaLnBrk="1" hangingPunct="1"/>
            <a:r>
              <a:rPr lang="en-US" sz="3600" smtClean="0"/>
              <a:t>Break the Dependency Cycle</a:t>
            </a:r>
          </a:p>
        </p:txBody>
      </p:sp>
      <p:sp>
        <p:nvSpPr>
          <p:cNvPr id="38915" name="Rectangle 3"/>
          <p:cNvSpPr>
            <a:spLocks noGrp="1" noChangeArrowheads="1"/>
          </p:cNvSpPr>
          <p:nvPr>
            <p:ph type="body" idx="4294967295"/>
          </p:nvPr>
        </p:nvSpPr>
        <p:spPr/>
        <p:txBody>
          <a:bodyPr/>
          <a:lstStyle/>
          <a:p>
            <a:pPr eaLnBrk="1" hangingPunct="1">
              <a:buFont typeface="Arial" charset="0"/>
              <a:buNone/>
            </a:pPr>
            <a:r>
              <a:rPr lang="en-US" sz="2400" smtClean="0"/>
              <a:t>Get them to tell you again</a:t>
            </a:r>
          </a:p>
        </p:txBody>
      </p:sp>
      <p:sp>
        <p:nvSpPr>
          <p:cNvPr id="38916" name="Oval 4"/>
          <p:cNvSpPr>
            <a:spLocks noChangeArrowheads="1"/>
          </p:cNvSpPr>
          <p:nvPr/>
        </p:nvSpPr>
        <p:spPr bwMode="auto">
          <a:xfrm>
            <a:off x="1447800" y="4267200"/>
            <a:ext cx="1066800" cy="11430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17" name="Oval 5"/>
          <p:cNvSpPr>
            <a:spLocks noChangeArrowheads="1"/>
          </p:cNvSpPr>
          <p:nvPr/>
        </p:nvSpPr>
        <p:spPr bwMode="auto">
          <a:xfrm>
            <a:off x="2895600" y="3276600"/>
            <a:ext cx="1066800" cy="10668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18" name="Oval 6"/>
          <p:cNvSpPr>
            <a:spLocks noChangeArrowheads="1"/>
          </p:cNvSpPr>
          <p:nvPr/>
        </p:nvSpPr>
        <p:spPr bwMode="auto">
          <a:xfrm>
            <a:off x="2895600" y="4953000"/>
            <a:ext cx="990600" cy="9906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19" name="Oval 7"/>
          <p:cNvSpPr>
            <a:spLocks noChangeArrowheads="1"/>
          </p:cNvSpPr>
          <p:nvPr/>
        </p:nvSpPr>
        <p:spPr bwMode="auto">
          <a:xfrm>
            <a:off x="7086600" y="3276600"/>
            <a:ext cx="914400" cy="914400"/>
          </a:xfrm>
          <a:prstGeom prst="ellipse">
            <a:avLst/>
          </a:prstGeom>
          <a:solidFill>
            <a:srgbClr val="FF9933"/>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20" name="Oval 8"/>
          <p:cNvSpPr>
            <a:spLocks noChangeArrowheads="1"/>
          </p:cNvSpPr>
          <p:nvPr/>
        </p:nvSpPr>
        <p:spPr bwMode="auto">
          <a:xfrm>
            <a:off x="1981200" y="4876800"/>
            <a:ext cx="304800" cy="304800"/>
          </a:xfrm>
          <a:prstGeom prst="ellipse">
            <a:avLst/>
          </a:prstGeom>
          <a:solidFill>
            <a:srgbClr val="FF0000"/>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21" name="Oval 9"/>
          <p:cNvSpPr>
            <a:spLocks noChangeArrowheads="1"/>
          </p:cNvSpPr>
          <p:nvPr/>
        </p:nvSpPr>
        <p:spPr bwMode="auto">
          <a:xfrm>
            <a:off x="3429000" y="3810000"/>
            <a:ext cx="228600" cy="457200"/>
          </a:xfrm>
          <a:prstGeom prst="ellipse">
            <a:avLst/>
          </a:prstGeom>
          <a:solidFill>
            <a:srgbClr val="FF0000"/>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22" name="Oval 10"/>
          <p:cNvSpPr>
            <a:spLocks noChangeArrowheads="1"/>
          </p:cNvSpPr>
          <p:nvPr/>
        </p:nvSpPr>
        <p:spPr bwMode="auto">
          <a:xfrm>
            <a:off x="3505200" y="5410200"/>
            <a:ext cx="152400" cy="381000"/>
          </a:xfrm>
          <a:prstGeom prst="ellipse">
            <a:avLst/>
          </a:prstGeom>
          <a:solidFill>
            <a:srgbClr val="FF0000"/>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23" name="Oval 11"/>
          <p:cNvSpPr>
            <a:spLocks noChangeArrowheads="1"/>
          </p:cNvSpPr>
          <p:nvPr/>
        </p:nvSpPr>
        <p:spPr bwMode="auto">
          <a:xfrm>
            <a:off x="7315200" y="3581400"/>
            <a:ext cx="76200" cy="762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24" name="Oval 12"/>
          <p:cNvSpPr>
            <a:spLocks noChangeArrowheads="1"/>
          </p:cNvSpPr>
          <p:nvPr/>
        </p:nvSpPr>
        <p:spPr bwMode="auto">
          <a:xfrm>
            <a:off x="3429000" y="51054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25" name="Oval 13"/>
          <p:cNvSpPr>
            <a:spLocks noChangeArrowheads="1"/>
          </p:cNvSpPr>
          <p:nvPr/>
        </p:nvSpPr>
        <p:spPr bwMode="auto">
          <a:xfrm>
            <a:off x="3581400" y="35052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26" name="Oval 14"/>
          <p:cNvSpPr>
            <a:spLocks noChangeArrowheads="1"/>
          </p:cNvSpPr>
          <p:nvPr/>
        </p:nvSpPr>
        <p:spPr bwMode="auto">
          <a:xfrm>
            <a:off x="2057400" y="44196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27" name="Oval 15"/>
          <p:cNvSpPr>
            <a:spLocks noChangeArrowheads="1"/>
          </p:cNvSpPr>
          <p:nvPr/>
        </p:nvSpPr>
        <p:spPr bwMode="auto">
          <a:xfrm>
            <a:off x="1752600" y="45720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28" name="Oval 16"/>
          <p:cNvSpPr>
            <a:spLocks noChangeArrowheads="1"/>
          </p:cNvSpPr>
          <p:nvPr/>
        </p:nvSpPr>
        <p:spPr bwMode="auto">
          <a:xfrm>
            <a:off x="3200400" y="35814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29" name="Oval 17"/>
          <p:cNvSpPr>
            <a:spLocks noChangeArrowheads="1"/>
          </p:cNvSpPr>
          <p:nvPr/>
        </p:nvSpPr>
        <p:spPr bwMode="auto">
          <a:xfrm>
            <a:off x="3124200" y="5257800"/>
            <a:ext cx="152400" cy="1524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8930" name="Line 18"/>
          <p:cNvSpPr>
            <a:spLocks noChangeShapeType="1"/>
          </p:cNvSpPr>
          <p:nvPr/>
        </p:nvSpPr>
        <p:spPr bwMode="auto">
          <a:xfrm>
            <a:off x="7543800" y="4191000"/>
            <a:ext cx="0" cy="990600"/>
          </a:xfrm>
          <a:prstGeom prst="line">
            <a:avLst/>
          </a:prstGeom>
          <a:noFill/>
          <a:ln w="9525">
            <a:solidFill>
              <a:schemeClr val="tx1"/>
            </a:solidFill>
            <a:round/>
            <a:headEnd/>
            <a:tailEnd/>
          </a:ln>
        </p:spPr>
        <p:txBody>
          <a:bodyPr wrap="none"/>
          <a:lstStyle/>
          <a:p>
            <a:endParaRPr lang="en-GB"/>
          </a:p>
        </p:txBody>
      </p:sp>
      <p:sp>
        <p:nvSpPr>
          <p:cNvPr id="38931" name="Line 19"/>
          <p:cNvSpPr>
            <a:spLocks noChangeShapeType="1"/>
          </p:cNvSpPr>
          <p:nvPr/>
        </p:nvSpPr>
        <p:spPr bwMode="auto">
          <a:xfrm flipH="1">
            <a:off x="7086600" y="5181600"/>
            <a:ext cx="457200" cy="457200"/>
          </a:xfrm>
          <a:prstGeom prst="line">
            <a:avLst/>
          </a:prstGeom>
          <a:noFill/>
          <a:ln w="9525">
            <a:solidFill>
              <a:schemeClr val="tx1"/>
            </a:solidFill>
            <a:round/>
            <a:headEnd/>
            <a:tailEnd/>
          </a:ln>
        </p:spPr>
        <p:txBody>
          <a:bodyPr wrap="none"/>
          <a:lstStyle/>
          <a:p>
            <a:endParaRPr lang="en-GB"/>
          </a:p>
        </p:txBody>
      </p:sp>
      <p:sp>
        <p:nvSpPr>
          <p:cNvPr id="38932" name="Line 20"/>
          <p:cNvSpPr>
            <a:spLocks noChangeShapeType="1"/>
          </p:cNvSpPr>
          <p:nvPr/>
        </p:nvSpPr>
        <p:spPr bwMode="auto">
          <a:xfrm>
            <a:off x="7543800" y="5181600"/>
            <a:ext cx="381000" cy="457200"/>
          </a:xfrm>
          <a:prstGeom prst="line">
            <a:avLst/>
          </a:prstGeom>
          <a:noFill/>
          <a:ln w="9525">
            <a:solidFill>
              <a:schemeClr val="tx1"/>
            </a:solidFill>
            <a:round/>
            <a:headEnd/>
            <a:tailEnd/>
          </a:ln>
        </p:spPr>
        <p:txBody>
          <a:bodyPr wrap="none"/>
          <a:lstStyle/>
          <a:p>
            <a:endParaRPr lang="en-GB"/>
          </a:p>
        </p:txBody>
      </p:sp>
      <p:sp>
        <p:nvSpPr>
          <p:cNvPr id="38933" name="Line 21"/>
          <p:cNvSpPr>
            <a:spLocks noChangeShapeType="1"/>
          </p:cNvSpPr>
          <p:nvPr/>
        </p:nvSpPr>
        <p:spPr bwMode="auto">
          <a:xfrm flipV="1">
            <a:off x="7543800" y="4419600"/>
            <a:ext cx="381000" cy="228600"/>
          </a:xfrm>
          <a:prstGeom prst="line">
            <a:avLst/>
          </a:prstGeom>
          <a:noFill/>
          <a:ln w="9525">
            <a:solidFill>
              <a:schemeClr val="tx1"/>
            </a:solidFill>
            <a:round/>
            <a:headEnd/>
            <a:tailEnd/>
          </a:ln>
        </p:spPr>
        <p:txBody>
          <a:bodyPr wrap="none"/>
          <a:lstStyle/>
          <a:p>
            <a:endParaRPr lang="en-GB"/>
          </a:p>
        </p:txBody>
      </p:sp>
      <p:sp>
        <p:nvSpPr>
          <p:cNvPr id="38934" name="Line 22"/>
          <p:cNvSpPr>
            <a:spLocks noChangeShapeType="1"/>
          </p:cNvSpPr>
          <p:nvPr/>
        </p:nvSpPr>
        <p:spPr bwMode="auto">
          <a:xfrm flipH="1" flipV="1">
            <a:off x="7086600" y="4419600"/>
            <a:ext cx="457200" cy="228600"/>
          </a:xfrm>
          <a:prstGeom prst="line">
            <a:avLst/>
          </a:prstGeom>
          <a:noFill/>
          <a:ln w="9525">
            <a:solidFill>
              <a:schemeClr val="tx1"/>
            </a:solidFill>
            <a:round/>
            <a:headEnd/>
            <a:tailEnd/>
          </a:ln>
        </p:spPr>
        <p:txBody>
          <a:bodyPr wrap="none"/>
          <a:lstStyle/>
          <a:p>
            <a:endParaRPr lang="en-GB"/>
          </a:p>
        </p:txBody>
      </p:sp>
      <p:sp>
        <p:nvSpPr>
          <p:cNvPr id="38935" name="Freeform 23"/>
          <p:cNvSpPr>
            <a:spLocks/>
          </p:cNvSpPr>
          <p:nvPr/>
        </p:nvSpPr>
        <p:spPr bwMode="auto">
          <a:xfrm>
            <a:off x="7239000" y="3810000"/>
            <a:ext cx="609600" cy="266700"/>
          </a:xfrm>
          <a:custGeom>
            <a:avLst/>
            <a:gdLst>
              <a:gd name="T0" fmla="*/ 0 w 384"/>
              <a:gd name="T1" fmla="*/ 0 h 168"/>
              <a:gd name="T2" fmla="*/ 2147483647 w 384"/>
              <a:gd name="T3" fmla="*/ 2147483647 h 168"/>
              <a:gd name="T4" fmla="*/ 2147483647 w 384"/>
              <a:gd name="T5" fmla="*/ 2147483647 h 168"/>
              <a:gd name="T6" fmla="*/ 2147483647 w 384"/>
              <a:gd name="T7" fmla="*/ 0 h 168"/>
              <a:gd name="T8" fmla="*/ 0 60000 65536"/>
              <a:gd name="T9" fmla="*/ 0 60000 65536"/>
              <a:gd name="T10" fmla="*/ 0 60000 65536"/>
              <a:gd name="T11" fmla="*/ 0 60000 65536"/>
              <a:gd name="T12" fmla="*/ 0 w 384"/>
              <a:gd name="T13" fmla="*/ 0 h 168"/>
              <a:gd name="T14" fmla="*/ 384 w 384"/>
              <a:gd name="T15" fmla="*/ 168 h 168"/>
            </a:gdLst>
            <a:ahLst/>
            <a:cxnLst>
              <a:cxn ang="T8">
                <a:pos x="T0" y="T1"/>
              </a:cxn>
              <a:cxn ang="T9">
                <a:pos x="T2" y="T3"/>
              </a:cxn>
              <a:cxn ang="T10">
                <a:pos x="T4" y="T5"/>
              </a:cxn>
              <a:cxn ang="T11">
                <a:pos x="T6" y="T7"/>
              </a:cxn>
            </a:cxnLst>
            <a:rect l="T12" t="T13" r="T14" b="T15"/>
            <a:pathLst>
              <a:path w="384" h="168">
                <a:moveTo>
                  <a:pt x="0" y="0"/>
                </a:moveTo>
                <a:cubicBezTo>
                  <a:pt x="24" y="60"/>
                  <a:pt x="48" y="120"/>
                  <a:pt x="96" y="144"/>
                </a:cubicBezTo>
                <a:cubicBezTo>
                  <a:pt x="144" y="168"/>
                  <a:pt x="240" y="168"/>
                  <a:pt x="288" y="144"/>
                </a:cubicBezTo>
                <a:cubicBezTo>
                  <a:pt x="336" y="120"/>
                  <a:pt x="360" y="60"/>
                  <a:pt x="384" y="0"/>
                </a:cubicBezTo>
              </a:path>
            </a:pathLst>
          </a:custGeom>
          <a:noFill/>
          <a:ln w="9525">
            <a:solidFill>
              <a:schemeClr val="tx1"/>
            </a:solidFill>
            <a:round/>
            <a:headEnd/>
            <a:tailEnd/>
          </a:ln>
        </p:spPr>
        <p:txBody>
          <a:bodyPr wrap="none"/>
          <a:lstStyle/>
          <a:p>
            <a:endParaRPr lang="en-GB"/>
          </a:p>
        </p:txBody>
      </p:sp>
      <p:sp>
        <p:nvSpPr>
          <p:cNvPr id="38936" name="Line 24"/>
          <p:cNvSpPr>
            <a:spLocks noChangeShapeType="1"/>
          </p:cNvSpPr>
          <p:nvPr/>
        </p:nvSpPr>
        <p:spPr bwMode="auto">
          <a:xfrm flipV="1">
            <a:off x="2286000" y="3810000"/>
            <a:ext cx="4724400" cy="1143000"/>
          </a:xfrm>
          <a:prstGeom prst="line">
            <a:avLst/>
          </a:prstGeom>
          <a:noFill/>
          <a:ln w="9525">
            <a:solidFill>
              <a:schemeClr val="tx1"/>
            </a:solidFill>
            <a:round/>
            <a:headEnd/>
            <a:tailEnd type="triangle" w="med" len="med"/>
          </a:ln>
        </p:spPr>
        <p:txBody>
          <a:bodyPr wrap="none"/>
          <a:lstStyle/>
          <a:p>
            <a:endParaRPr lang="en-GB"/>
          </a:p>
        </p:txBody>
      </p:sp>
      <p:sp>
        <p:nvSpPr>
          <p:cNvPr id="38937" name="Line 25"/>
          <p:cNvSpPr>
            <a:spLocks noChangeShapeType="1"/>
          </p:cNvSpPr>
          <p:nvPr/>
        </p:nvSpPr>
        <p:spPr bwMode="auto">
          <a:xfrm flipV="1">
            <a:off x="3581400" y="3657600"/>
            <a:ext cx="3429000" cy="381000"/>
          </a:xfrm>
          <a:prstGeom prst="line">
            <a:avLst/>
          </a:prstGeom>
          <a:noFill/>
          <a:ln w="9525">
            <a:solidFill>
              <a:schemeClr val="tx1"/>
            </a:solidFill>
            <a:round/>
            <a:headEnd/>
            <a:tailEnd type="triangle" w="med" len="med"/>
          </a:ln>
        </p:spPr>
        <p:txBody>
          <a:bodyPr wrap="none"/>
          <a:lstStyle/>
          <a:p>
            <a:endParaRPr lang="en-GB"/>
          </a:p>
        </p:txBody>
      </p:sp>
      <p:sp>
        <p:nvSpPr>
          <p:cNvPr id="38938" name="Line 26"/>
          <p:cNvSpPr>
            <a:spLocks noChangeShapeType="1"/>
          </p:cNvSpPr>
          <p:nvPr/>
        </p:nvSpPr>
        <p:spPr bwMode="auto">
          <a:xfrm flipV="1">
            <a:off x="3581400" y="3962400"/>
            <a:ext cx="3429000" cy="1600200"/>
          </a:xfrm>
          <a:prstGeom prst="line">
            <a:avLst/>
          </a:prstGeom>
          <a:noFill/>
          <a:ln w="9525">
            <a:solidFill>
              <a:schemeClr val="tx1"/>
            </a:solidFill>
            <a:round/>
            <a:headEnd/>
            <a:tailEnd type="triangle" w="med" len="med"/>
          </a:ln>
        </p:spPr>
        <p:txBody>
          <a:bodyPr wrap="none"/>
          <a:lstStyle/>
          <a:p>
            <a:endParaRPr lang="en-GB"/>
          </a:p>
        </p:txBody>
      </p:sp>
      <p:sp>
        <p:nvSpPr>
          <p:cNvPr id="38939" name="Text Box 27"/>
          <p:cNvSpPr txBox="1">
            <a:spLocks noChangeArrowheads="1"/>
          </p:cNvSpPr>
          <p:nvPr/>
        </p:nvSpPr>
        <p:spPr bwMode="auto">
          <a:xfrm>
            <a:off x="6934200" y="5867400"/>
            <a:ext cx="1670248" cy="461665"/>
          </a:xfrm>
          <a:prstGeom prst="rect">
            <a:avLst/>
          </a:prstGeom>
          <a:noFill/>
          <a:ln w="9525">
            <a:noFill/>
            <a:miter lim="800000"/>
            <a:headEnd/>
            <a:tailEnd/>
          </a:ln>
        </p:spPr>
        <p:txBody>
          <a:bodyPr wrap="square">
            <a:spAutoFit/>
          </a:bodyPr>
          <a:lstStyle/>
          <a:p>
            <a:r>
              <a:rPr lang="en-US" sz="2400" dirty="0" smtClean="0"/>
              <a:t>PAL </a:t>
            </a:r>
            <a:r>
              <a:rPr lang="en-US" sz="2400" dirty="0"/>
              <a:t>leader</a:t>
            </a:r>
          </a:p>
        </p:txBody>
      </p:sp>
      <p:sp>
        <p:nvSpPr>
          <p:cNvPr id="38940" name="Text Box 28"/>
          <p:cNvSpPr txBox="1">
            <a:spLocks noChangeArrowheads="1"/>
          </p:cNvSpPr>
          <p:nvPr/>
        </p:nvSpPr>
        <p:spPr bwMode="auto">
          <a:xfrm>
            <a:off x="1965325" y="6130925"/>
            <a:ext cx="1387475" cy="457200"/>
          </a:xfrm>
          <a:prstGeom prst="rect">
            <a:avLst/>
          </a:prstGeom>
          <a:noFill/>
          <a:ln w="9525">
            <a:noFill/>
            <a:miter lim="800000"/>
            <a:headEnd/>
            <a:tailEnd/>
          </a:ln>
        </p:spPr>
        <p:txBody>
          <a:bodyPr wrap="none">
            <a:spAutoFit/>
          </a:bodyPr>
          <a:lstStyle/>
          <a:p>
            <a:r>
              <a:rPr lang="en-US" sz="2400"/>
              <a:t>Students</a:t>
            </a:r>
          </a:p>
        </p:txBody>
      </p:sp>
      <p:sp>
        <p:nvSpPr>
          <p:cNvPr id="38941" name="Oval 29"/>
          <p:cNvSpPr>
            <a:spLocks noChangeArrowheads="1"/>
          </p:cNvSpPr>
          <p:nvPr/>
        </p:nvSpPr>
        <p:spPr bwMode="auto">
          <a:xfrm>
            <a:off x="7620000" y="3581400"/>
            <a:ext cx="76200" cy="76200"/>
          </a:xfrm>
          <a:prstGeom prst="ellipse">
            <a:avLst/>
          </a:prstGeom>
          <a:solidFill>
            <a:schemeClr val="accent1"/>
          </a:solidFill>
          <a:ln w="9525">
            <a:solidFill>
              <a:schemeClr val="tx1"/>
            </a:solidFill>
            <a:round/>
            <a:headEnd/>
            <a:tailEnd/>
          </a:ln>
        </p:spPr>
        <p:txBody>
          <a:bodyPr wrap="none" anchor="ctr"/>
          <a:lstStyle/>
          <a:p>
            <a:pPr eaLnBrk="0" hangingPunct="0"/>
            <a:endParaRPr lang="en-GB">
              <a:latin typeface="Verdana" pitchFamily="34" charset="0"/>
            </a:endParaRPr>
          </a:p>
        </p:txBody>
      </p:sp>
      <p:sp>
        <p:nvSpPr>
          <p:cNvPr id="30" name="Slide Number Placeholder 29"/>
          <p:cNvSpPr>
            <a:spLocks noGrp="1"/>
          </p:cNvSpPr>
          <p:nvPr>
            <p:ph type="sldNum" sz="quarter" idx="12"/>
          </p:nvPr>
        </p:nvSpPr>
        <p:spPr/>
        <p:txBody>
          <a:bodyPr/>
          <a:lstStyle/>
          <a:p>
            <a:fld id="{6533238D-209F-497D-AD9D-F4B40373CE26}" type="slidenum">
              <a:rPr lang="en-GB" smtClean="0"/>
              <a:pPr/>
              <a:t>17</a:t>
            </a:fld>
            <a:endParaRPr lang="en-GB"/>
          </a:p>
        </p:txBody>
      </p:sp>
    </p:spTree>
    <p:extLst>
      <p:ext uri="{BB962C8B-B14F-4D97-AF65-F5344CB8AC3E}">
        <p14:creationId xmlns:p14="http://schemas.microsoft.com/office/powerpoint/2010/main" val="6938231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25869" y="24248"/>
            <a:ext cx="9144000" cy="6858000"/>
          </a:xfrm>
          <a:prstGeom prst="rect">
            <a:avLst/>
          </a:prstGeom>
          <a:noFill/>
        </p:spPr>
      </p:pic>
      <p:sp>
        <p:nvSpPr>
          <p:cNvPr id="4" name="Slide Number Placeholder 3"/>
          <p:cNvSpPr>
            <a:spLocks noGrp="1"/>
          </p:cNvSpPr>
          <p:nvPr>
            <p:ph type="sldNum" sz="quarter" idx="12"/>
          </p:nvPr>
        </p:nvSpPr>
        <p:spPr/>
        <p:txBody>
          <a:bodyPr/>
          <a:lstStyle/>
          <a:p>
            <a:fld id="{8C42D8D7-9B3F-491F-B936-13D31BD75954}" type="slidenum">
              <a:rPr lang="en-GB" smtClean="0"/>
              <a:pPr/>
              <a:t>18</a:t>
            </a:fld>
            <a:endParaRPr lang="en-GB"/>
          </a:p>
        </p:txBody>
      </p:sp>
      <p:sp>
        <p:nvSpPr>
          <p:cNvPr id="6" name="TextBox 5"/>
          <p:cNvSpPr txBox="1"/>
          <p:nvPr/>
        </p:nvSpPr>
        <p:spPr>
          <a:xfrm>
            <a:off x="777381" y="692696"/>
            <a:ext cx="7926052" cy="954107"/>
          </a:xfrm>
          <a:prstGeom prst="rect">
            <a:avLst/>
          </a:prstGeom>
          <a:noFill/>
        </p:spPr>
        <p:txBody>
          <a:bodyPr wrap="square" rtlCol="0">
            <a:spAutoFit/>
          </a:bodyPr>
          <a:lstStyle/>
          <a:p>
            <a:r>
              <a:rPr lang="en-GB" sz="2800" b="1" u="sng" dirty="0" smtClean="0">
                <a:solidFill>
                  <a:schemeClr val="accent3">
                    <a:lumMod val="50000"/>
                  </a:schemeClr>
                </a:solidFill>
              </a:rPr>
              <a:t>Learning English in a chemistry context for international students</a:t>
            </a:r>
            <a:endParaRPr lang="en-GB" sz="2800" b="1" u="sng" dirty="0">
              <a:solidFill>
                <a:schemeClr val="accent3">
                  <a:lumMod val="50000"/>
                </a:schemeClr>
              </a:solidFill>
            </a:endParaRPr>
          </a:p>
        </p:txBody>
      </p:sp>
      <p:sp>
        <p:nvSpPr>
          <p:cNvPr id="3" name="TextBox 2"/>
          <p:cNvSpPr txBox="1"/>
          <p:nvPr/>
        </p:nvSpPr>
        <p:spPr>
          <a:xfrm>
            <a:off x="777381" y="1988840"/>
            <a:ext cx="7344816" cy="2862322"/>
          </a:xfrm>
          <a:prstGeom prst="rect">
            <a:avLst/>
          </a:prstGeom>
          <a:noFill/>
        </p:spPr>
        <p:txBody>
          <a:bodyPr wrap="square" rtlCol="0">
            <a:spAutoFit/>
          </a:bodyPr>
          <a:lstStyle/>
          <a:p>
            <a:pPr marL="342900" indent="-342900">
              <a:buFont typeface="Arial" panose="020B0604020202020204" pitchFamily="34" charset="0"/>
              <a:buChar char="•"/>
            </a:pPr>
            <a:r>
              <a:rPr lang="en-GB" sz="2000" dirty="0" smtClean="0"/>
              <a:t>Clear lack of critical thinking in international students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smtClean="0"/>
              <a:t> Study skills assignments with detailed marking criteria</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smtClean="0"/>
              <a:t>Formative feedback which makes learners to reflect on the feedback given and to feed it forward to improve their work.</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smtClean="0"/>
              <a:t>Increasing learners’ motivation by learning English in a chemistry context.</a:t>
            </a:r>
            <a:endParaRPr lang="en-GB"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TextBox 3"/>
          <p:cNvSpPr txBox="1"/>
          <p:nvPr/>
        </p:nvSpPr>
        <p:spPr>
          <a:xfrm>
            <a:off x="827584" y="908720"/>
            <a:ext cx="7632848" cy="4124206"/>
          </a:xfrm>
          <a:prstGeom prst="rect">
            <a:avLst/>
          </a:prstGeom>
          <a:noFill/>
        </p:spPr>
        <p:txBody>
          <a:bodyPr wrap="square" rtlCol="0">
            <a:spAutoFit/>
          </a:bodyPr>
          <a:lstStyle/>
          <a:p>
            <a:r>
              <a:rPr lang="en-GB" sz="2800" b="1" u="sng" dirty="0" smtClean="0">
                <a:solidFill>
                  <a:schemeClr val="accent3">
                    <a:lumMod val="50000"/>
                  </a:schemeClr>
                </a:solidFill>
                <a:cs typeface="Arial" pitchFamily="34" charset="0"/>
              </a:rPr>
              <a:t>Future work</a:t>
            </a:r>
          </a:p>
          <a:p>
            <a:endParaRPr lang="en-GB" sz="2400" dirty="0">
              <a:solidFill>
                <a:schemeClr val="accent3">
                  <a:lumMod val="50000"/>
                </a:schemeClr>
              </a:solidFill>
              <a:cs typeface="Arial" pitchFamily="34" charset="0"/>
            </a:endParaRPr>
          </a:p>
          <a:p>
            <a:pPr>
              <a:buFont typeface="Arial" pitchFamily="34" charset="0"/>
              <a:buChar char="•"/>
            </a:pPr>
            <a:r>
              <a:rPr lang="en-GB" sz="2400" dirty="0" smtClean="0">
                <a:cs typeface="Arial" pitchFamily="34" charset="0"/>
              </a:rPr>
              <a:t> Promoting teaching in a critical manner</a:t>
            </a:r>
          </a:p>
          <a:p>
            <a:pPr>
              <a:buFont typeface="Arial" pitchFamily="34" charset="0"/>
              <a:buChar char="•"/>
            </a:pPr>
            <a:endParaRPr lang="en-GB" sz="2400" dirty="0">
              <a:cs typeface="Arial" pitchFamily="34" charset="0"/>
            </a:endParaRPr>
          </a:p>
          <a:p>
            <a:pPr>
              <a:buFont typeface="Arial" pitchFamily="34" charset="0"/>
              <a:buChar char="•"/>
            </a:pPr>
            <a:r>
              <a:rPr lang="en-GB" sz="2400" dirty="0" smtClean="0">
                <a:cs typeface="Arial" pitchFamily="34" charset="0"/>
              </a:rPr>
              <a:t> Changing curriculum to embed more engaging material which promotes critical thinking</a:t>
            </a:r>
          </a:p>
          <a:p>
            <a:pPr>
              <a:buFont typeface="Arial" pitchFamily="34" charset="0"/>
              <a:buChar char="•"/>
            </a:pPr>
            <a:endParaRPr lang="en-GB" sz="2400" dirty="0">
              <a:cs typeface="Arial" pitchFamily="34" charset="0"/>
            </a:endParaRPr>
          </a:p>
          <a:p>
            <a:pPr>
              <a:buFont typeface="Arial" pitchFamily="34" charset="0"/>
              <a:buChar char="•"/>
            </a:pPr>
            <a:r>
              <a:rPr lang="en-GB" sz="2400" dirty="0" smtClean="0">
                <a:cs typeface="Arial" pitchFamily="34" charset="0"/>
              </a:rPr>
              <a:t> Students’ awareness of the importance of regular engagement in self-monitored and self-evaluated practice.</a:t>
            </a:r>
          </a:p>
          <a:p>
            <a:endParaRPr lang="en-GB" sz="2400" dirty="0">
              <a:cs typeface="Arial" pitchFamily="34" charset="0"/>
            </a:endParaRPr>
          </a:p>
          <a:p>
            <a:endParaRPr lang="en-GB" dirty="0">
              <a:solidFill>
                <a:schemeClr val="accent3">
                  <a:lumMod val="50000"/>
                </a:schemeClr>
              </a:solidFill>
              <a:cs typeface="Arial" pitchFamily="34" charset="0"/>
            </a:endParaRPr>
          </a:p>
        </p:txBody>
      </p:sp>
      <p:sp>
        <p:nvSpPr>
          <p:cNvPr id="5" name="Slide Number Placeholder 4"/>
          <p:cNvSpPr>
            <a:spLocks noGrp="1"/>
          </p:cNvSpPr>
          <p:nvPr>
            <p:ph type="sldNum" sz="quarter" idx="12"/>
          </p:nvPr>
        </p:nvSpPr>
        <p:spPr/>
        <p:txBody>
          <a:bodyPr/>
          <a:lstStyle/>
          <a:p>
            <a:fld id="{8C42D8D7-9B3F-491F-B936-13D31BD75954}"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755576" y="908720"/>
            <a:ext cx="2904641" cy="523220"/>
          </a:xfrm>
          <a:prstGeom prst="rect">
            <a:avLst/>
          </a:prstGeom>
          <a:noFill/>
        </p:spPr>
        <p:txBody>
          <a:bodyPr wrap="none" rtlCol="0">
            <a:spAutoFit/>
          </a:bodyPr>
          <a:lstStyle/>
          <a:p>
            <a:r>
              <a:rPr lang="en-GB" sz="2800" b="1" u="sng" dirty="0" smtClean="0">
                <a:solidFill>
                  <a:schemeClr val="accent3">
                    <a:lumMod val="50000"/>
                  </a:schemeClr>
                </a:solidFill>
              </a:rPr>
              <a:t>Outline of the talk</a:t>
            </a:r>
            <a:endParaRPr lang="en-GB" sz="2800" b="1" u="sng" dirty="0">
              <a:solidFill>
                <a:schemeClr val="accent3">
                  <a:lumMod val="50000"/>
                </a:schemeClr>
              </a:solidFill>
            </a:endParaRPr>
          </a:p>
        </p:txBody>
      </p:sp>
      <p:sp>
        <p:nvSpPr>
          <p:cNvPr id="6" name="TextBox 5"/>
          <p:cNvSpPr txBox="1"/>
          <p:nvPr/>
        </p:nvSpPr>
        <p:spPr>
          <a:xfrm>
            <a:off x="899592" y="1916832"/>
            <a:ext cx="7632848" cy="3785652"/>
          </a:xfrm>
          <a:prstGeom prst="rect">
            <a:avLst/>
          </a:prstGeom>
          <a:noFill/>
        </p:spPr>
        <p:txBody>
          <a:bodyPr wrap="square" rtlCol="0">
            <a:spAutoFit/>
          </a:bodyPr>
          <a:lstStyle/>
          <a:p>
            <a:pPr>
              <a:buFont typeface="Arial" pitchFamily="34" charset="0"/>
              <a:buChar char="•"/>
            </a:pPr>
            <a:r>
              <a:rPr lang="en-GB" sz="2000" dirty="0" smtClean="0"/>
              <a:t> </a:t>
            </a:r>
            <a:r>
              <a:rPr lang="en-GB" sz="2400" dirty="0" smtClean="0"/>
              <a:t>What is critical thinking?</a:t>
            </a:r>
          </a:p>
          <a:p>
            <a:pPr>
              <a:buFont typeface="Arial" pitchFamily="34" charset="0"/>
              <a:buChar char="•"/>
            </a:pPr>
            <a:endParaRPr lang="en-GB" sz="2400" dirty="0"/>
          </a:p>
          <a:p>
            <a:pPr>
              <a:buFont typeface="Arial" pitchFamily="34" charset="0"/>
              <a:buChar char="•"/>
            </a:pPr>
            <a:r>
              <a:rPr lang="en-GB" sz="2400" dirty="0" smtClean="0"/>
              <a:t> Why is critical thinking important in a chemistry undergraduate programme?</a:t>
            </a:r>
          </a:p>
          <a:p>
            <a:pPr>
              <a:buFont typeface="Arial" pitchFamily="34" charset="0"/>
              <a:buChar char="•"/>
            </a:pPr>
            <a:endParaRPr lang="en-GB" sz="2400" dirty="0"/>
          </a:p>
          <a:p>
            <a:pPr>
              <a:buFont typeface="Arial" pitchFamily="34" charset="0"/>
              <a:buChar char="•"/>
            </a:pPr>
            <a:r>
              <a:rPr lang="en-GB" sz="2400" dirty="0" smtClean="0"/>
              <a:t> How have we promoted  critical thinking in our discipline?</a:t>
            </a:r>
          </a:p>
          <a:p>
            <a:pPr>
              <a:buFont typeface="Arial" pitchFamily="34" charset="0"/>
              <a:buChar char="•"/>
            </a:pPr>
            <a:endParaRPr lang="en-GB" sz="2400" dirty="0"/>
          </a:p>
          <a:p>
            <a:pPr>
              <a:buFont typeface="Arial" pitchFamily="34" charset="0"/>
              <a:buChar char="•"/>
            </a:pPr>
            <a:r>
              <a:rPr lang="en-GB" sz="2400" dirty="0" smtClean="0"/>
              <a:t> Have we been successful to promote critical thinking? </a:t>
            </a:r>
          </a:p>
          <a:p>
            <a:pPr>
              <a:buFont typeface="Arial" pitchFamily="34" charset="0"/>
              <a:buChar char="•"/>
            </a:pPr>
            <a:endParaRPr lang="en-GB" sz="2400" dirty="0"/>
          </a:p>
          <a:p>
            <a:r>
              <a:rPr lang="en-GB" sz="2400" dirty="0" smtClean="0"/>
              <a:t> </a:t>
            </a:r>
          </a:p>
        </p:txBody>
      </p:sp>
      <p:sp>
        <p:nvSpPr>
          <p:cNvPr id="7" name="Slide Number Placeholder 6"/>
          <p:cNvSpPr>
            <a:spLocks noGrp="1"/>
          </p:cNvSpPr>
          <p:nvPr>
            <p:ph type="sldNum" sz="quarter" idx="12"/>
          </p:nvPr>
        </p:nvSpPr>
        <p:spPr/>
        <p:txBody>
          <a:bodyPr/>
          <a:lstStyle/>
          <a:p>
            <a:fld id="{8C42D8D7-9B3F-491F-B936-13D31BD75954}" type="slidenum">
              <a:rPr lang="en-GB" smtClean="0"/>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extBox 2"/>
          <p:cNvSpPr txBox="1"/>
          <p:nvPr/>
        </p:nvSpPr>
        <p:spPr>
          <a:xfrm>
            <a:off x="1043608" y="908720"/>
            <a:ext cx="1820755" cy="523220"/>
          </a:xfrm>
          <a:prstGeom prst="rect">
            <a:avLst/>
          </a:prstGeom>
          <a:noFill/>
        </p:spPr>
        <p:txBody>
          <a:bodyPr wrap="none" rtlCol="0">
            <a:spAutoFit/>
          </a:bodyPr>
          <a:lstStyle/>
          <a:p>
            <a:r>
              <a:rPr lang="en-GB" sz="2800" b="1" u="sng" dirty="0" smtClean="0">
                <a:solidFill>
                  <a:schemeClr val="accent3">
                    <a:lumMod val="50000"/>
                  </a:schemeClr>
                </a:solidFill>
              </a:rPr>
              <a:t>References</a:t>
            </a:r>
            <a:endParaRPr lang="en-GB" sz="2800" b="1" u="sng" dirty="0">
              <a:solidFill>
                <a:schemeClr val="accent3">
                  <a:lumMod val="50000"/>
                </a:schemeClr>
              </a:solidFill>
            </a:endParaRPr>
          </a:p>
        </p:txBody>
      </p:sp>
      <p:sp>
        <p:nvSpPr>
          <p:cNvPr id="6" name="Slide Number Placeholder 5"/>
          <p:cNvSpPr>
            <a:spLocks noGrp="1"/>
          </p:cNvSpPr>
          <p:nvPr>
            <p:ph type="sldNum" sz="quarter" idx="12"/>
          </p:nvPr>
        </p:nvSpPr>
        <p:spPr/>
        <p:txBody>
          <a:bodyPr/>
          <a:lstStyle/>
          <a:p>
            <a:fld id="{8C42D8D7-9B3F-491F-B936-13D31BD75954}" type="slidenum">
              <a:rPr lang="en-GB" smtClean="0"/>
              <a:pPr/>
              <a:t>20</a:t>
            </a:fld>
            <a:endParaRPr lang="en-GB"/>
          </a:p>
        </p:txBody>
      </p:sp>
      <p:sp>
        <p:nvSpPr>
          <p:cNvPr id="2" name="TextBox 1"/>
          <p:cNvSpPr txBox="1"/>
          <p:nvPr/>
        </p:nvSpPr>
        <p:spPr>
          <a:xfrm>
            <a:off x="683568" y="1628800"/>
            <a:ext cx="7848872" cy="1107996"/>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B.M. Colley, A.R. </a:t>
            </a:r>
            <a:r>
              <a:rPr lang="en-GB" sz="1600" dirty="0" err="1" smtClean="0"/>
              <a:t>Bilics</a:t>
            </a:r>
            <a:r>
              <a:rPr lang="en-GB" sz="1600" dirty="0" smtClean="0"/>
              <a:t> and C. M. </a:t>
            </a:r>
            <a:r>
              <a:rPr lang="en-GB" sz="1600" dirty="0" err="1" smtClean="0"/>
              <a:t>Lerch</a:t>
            </a:r>
            <a:r>
              <a:rPr lang="en-GB" sz="1600" dirty="0" smtClean="0"/>
              <a:t>, Reflection: a key component to thinking critically</a:t>
            </a:r>
            <a:r>
              <a:rPr lang="en-GB" dirty="0" smtClean="0"/>
              <a:t>, </a:t>
            </a:r>
            <a:r>
              <a:rPr lang="en-GB" sz="1600" dirty="0" smtClean="0"/>
              <a:t>The Canadian Journal for the Scholarship of Teaching &amp; Learning, 3 (2012).</a:t>
            </a:r>
          </a:p>
          <a:p>
            <a:pPr marL="285750" indent="-285750">
              <a:buFont typeface="Arial" panose="020B0604020202020204" pitchFamily="34" charset="0"/>
              <a:buChar char="•"/>
            </a:pPr>
            <a:r>
              <a:rPr lang="en-GB" sz="1600" dirty="0" smtClean="0"/>
              <a:t>S. </a:t>
            </a:r>
            <a:r>
              <a:rPr lang="en-GB" sz="1600" dirty="0" err="1" smtClean="0"/>
              <a:t>Shirkhani</a:t>
            </a:r>
            <a:r>
              <a:rPr lang="en-GB" sz="1600" dirty="0" smtClean="0"/>
              <a:t> and M. </a:t>
            </a:r>
            <a:r>
              <a:rPr lang="en-GB" sz="1600" dirty="0" err="1" smtClean="0"/>
              <a:t>Fahim</a:t>
            </a:r>
            <a:r>
              <a:rPr lang="en-GB" sz="1600" dirty="0" smtClean="0"/>
              <a:t>, Enhancing critical thinking in foreign language learners, Procedia – Social and </a:t>
            </a:r>
            <a:r>
              <a:rPr lang="en-GB" sz="1600" dirty="0" err="1" smtClean="0"/>
              <a:t>Behavioral</a:t>
            </a:r>
            <a:r>
              <a:rPr lang="en-GB" sz="1600" dirty="0" smtClean="0"/>
              <a:t> Sciences, 29 (2011).</a:t>
            </a:r>
            <a:endParaRPr lang="en-GB"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extBox 2"/>
          <p:cNvSpPr txBox="1"/>
          <p:nvPr/>
        </p:nvSpPr>
        <p:spPr>
          <a:xfrm>
            <a:off x="2051720" y="2276872"/>
            <a:ext cx="5057667" cy="646331"/>
          </a:xfrm>
          <a:prstGeom prst="rect">
            <a:avLst/>
          </a:prstGeom>
          <a:noFill/>
        </p:spPr>
        <p:txBody>
          <a:bodyPr wrap="none" rtlCol="0">
            <a:spAutoFit/>
          </a:bodyPr>
          <a:lstStyle/>
          <a:p>
            <a:r>
              <a:rPr lang="en-GB" sz="3600" b="1" dirty="0" smtClean="0">
                <a:solidFill>
                  <a:schemeClr val="accent3">
                    <a:lumMod val="50000"/>
                  </a:schemeClr>
                </a:solidFill>
              </a:rPr>
              <a:t>Thanks for your attention</a:t>
            </a:r>
            <a:endParaRPr lang="en-GB" sz="3600" b="1" dirty="0">
              <a:solidFill>
                <a:schemeClr val="accent3">
                  <a:lumMod val="50000"/>
                </a:schemeClr>
              </a:solidFill>
            </a:endParaRPr>
          </a:p>
        </p:txBody>
      </p:sp>
      <p:sp>
        <p:nvSpPr>
          <p:cNvPr id="4" name="Slide Number Placeholder 3"/>
          <p:cNvSpPr>
            <a:spLocks noGrp="1"/>
          </p:cNvSpPr>
          <p:nvPr>
            <p:ph type="sldNum" sz="quarter" idx="12"/>
          </p:nvPr>
        </p:nvSpPr>
        <p:spPr/>
        <p:txBody>
          <a:bodyPr/>
          <a:lstStyle/>
          <a:p>
            <a:fld id="{8C42D8D7-9B3F-491F-B936-13D31BD75954}" type="slidenum">
              <a:rPr lang="en-GB" smtClean="0"/>
              <a:pPr/>
              <a:t>21</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2" cstate="print"/>
          <a:srcRect/>
          <a:stretch>
            <a:fillRect/>
          </a:stretch>
        </p:blipFill>
        <p:spPr bwMode="auto">
          <a:xfrm>
            <a:off x="0" y="116632"/>
            <a:ext cx="9144000" cy="6858000"/>
          </a:xfrm>
          <a:prstGeom prst="rect">
            <a:avLst/>
          </a:prstGeom>
          <a:noFill/>
        </p:spPr>
      </p:pic>
      <p:sp>
        <p:nvSpPr>
          <p:cNvPr id="3" name="TextBox 2"/>
          <p:cNvSpPr txBox="1"/>
          <p:nvPr/>
        </p:nvSpPr>
        <p:spPr>
          <a:xfrm>
            <a:off x="755576" y="908720"/>
            <a:ext cx="5403210" cy="523220"/>
          </a:xfrm>
          <a:prstGeom prst="rect">
            <a:avLst/>
          </a:prstGeom>
          <a:noFill/>
        </p:spPr>
        <p:txBody>
          <a:bodyPr wrap="none" rtlCol="0">
            <a:spAutoFit/>
          </a:bodyPr>
          <a:lstStyle/>
          <a:p>
            <a:r>
              <a:rPr lang="en-GB" sz="2800" b="1" u="sng" dirty="0" smtClean="0">
                <a:solidFill>
                  <a:schemeClr val="accent3">
                    <a:lumMod val="50000"/>
                  </a:schemeClr>
                </a:solidFill>
              </a:rPr>
              <a:t>Critical thinking and its importance</a:t>
            </a:r>
            <a:endParaRPr lang="en-GB" sz="2800" b="1" u="sng" dirty="0">
              <a:solidFill>
                <a:schemeClr val="accent3">
                  <a:lumMod val="50000"/>
                </a:schemeClr>
              </a:solidFill>
            </a:endParaRPr>
          </a:p>
        </p:txBody>
      </p:sp>
      <p:sp>
        <p:nvSpPr>
          <p:cNvPr id="6" name="Slide Number Placeholder 5"/>
          <p:cNvSpPr>
            <a:spLocks noGrp="1"/>
          </p:cNvSpPr>
          <p:nvPr>
            <p:ph type="sldNum" sz="quarter" idx="12"/>
          </p:nvPr>
        </p:nvSpPr>
        <p:spPr/>
        <p:txBody>
          <a:bodyPr/>
          <a:lstStyle/>
          <a:p>
            <a:fld id="{8C42D8D7-9B3F-491F-B936-13D31BD75954}" type="slidenum">
              <a:rPr lang="en-GB" smtClean="0"/>
              <a:pPr/>
              <a:t>3</a:t>
            </a:fld>
            <a:endParaRPr lang="en-GB"/>
          </a:p>
        </p:txBody>
      </p:sp>
      <p:sp>
        <p:nvSpPr>
          <p:cNvPr id="2" name="TextBox 1"/>
          <p:cNvSpPr txBox="1"/>
          <p:nvPr/>
        </p:nvSpPr>
        <p:spPr>
          <a:xfrm>
            <a:off x="777023" y="1772816"/>
            <a:ext cx="7716566" cy="4401205"/>
          </a:xfrm>
          <a:prstGeom prst="rect">
            <a:avLst/>
          </a:prstGeom>
          <a:noFill/>
        </p:spPr>
        <p:txBody>
          <a:bodyPr wrap="square" rtlCol="0">
            <a:spAutoFit/>
          </a:bodyPr>
          <a:lstStyle/>
          <a:p>
            <a:pPr marL="342900" indent="-342900">
              <a:buFont typeface="Arial" panose="020B0604020202020204" pitchFamily="34" charset="0"/>
              <a:buChar char="•"/>
            </a:pPr>
            <a:r>
              <a:rPr lang="en-GB" sz="2000" dirty="0" smtClean="0"/>
              <a:t>Critical thinking refers to the individuals’ ability to think and make correct decisions independently.</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smtClean="0"/>
              <a:t>Reflection is a key component to thinking critically.</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smtClean="0"/>
              <a:t>Undergraduate students need the skills of becoming successful in a rapidly changing world where knowledge is constantly evolving. </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smtClean="0"/>
              <a:t>Reflection is one the important tools for undergraduate students.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smtClean="0"/>
              <a:t>Academic staff need to develop life-long learning skills in undergraduate students.</a:t>
            </a:r>
          </a:p>
          <a:p>
            <a:endParaRPr lang="en-GB" sz="2000" dirty="0"/>
          </a:p>
          <a:p>
            <a:endParaRPr lang="en-GB"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 name="TextBox 9"/>
          <p:cNvSpPr txBox="1"/>
          <p:nvPr/>
        </p:nvSpPr>
        <p:spPr>
          <a:xfrm>
            <a:off x="611560" y="836712"/>
            <a:ext cx="7380482" cy="523220"/>
          </a:xfrm>
          <a:prstGeom prst="rect">
            <a:avLst/>
          </a:prstGeom>
          <a:noFill/>
        </p:spPr>
        <p:txBody>
          <a:bodyPr wrap="none" rtlCol="0">
            <a:spAutoFit/>
          </a:bodyPr>
          <a:lstStyle/>
          <a:p>
            <a:r>
              <a:rPr lang="en-GB" sz="2800" b="1" u="sng" dirty="0" smtClean="0">
                <a:solidFill>
                  <a:schemeClr val="accent3">
                    <a:lumMod val="50000"/>
                  </a:schemeClr>
                </a:solidFill>
              </a:rPr>
              <a:t>The importance of critical thinking in chemistry</a:t>
            </a:r>
            <a:endParaRPr lang="en-GB" sz="2800" b="1" u="sng" dirty="0">
              <a:solidFill>
                <a:schemeClr val="accent3">
                  <a:lumMod val="50000"/>
                </a:schemeClr>
              </a:solidFill>
            </a:endParaRPr>
          </a:p>
        </p:txBody>
      </p:sp>
      <p:sp>
        <p:nvSpPr>
          <p:cNvPr id="7" name="Slide Number Placeholder 6"/>
          <p:cNvSpPr>
            <a:spLocks noGrp="1"/>
          </p:cNvSpPr>
          <p:nvPr>
            <p:ph type="sldNum" sz="quarter" idx="12"/>
          </p:nvPr>
        </p:nvSpPr>
        <p:spPr/>
        <p:txBody>
          <a:bodyPr/>
          <a:lstStyle/>
          <a:p>
            <a:fld id="{8C42D8D7-9B3F-491F-B936-13D31BD75954}" type="slidenum">
              <a:rPr lang="en-GB" smtClean="0"/>
              <a:pPr/>
              <a:t>4</a:t>
            </a:fld>
            <a:endParaRPr lang="en-GB"/>
          </a:p>
        </p:txBody>
      </p:sp>
      <p:sp>
        <p:nvSpPr>
          <p:cNvPr id="2" name="TextBox 1"/>
          <p:cNvSpPr txBox="1"/>
          <p:nvPr/>
        </p:nvSpPr>
        <p:spPr>
          <a:xfrm>
            <a:off x="617415" y="1556792"/>
            <a:ext cx="7632848" cy="4093428"/>
          </a:xfrm>
          <a:prstGeom prst="rect">
            <a:avLst/>
          </a:prstGeom>
          <a:noFill/>
        </p:spPr>
        <p:txBody>
          <a:bodyPr wrap="square" rtlCol="0">
            <a:spAutoFit/>
          </a:bodyPr>
          <a:lstStyle/>
          <a:p>
            <a:pPr marL="342900" indent="-342900">
              <a:buFont typeface="Arial" panose="020B0604020202020204" pitchFamily="34" charset="0"/>
              <a:buChar char="•"/>
            </a:pPr>
            <a:r>
              <a:rPr lang="en-GB" sz="2000" dirty="0" smtClean="0"/>
              <a:t>Learning the skills needed to be a critical learner is invaluable for a scientist.</a:t>
            </a:r>
          </a:p>
          <a:p>
            <a:r>
              <a:rPr lang="en-GB" sz="2000" dirty="0" smtClean="0"/>
              <a:t> </a:t>
            </a:r>
          </a:p>
          <a:p>
            <a:pPr marL="342900" indent="-342900">
              <a:buFont typeface="Arial" panose="020B0604020202020204" pitchFamily="34" charset="0"/>
              <a:buChar char="•"/>
            </a:pPr>
            <a:r>
              <a:rPr lang="en-GB" sz="2000" dirty="0" smtClean="0"/>
              <a:t>The ability to make decisions based on data is very important for a chemist. </a:t>
            </a:r>
          </a:p>
          <a:p>
            <a:endParaRPr lang="en-GB" sz="2000" dirty="0" smtClean="0"/>
          </a:p>
          <a:p>
            <a:pPr marL="342900" indent="-342900">
              <a:buFont typeface="Arial" panose="020B0604020202020204" pitchFamily="34" charset="0"/>
              <a:buChar char="•"/>
            </a:pPr>
            <a:r>
              <a:rPr lang="en-GB" sz="2000" dirty="0" smtClean="0"/>
              <a:t>Critical thinking enhances the academic performance. </a:t>
            </a:r>
          </a:p>
          <a:p>
            <a:endParaRPr lang="en-GB" sz="2000" dirty="0" smtClean="0"/>
          </a:p>
          <a:p>
            <a:pPr marL="342900" indent="-342900">
              <a:buFont typeface="Arial" panose="020B0604020202020204" pitchFamily="34" charset="0"/>
              <a:buChar char="•"/>
            </a:pPr>
            <a:r>
              <a:rPr lang="en-GB" sz="2000" dirty="0" smtClean="0"/>
              <a:t>Students should be able to assess their learning and to reflect on their strengths and weaknesses.</a:t>
            </a:r>
          </a:p>
          <a:p>
            <a:endParaRPr lang="en-GB" sz="2000" dirty="0" smtClean="0"/>
          </a:p>
          <a:p>
            <a:pPr marL="342900" indent="-342900">
              <a:buFont typeface="Arial" panose="020B0604020202020204" pitchFamily="34" charset="0"/>
              <a:buChar char="•"/>
            </a:pPr>
            <a:r>
              <a:rPr lang="en-GB" sz="2000" dirty="0" smtClean="0"/>
              <a:t>Many chemistry jobs require critical thinking skills, e.g. generating effective ideas and making important decisions. </a:t>
            </a:r>
            <a:endParaRPr lang="en-GB"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755576" y="980728"/>
            <a:ext cx="7920880" cy="830997"/>
          </a:xfrm>
          <a:prstGeom prst="rect">
            <a:avLst/>
          </a:prstGeom>
        </p:spPr>
        <p:txBody>
          <a:bodyPr wrap="square">
            <a:spAutoFit/>
          </a:bodyPr>
          <a:lstStyle/>
          <a:p>
            <a:r>
              <a:rPr lang="en-GB" sz="2400" b="1" u="sng" dirty="0" smtClean="0">
                <a:solidFill>
                  <a:schemeClr val="accent3">
                    <a:lumMod val="50000"/>
                  </a:schemeClr>
                </a:solidFill>
              </a:rPr>
              <a:t>Issues of lack of critical thinking for chemistry students</a:t>
            </a:r>
          </a:p>
          <a:p>
            <a:endParaRPr lang="en-GB" sz="2400" b="1" u="sng" dirty="0" smtClean="0">
              <a:solidFill>
                <a:schemeClr val="accent3">
                  <a:lumMod val="50000"/>
                </a:schemeClr>
              </a:solidFill>
            </a:endParaRPr>
          </a:p>
        </p:txBody>
      </p:sp>
      <p:sp>
        <p:nvSpPr>
          <p:cNvPr id="5" name="Slide Number Placeholder 4"/>
          <p:cNvSpPr>
            <a:spLocks noGrp="1"/>
          </p:cNvSpPr>
          <p:nvPr>
            <p:ph type="sldNum" sz="quarter" idx="12"/>
          </p:nvPr>
        </p:nvSpPr>
        <p:spPr/>
        <p:txBody>
          <a:bodyPr/>
          <a:lstStyle/>
          <a:p>
            <a:fld id="{8C42D8D7-9B3F-491F-B936-13D31BD75954}" type="slidenum">
              <a:rPr lang="en-GB" smtClean="0"/>
              <a:pPr/>
              <a:t>5</a:t>
            </a:fld>
            <a:endParaRPr lang="en-GB"/>
          </a:p>
        </p:txBody>
      </p:sp>
      <p:sp>
        <p:nvSpPr>
          <p:cNvPr id="2" name="TextBox 1"/>
          <p:cNvSpPr txBox="1"/>
          <p:nvPr/>
        </p:nvSpPr>
        <p:spPr>
          <a:xfrm>
            <a:off x="755576" y="1806302"/>
            <a:ext cx="7416824" cy="3785652"/>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t>Not being able to use the feedback given by tutors on assignments, exams, etc. </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Using the lab manual like a cookbook recipe.</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Lack of ability to use their own workout to solve the problems.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Surface learning</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Dependent learners without taking any responsibilities for their own learning.</a:t>
            </a:r>
          </a:p>
          <a:p>
            <a:pPr marL="285750" indent="-285750">
              <a:buFont typeface="Arial" panose="020B0604020202020204" pitchFamily="34" charset="0"/>
              <a:buChar char="•"/>
            </a:pPr>
            <a:endParaRPr lang="en-GB"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TextBox 3"/>
          <p:cNvSpPr txBox="1"/>
          <p:nvPr/>
        </p:nvSpPr>
        <p:spPr>
          <a:xfrm>
            <a:off x="755576" y="692696"/>
            <a:ext cx="7554312" cy="523220"/>
          </a:xfrm>
          <a:prstGeom prst="rect">
            <a:avLst/>
          </a:prstGeom>
          <a:noFill/>
        </p:spPr>
        <p:txBody>
          <a:bodyPr wrap="none" rtlCol="0">
            <a:spAutoFit/>
          </a:bodyPr>
          <a:lstStyle/>
          <a:p>
            <a:r>
              <a:rPr lang="en-GB" sz="2800" b="1" u="sng" dirty="0" smtClean="0">
                <a:solidFill>
                  <a:schemeClr val="accent3">
                    <a:lumMod val="50000"/>
                  </a:schemeClr>
                </a:solidFill>
              </a:rPr>
              <a:t>What has been done to enhance critical learning?</a:t>
            </a:r>
            <a:endParaRPr lang="en-GB" sz="2800" b="1" u="sng" dirty="0">
              <a:solidFill>
                <a:schemeClr val="accent3">
                  <a:lumMod val="50000"/>
                </a:schemeClr>
              </a:solidFill>
            </a:endParaRPr>
          </a:p>
        </p:txBody>
      </p:sp>
      <p:sp>
        <p:nvSpPr>
          <p:cNvPr id="6" name="Slide Number Placeholder 5"/>
          <p:cNvSpPr>
            <a:spLocks noGrp="1"/>
          </p:cNvSpPr>
          <p:nvPr>
            <p:ph type="sldNum" sz="quarter" idx="12"/>
          </p:nvPr>
        </p:nvSpPr>
        <p:spPr/>
        <p:txBody>
          <a:bodyPr/>
          <a:lstStyle/>
          <a:p>
            <a:fld id="{8C42D8D7-9B3F-491F-B936-13D31BD75954}" type="slidenum">
              <a:rPr lang="en-GB" smtClean="0"/>
              <a:pPr/>
              <a:t>6</a:t>
            </a:fld>
            <a:endParaRPr lang="en-GB"/>
          </a:p>
        </p:txBody>
      </p:sp>
      <p:sp>
        <p:nvSpPr>
          <p:cNvPr id="2" name="TextBox 1"/>
          <p:cNvSpPr txBox="1"/>
          <p:nvPr/>
        </p:nvSpPr>
        <p:spPr>
          <a:xfrm>
            <a:off x="968336" y="1397674"/>
            <a:ext cx="7492096" cy="4524315"/>
          </a:xfrm>
          <a:prstGeom prst="rect">
            <a:avLst/>
          </a:prstGeom>
          <a:noFill/>
        </p:spPr>
        <p:txBody>
          <a:bodyPr wrap="square" rtlCol="0">
            <a:spAutoFit/>
          </a:bodyPr>
          <a:lstStyle/>
          <a:p>
            <a:pPr lvl="0">
              <a:buFont typeface="Arial" pitchFamily="34" charset="0"/>
              <a:buChar char="•"/>
            </a:pPr>
            <a:r>
              <a:rPr lang="en-GB" sz="2400" dirty="0" smtClean="0"/>
              <a:t> Critical thinking lecture and workshop</a:t>
            </a:r>
            <a:endParaRPr lang="en-GB" sz="2400" dirty="0"/>
          </a:p>
          <a:p>
            <a:pPr lvl="0">
              <a:buFont typeface="Arial" pitchFamily="34" charset="0"/>
              <a:buChar char="•"/>
            </a:pPr>
            <a:endParaRPr lang="en-GB" sz="2400" dirty="0"/>
          </a:p>
          <a:p>
            <a:pPr lvl="0">
              <a:buFont typeface="Arial" pitchFamily="34" charset="0"/>
              <a:buChar char="•"/>
            </a:pPr>
            <a:r>
              <a:rPr lang="en-GB" sz="2400" dirty="0"/>
              <a:t> </a:t>
            </a:r>
            <a:r>
              <a:rPr lang="en-GB" sz="2400" dirty="0" smtClean="0"/>
              <a:t>Clear learning outcome and </a:t>
            </a:r>
            <a:r>
              <a:rPr lang="en-GB" sz="2400" dirty="0"/>
              <a:t>assessment </a:t>
            </a:r>
            <a:r>
              <a:rPr lang="en-GB" sz="2400" dirty="0" smtClean="0"/>
              <a:t>criteria</a:t>
            </a:r>
          </a:p>
          <a:p>
            <a:pPr lvl="0">
              <a:buFont typeface="Arial" pitchFamily="34" charset="0"/>
              <a:buChar char="•"/>
            </a:pPr>
            <a:endParaRPr lang="en-GB" sz="2400" dirty="0"/>
          </a:p>
          <a:p>
            <a:pPr lvl="0">
              <a:buFont typeface="Arial" pitchFamily="34" charset="0"/>
              <a:buChar char="•"/>
            </a:pPr>
            <a:r>
              <a:rPr lang="en-GB" sz="2400" dirty="0" smtClean="0"/>
              <a:t> Assignments to reflect on the feedback given to students</a:t>
            </a:r>
          </a:p>
          <a:p>
            <a:pPr lvl="0">
              <a:buFont typeface="Arial" pitchFamily="34" charset="0"/>
              <a:buChar char="•"/>
            </a:pPr>
            <a:endParaRPr lang="en-GB" sz="2400" dirty="0"/>
          </a:p>
          <a:p>
            <a:pPr>
              <a:buFont typeface="Arial" pitchFamily="34" charset="0"/>
              <a:buChar char="•"/>
            </a:pPr>
            <a:r>
              <a:rPr lang="en-GB" sz="2400" dirty="0"/>
              <a:t>  </a:t>
            </a:r>
            <a:r>
              <a:rPr lang="en-GB" sz="2400" dirty="0" smtClean="0"/>
              <a:t>Feeding </a:t>
            </a:r>
            <a:r>
              <a:rPr lang="en-GB" sz="2400" dirty="0"/>
              <a:t>forward the feedback </a:t>
            </a:r>
            <a:r>
              <a:rPr lang="en-GB" sz="2400" dirty="0" smtClean="0"/>
              <a:t>given by setting up an action plan</a:t>
            </a:r>
          </a:p>
          <a:p>
            <a:endParaRPr lang="en-GB" sz="2400" dirty="0"/>
          </a:p>
          <a:p>
            <a:pPr>
              <a:buFont typeface="Arial" pitchFamily="34" charset="0"/>
              <a:buChar char="•"/>
            </a:pPr>
            <a:r>
              <a:rPr lang="en-GB" sz="2400" dirty="0" smtClean="0"/>
              <a:t> Reflective assignments</a:t>
            </a:r>
          </a:p>
          <a:p>
            <a:pPr lvl="0">
              <a:buFont typeface="Arial" pitchFamily="34" charset="0"/>
              <a:buChar char="•"/>
            </a:pPr>
            <a:endParaRPr lang="en-GB" sz="2400" dirty="0">
              <a:solidFill>
                <a:srgbClr val="9BBB59">
                  <a:lumMod val="50000"/>
                </a:srgbClr>
              </a:solidFill>
            </a:endParaRPr>
          </a:p>
          <a:p>
            <a:pPr lvl="0"/>
            <a:endParaRPr lang="en-GB" sz="2400" dirty="0">
              <a:solidFill>
                <a:srgbClr val="9BBB59">
                  <a:lumMod val="50000"/>
                </a:srgb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extBox 2"/>
          <p:cNvSpPr txBox="1"/>
          <p:nvPr/>
        </p:nvSpPr>
        <p:spPr>
          <a:xfrm>
            <a:off x="755576" y="2029788"/>
            <a:ext cx="4536504" cy="400110"/>
          </a:xfrm>
          <a:prstGeom prst="rect">
            <a:avLst/>
          </a:prstGeom>
          <a:noFill/>
        </p:spPr>
        <p:txBody>
          <a:bodyPr wrap="square" rtlCol="0">
            <a:spAutoFit/>
          </a:bodyPr>
          <a:lstStyle/>
          <a:p>
            <a:r>
              <a:rPr lang="en-GB" dirty="0" smtClean="0">
                <a:latin typeface="Arial" pitchFamily="34" charset="0"/>
                <a:cs typeface="Arial" pitchFamily="34" charset="0"/>
              </a:rPr>
              <a:t> </a:t>
            </a:r>
            <a:r>
              <a:rPr lang="en-GB" sz="2000" b="1" dirty="0" smtClean="0">
                <a:latin typeface="Arial" pitchFamily="34" charset="0"/>
                <a:cs typeface="Arial" pitchFamily="34" charset="0"/>
              </a:rPr>
              <a:t>Kolb’s learning cycle</a:t>
            </a:r>
            <a:endParaRPr lang="en-GB" sz="2400" b="1" dirty="0"/>
          </a:p>
        </p:txBody>
      </p:sp>
      <p:sp>
        <p:nvSpPr>
          <p:cNvPr id="4" name="TextBox 3"/>
          <p:cNvSpPr txBox="1"/>
          <p:nvPr/>
        </p:nvSpPr>
        <p:spPr>
          <a:xfrm>
            <a:off x="899592" y="692696"/>
            <a:ext cx="5567165" cy="523220"/>
          </a:xfrm>
          <a:prstGeom prst="rect">
            <a:avLst/>
          </a:prstGeom>
          <a:noFill/>
        </p:spPr>
        <p:txBody>
          <a:bodyPr wrap="none" rtlCol="0">
            <a:spAutoFit/>
          </a:bodyPr>
          <a:lstStyle/>
          <a:p>
            <a:r>
              <a:rPr lang="en-GB" sz="2800" b="1" u="sng" dirty="0" smtClean="0">
                <a:solidFill>
                  <a:schemeClr val="accent3">
                    <a:lumMod val="50000"/>
                  </a:schemeClr>
                </a:solidFill>
                <a:cs typeface="Arial" pitchFamily="34" charset="0"/>
              </a:rPr>
              <a:t>Reflection as part of critical thinking</a:t>
            </a:r>
            <a:endParaRPr lang="en-GB" sz="2800" b="1" u="sng" dirty="0">
              <a:solidFill>
                <a:schemeClr val="accent3">
                  <a:lumMod val="50000"/>
                </a:schemeClr>
              </a:solidFill>
              <a:cs typeface="Arial" pitchFamily="34" charset="0"/>
            </a:endParaRPr>
          </a:p>
        </p:txBody>
      </p:sp>
      <p:grpSp>
        <p:nvGrpSpPr>
          <p:cNvPr id="5" name="Group 4"/>
          <p:cNvGrpSpPr/>
          <p:nvPr/>
        </p:nvGrpSpPr>
        <p:grpSpPr>
          <a:xfrm>
            <a:off x="503548" y="3189341"/>
            <a:ext cx="8136904" cy="1440160"/>
            <a:chOff x="395536" y="4509120"/>
            <a:chExt cx="8424936" cy="1440160"/>
          </a:xfrm>
        </p:grpSpPr>
        <p:sp>
          <p:nvSpPr>
            <p:cNvPr id="6" name="TextBox 5"/>
            <p:cNvSpPr txBox="1"/>
            <p:nvPr/>
          </p:nvSpPr>
          <p:spPr>
            <a:xfrm>
              <a:off x="395536" y="4653136"/>
              <a:ext cx="1296143" cy="646331"/>
            </a:xfrm>
            <a:prstGeom prst="rect">
              <a:avLst/>
            </a:prstGeom>
            <a:noFill/>
            <a:ln w="38100">
              <a:solidFill>
                <a:srgbClr val="FF0000"/>
              </a:solidFill>
            </a:ln>
          </p:spPr>
          <p:txBody>
            <a:bodyPr wrap="square" rtlCol="0">
              <a:spAutoFit/>
            </a:bodyPr>
            <a:lstStyle/>
            <a:p>
              <a:pPr algn="ctr"/>
              <a:r>
                <a:rPr lang="en-GB" dirty="0" smtClean="0">
                  <a:latin typeface="Arial" pitchFamily="34" charset="0"/>
                  <a:cs typeface="Arial" pitchFamily="34" charset="0"/>
                </a:rPr>
                <a:t>Do something</a:t>
              </a:r>
              <a:endParaRPr lang="en-GB" dirty="0">
                <a:latin typeface="Arial" pitchFamily="34" charset="0"/>
                <a:cs typeface="Arial" pitchFamily="34" charset="0"/>
              </a:endParaRPr>
            </a:p>
          </p:txBody>
        </p:sp>
        <p:sp>
          <p:nvSpPr>
            <p:cNvPr id="7" name="TextBox 6"/>
            <p:cNvSpPr txBox="1"/>
            <p:nvPr/>
          </p:nvSpPr>
          <p:spPr>
            <a:xfrm>
              <a:off x="7956376" y="4653136"/>
              <a:ext cx="864096" cy="646331"/>
            </a:xfrm>
            <a:prstGeom prst="rect">
              <a:avLst/>
            </a:prstGeom>
            <a:noFill/>
            <a:ln w="38100">
              <a:solidFill>
                <a:srgbClr val="FF0000"/>
              </a:solidFill>
            </a:ln>
          </p:spPr>
          <p:txBody>
            <a:bodyPr wrap="square" rtlCol="0">
              <a:spAutoFit/>
            </a:bodyPr>
            <a:lstStyle/>
            <a:p>
              <a:r>
                <a:rPr lang="en-GB" dirty="0" smtClean="0">
                  <a:latin typeface="Arial" pitchFamily="34" charset="0"/>
                  <a:cs typeface="Arial" pitchFamily="34" charset="0"/>
                </a:rPr>
                <a:t>Action plan</a:t>
              </a:r>
              <a:endParaRPr lang="en-GB" dirty="0">
                <a:latin typeface="Arial" pitchFamily="34" charset="0"/>
                <a:cs typeface="Arial" pitchFamily="34" charset="0"/>
              </a:endParaRPr>
            </a:p>
          </p:txBody>
        </p:sp>
        <p:sp>
          <p:nvSpPr>
            <p:cNvPr id="8" name="TextBox 7"/>
            <p:cNvSpPr txBox="1"/>
            <p:nvPr/>
          </p:nvSpPr>
          <p:spPr>
            <a:xfrm>
              <a:off x="5004048" y="4653136"/>
              <a:ext cx="2376263" cy="646331"/>
            </a:xfrm>
            <a:prstGeom prst="rect">
              <a:avLst/>
            </a:prstGeom>
            <a:noFill/>
            <a:ln w="38100">
              <a:solidFill>
                <a:srgbClr val="FF0000"/>
              </a:solidFill>
            </a:ln>
          </p:spPr>
          <p:txBody>
            <a:bodyPr wrap="square" rtlCol="0">
              <a:spAutoFit/>
            </a:bodyPr>
            <a:lstStyle/>
            <a:p>
              <a:pPr algn="ctr"/>
              <a:r>
                <a:rPr lang="en-GB" dirty="0" smtClean="0">
                  <a:latin typeface="Arial" pitchFamily="34" charset="0"/>
                  <a:cs typeface="Arial" pitchFamily="34" charset="0"/>
                </a:rPr>
                <a:t>Think about how you use the feedback</a:t>
              </a:r>
              <a:endParaRPr lang="en-GB" dirty="0">
                <a:latin typeface="Arial" pitchFamily="34" charset="0"/>
                <a:cs typeface="Arial" pitchFamily="34" charset="0"/>
              </a:endParaRPr>
            </a:p>
          </p:txBody>
        </p:sp>
        <p:sp>
          <p:nvSpPr>
            <p:cNvPr id="9" name="TextBox 8"/>
            <p:cNvSpPr txBox="1"/>
            <p:nvPr/>
          </p:nvSpPr>
          <p:spPr>
            <a:xfrm>
              <a:off x="2267744" y="4509120"/>
              <a:ext cx="2160239" cy="923330"/>
            </a:xfrm>
            <a:prstGeom prst="rect">
              <a:avLst/>
            </a:prstGeom>
            <a:noFill/>
            <a:ln w="38100">
              <a:solidFill>
                <a:srgbClr val="FF0000"/>
              </a:solidFill>
            </a:ln>
          </p:spPr>
          <p:txBody>
            <a:bodyPr wrap="square" rtlCol="0">
              <a:spAutoFit/>
            </a:bodyPr>
            <a:lstStyle/>
            <a:p>
              <a:pPr algn="ctr"/>
              <a:r>
                <a:rPr lang="en-GB" dirty="0" smtClean="0">
                  <a:latin typeface="Arial" pitchFamily="34" charset="0"/>
                  <a:cs typeface="Arial" pitchFamily="34" charset="0"/>
                </a:rPr>
                <a:t>Think about what you did and how you did it</a:t>
              </a:r>
              <a:endParaRPr lang="en-GB" dirty="0">
                <a:latin typeface="Arial" pitchFamily="34" charset="0"/>
                <a:cs typeface="Arial" pitchFamily="34" charset="0"/>
              </a:endParaRPr>
            </a:p>
          </p:txBody>
        </p:sp>
        <p:sp>
          <p:nvSpPr>
            <p:cNvPr id="10" name="Right Arrow 9"/>
            <p:cNvSpPr/>
            <p:nvPr/>
          </p:nvSpPr>
          <p:spPr>
            <a:xfrm>
              <a:off x="1763688" y="4869160"/>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4499992" y="4869160"/>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a:off x="7452320" y="4869160"/>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9"/>
            <p:cNvGrpSpPr/>
            <p:nvPr/>
          </p:nvGrpSpPr>
          <p:grpSpPr>
            <a:xfrm>
              <a:off x="1043608" y="5373216"/>
              <a:ext cx="7344816" cy="576064"/>
              <a:chOff x="1043608" y="5373216"/>
              <a:chExt cx="7344816" cy="576064"/>
            </a:xfrm>
          </p:grpSpPr>
          <p:cxnSp>
            <p:nvCxnSpPr>
              <p:cNvPr id="14" name="Straight Connector 13"/>
              <p:cNvCxnSpPr/>
              <p:nvPr/>
            </p:nvCxnSpPr>
            <p:spPr>
              <a:xfrm>
                <a:off x="8388424" y="5373216"/>
                <a:ext cx="0" cy="576064"/>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043608" y="5949280"/>
                <a:ext cx="7344816" cy="0"/>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043608" y="5373216"/>
                <a:ext cx="0" cy="576064"/>
              </a:xfrm>
              <a:prstGeom prst="straightConnector1">
                <a:avLst/>
              </a:prstGeom>
              <a:ln w="88900">
                <a:tailEnd type="arrow"/>
              </a:ln>
            </p:spPr>
            <p:style>
              <a:lnRef idx="1">
                <a:schemeClr val="accent1"/>
              </a:lnRef>
              <a:fillRef idx="0">
                <a:schemeClr val="accent1"/>
              </a:fillRef>
              <a:effectRef idx="0">
                <a:schemeClr val="accent1"/>
              </a:effectRef>
              <a:fontRef idx="minor">
                <a:schemeClr val="tx1"/>
              </a:fontRef>
            </p:style>
          </p:cxnSp>
        </p:grpSp>
      </p:grpSp>
      <p:sp>
        <p:nvSpPr>
          <p:cNvPr id="17" name="Slide Number Placeholder 16"/>
          <p:cNvSpPr>
            <a:spLocks noGrp="1"/>
          </p:cNvSpPr>
          <p:nvPr>
            <p:ph type="sldNum" sz="quarter" idx="12"/>
          </p:nvPr>
        </p:nvSpPr>
        <p:spPr/>
        <p:txBody>
          <a:bodyPr/>
          <a:lstStyle/>
          <a:p>
            <a:fld id="{8C42D8D7-9B3F-491F-B936-13D31BD75954}"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extBox 2"/>
          <p:cNvSpPr txBox="1"/>
          <p:nvPr/>
        </p:nvSpPr>
        <p:spPr>
          <a:xfrm>
            <a:off x="611560" y="620688"/>
            <a:ext cx="3168175" cy="523220"/>
          </a:xfrm>
          <a:prstGeom prst="rect">
            <a:avLst/>
          </a:prstGeom>
          <a:noFill/>
        </p:spPr>
        <p:txBody>
          <a:bodyPr wrap="none" rtlCol="0">
            <a:spAutoFit/>
          </a:bodyPr>
          <a:lstStyle/>
          <a:p>
            <a:r>
              <a:rPr lang="en-GB" sz="2800" b="1" dirty="0" smtClean="0">
                <a:solidFill>
                  <a:schemeClr val="accent3">
                    <a:lumMod val="50000"/>
                  </a:schemeClr>
                </a:solidFill>
                <a:cs typeface="Arial" pitchFamily="34" charset="0"/>
              </a:rPr>
              <a:t>Assessment  criteria</a:t>
            </a:r>
            <a:endParaRPr lang="en-GB" sz="2800" b="1" dirty="0">
              <a:solidFill>
                <a:schemeClr val="accent3">
                  <a:lumMod val="50000"/>
                </a:schemeClr>
              </a:solidFill>
              <a:cs typeface="Arial" pitchFamily="34" charset="0"/>
            </a:endParaRPr>
          </a:p>
        </p:txBody>
      </p:sp>
      <p:pic>
        <p:nvPicPr>
          <p:cNvPr id="4" name="Picture 3"/>
          <p:cNvPicPr/>
          <p:nvPr/>
        </p:nvPicPr>
        <p:blipFill>
          <a:blip r:embed="rId4" cstate="print"/>
          <a:srcRect l="23265" t="28898" r="27629" b="18919"/>
          <a:stretch>
            <a:fillRect/>
          </a:stretch>
        </p:blipFill>
        <p:spPr bwMode="auto">
          <a:xfrm>
            <a:off x="1043608" y="1124744"/>
            <a:ext cx="6984776" cy="530120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8C42D8D7-9B3F-491F-B936-13D31BD75954}"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rabbyattitude.com/templates_powerpoint/presentation_templat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pic>
        <p:nvPicPr>
          <p:cNvPr id="3" name="Picture 2"/>
          <p:cNvPicPr/>
          <p:nvPr/>
        </p:nvPicPr>
        <p:blipFill>
          <a:blip r:embed="rId4" cstate="print"/>
          <a:srcRect l="23457" t="13088" r="24803" b="12874"/>
          <a:stretch>
            <a:fillRect/>
          </a:stretch>
        </p:blipFill>
        <p:spPr bwMode="auto">
          <a:xfrm>
            <a:off x="1835696" y="476672"/>
            <a:ext cx="5328592" cy="5904656"/>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8C42D8D7-9B3F-491F-B936-13D31BD75954}" type="slidenum">
              <a:rPr lang="en-GB" smtClean="0"/>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1378</Words>
  <Application>Microsoft Office PowerPoint</Application>
  <PresentationFormat>On-screen Show (4:3)</PresentationFormat>
  <Paragraphs>228</Paragraphs>
  <Slides>21</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Dependency Cycle</vt:lpstr>
      <vt:lpstr>Failed Processes</vt:lpstr>
      <vt:lpstr>Failed Processes</vt:lpstr>
      <vt:lpstr>Break the Dependency Cycle</vt:lpstr>
      <vt:lpstr>Break the Dependency Cycle</vt:lpstr>
      <vt:lpstr>Break the Dependency Cycle</vt:lpstr>
      <vt:lpstr>PowerPoint Presentation</vt:lpstr>
      <vt:lpstr>PowerPoint Presentation</vt:lpstr>
      <vt:lpstr>PowerPoint Presentation</vt:lpstr>
      <vt:lpstr>PowerPoint Presentation</vt:lpstr>
    </vt:vector>
  </TitlesOfParts>
  <Company>University of Liverpool - Computing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Gita</dc:creator>
  <cp:lastModifiedBy>Colclough, Ted</cp:lastModifiedBy>
  <cp:revision>61</cp:revision>
  <dcterms:created xsi:type="dcterms:W3CDTF">2014-03-09T11:20:33Z</dcterms:created>
  <dcterms:modified xsi:type="dcterms:W3CDTF">2017-01-24T14:16:33Z</dcterms:modified>
</cp:coreProperties>
</file>