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Ex1.xml" ContentType="application/vnd.ms-office.chartex+xml"/>
  <Override PartName="/ppt/charts/style3.xml" ContentType="application/vnd.ms-office.chartstyle+xml"/>
  <Override PartName="/ppt/charts/colors3.xml" ContentType="application/vnd.ms-office.chartcolorstyle+xml"/>
  <Override PartName="/ppt/charts/chart3.xml" ContentType="application/vnd.openxmlformats-officedocument.drawingml.chart+xml"/>
  <Override PartName="/ppt/charts/style4.xml" ContentType="application/vnd.ms-office.chartstyle+xml"/>
  <Override PartName="/ppt/charts/colors4.xml" ContentType="application/vnd.ms-office.chartcolorstyle+xml"/>
  <Override PartName="/ppt/charts/chart4.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notesMasterIdLst>
    <p:notesMasterId r:id="rId26"/>
  </p:notes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349" autoAdjust="0"/>
  </p:normalViewPr>
  <p:slideViewPr>
    <p:cSldViewPr snapToGrid="0">
      <p:cViewPr varScale="1">
        <p:scale>
          <a:sx n="58" d="100"/>
          <a:sy n="58" d="100"/>
        </p:scale>
        <p:origin x="98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livemanchesterac-my.sharepoint.com/personal/rachel_heasley_manchester_ac_uk/Documents/EAP%20in%20the%20North/engagement%20questionnaire%20grap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livemanchesterac-my.sharepoint.com/personal/rachel_heasley_manchester_ac_uk/Documents/EAP%20in%20the%20North/engagement%20questionnaire%20graph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livemanchesterac-my.sharepoint.com/personal/rachel_heasley_manchester_ac_uk/Documents/EAP%20in%20the%20North/engagement%20questionnaire%20graphs.xlsx" TargetMode="External"/><Relationship Id="rId2" Type="http://schemas.microsoft.com/office/2011/relationships/chartColorStyle" Target="colors4.xml"/><Relationship Id="rId1" Type="http://schemas.microsoft.com/office/2011/relationships/chartStyle" Target="style4.xml"/></Relationships>
</file>

<file path=ppt/charts/_rels/chart4.xml.rels><?xml version="1.0" encoding="UTF-8" standalone="yes"?>
<Relationships xmlns="http://schemas.openxmlformats.org/package/2006/relationships"><Relationship Id="rId3" Type="http://schemas.openxmlformats.org/officeDocument/2006/relationships/oleObject" Target="https://livemanchesterac-my.sharepoint.com/personal/rachel_heasley_manchester_ac_uk/Documents/EAP%20in%20the%20North/engagement%20questionnaire%20graphs.xlsx" TargetMode="External"/><Relationship Id="rId2" Type="http://schemas.microsoft.com/office/2011/relationships/chartColorStyle" Target="colors5.xml"/><Relationship Id="rId1" Type="http://schemas.microsoft.com/office/2011/relationships/chartStyle" Target="style5.xml"/></Relationships>
</file>

<file path=ppt/charts/_rels/chart5.xml.rels><?xml version="1.0" encoding="UTF-8" standalone="yes"?>
<Relationships xmlns="http://schemas.openxmlformats.org/package/2006/relationships"><Relationship Id="rId3" Type="http://schemas.openxmlformats.org/officeDocument/2006/relationships/oleObject" Target="https://livemanchesterac-my.sharepoint.com/personal/rachel_heasley_manchester_ac_uk/Documents/EAP%20in%20the%20North/engagement%20questionnaire%20graphs.xlsx" TargetMode="External"/><Relationship Id="rId2" Type="http://schemas.microsoft.com/office/2011/relationships/chartColorStyle" Target="colors6.xml"/><Relationship Id="rId1" Type="http://schemas.microsoft.com/office/2011/relationships/chartStyle" Target="style6.xml"/></Relationships>
</file>

<file path=ppt/charts/_rels/chartEx1.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file:///C:\Users\q97582rh\OneDrive%20-%20The%20University%20of%20Manchester\EAP%20in%20the%20North\engagement%20questionnaire%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a:t>Speaking in the online EAP classroom</a:t>
            </a:r>
          </a:p>
        </c:rich>
      </c:tx>
      <c:layout>
        <c:manualLayout>
          <c:xMode val="edge"/>
          <c:yMode val="edge"/>
          <c:x val="0.18844699250467548"/>
          <c:y val="1.6762803471088234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Sheet1!$C$38</c:f>
              <c:strCache>
                <c:ptCount val="1"/>
                <c:pt idx="0">
                  <c:v>agree</c:v>
                </c:pt>
              </c:strCache>
            </c:strRef>
          </c:tx>
          <c:spPr>
            <a:solidFill>
              <a:srgbClr val="00B050"/>
            </a:solidFill>
            <a:ln>
              <a:noFill/>
            </a:ln>
            <a:effectLst/>
          </c:spPr>
          <c:invertIfNegative val="0"/>
          <c:cat>
            <c:strRef>
              <c:f>Sheet1!$D$37:$E$37</c:f>
              <c:strCache>
                <c:ptCount val="2"/>
                <c:pt idx="0">
                  <c:v>I feel comfortable speaking in the main room</c:v>
                </c:pt>
                <c:pt idx="1">
                  <c:v>I feel comfortable speaking in breakout rooms</c:v>
                </c:pt>
              </c:strCache>
            </c:strRef>
          </c:cat>
          <c:val>
            <c:numRef>
              <c:f>Sheet1!$D$38:$E$38</c:f>
              <c:numCache>
                <c:formatCode>General</c:formatCode>
                <c:ptCount val="2"/>
                <c:pt idx="0">
                  <c:v>32</c:v>
                </c:pt>
                <c:pt idx="1">
                  <c:v>41</c:v>
                </c:pt>
              </c:numCache>
            </c:numRef>
          </c:val>
          <c:extLst>
            <c:ext xmlns:c16="http://schemas.microsoft.com/office/drawing/2014/chart" uri="{C3380CC4-5D6E-409C-BE32-E72D297353CC}">
              <c16:uniqueId val="{00000000-D635-493D-93D5-AA75E14107E1}"/>
            </c:ext>
          </c:extLst>
        </c:ser>
        <c:ser>
          <c:idx val="1"/>
          <c:order val="1"/>
          <c:tx>
            <c:strRef>
              <c:f>Sheet1!$C$39</c:f>
              <c:strCache>
                <c:ptCount val="1"/>
                <c:pt idx="0">
                  <c:v>disagree</c:v>
                </c:pt>
              </c:strCache>
            </c:strRef>
          </c:tx>
          <c:spPr>
            <a:solidFill>
              <a:schemeClr val="accent2"/>
            </a:solidFill>
            <a:ln>
              <a:noFill/>
            </a:ln>
            <a:effectLst/>
          </c:spPr>
          <c:invertIfNegative val="0"/>
          <c:cat>
            <c:strRef>
              <c:f>Sheet1!$D$37:$E$37</c:f>
              <c:strCache>
                <c:ptCount val="2"/>
                <c:pt idx="0">
                  <c:v>I feel comfortable speaking in the main room</c:v>
                </c:pt>
                <c:pt idx="1">
                  <c:v>I feel comfortable speaking in breakout rooms</c:v>
                </c:pt>
              </c:strCache>
            </c:strRef>
          </c:cat>
          <c:val>
            <c:numRef>
              <c:f>Sheet1!$D$39:$E$39</c:f>
              <c:numCache>
                <c:formatCode>General</c:formatCode>
                <c:ptCount val="2"/>
                <c:pt idx="0">
                  <c:v>8</c:v>
                </c:pt>
                <c:pt idx="1">
                  <c:v>3</c:v>
                </c:pt>
              </c:numCache>
            </c:numRef>
          </c:val>
          <c:extLst>
            <c:ext xmlns:c16="http://schemas.microsoft.com/office/drawing/2014/chart" uri="{C3380CC4-5D6E-409C-BE32-E72D297353CC}">
              <c16:uniqueId val="{00000001-D635-493D-93D5-AA75E14107E1}"/>
            </c:ext>
          </c:extLst>
        </c:ser>
        <c:dLbls>
          <c:showLegendKey val="0"/>
          <c:showVal val="0"/>
          <c:showCatName val="0"/>
          <c:showSerName val="0"/>
          <c:showPercent val="0"/>
          <c:showBubbleSize val="0"/>
        </c:dLbls>
        <c:gapWidth val="219"/>
        <c:overlap val="-27"/>
        <c:axId val="498763376"/>
        <c:axId val="498757800"/>
      </c:barChart>
      <c:catAx>
        <c:axId val="498763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ln>
                  <a:noFill/>
                </a:ln>
                <a:solidFill>
                  <a:schemeClr val="tx1">
                    <a:lumMod val="65000"/>
                    <a:lumOff val="35000"/>
                  </a:schemeClr>
                </a:solidFill>
                <a:latin typeface="+mn-lt"/>
                <a:ea typeface="+mn-ea"/>
                <a:cs typeface="+mn-cs"/>
              </a:defRPr>
            </a:pPr>
            <a:endParaRPr lang="en-US"/>
          </a:p>
        </c:txPr>
        <c:crossAx val="498757800"/>
        <c:crosses val="autoZero"/>
        <c:auto val="1"/>
        <c:lblAlgn val="ctr"/>
        <c:lblOffset val="100"/>
        <c:noMultiLvlLbl val="0"/>
      </c:catAx>
      <c:valAx>
        <c:axId val="4987578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1600" dirty="0"/>
                  <a:t>Number of students</a:t>
                </a:r>
              </a:p>
            </c:rich>
          </c:tx>
          <c:layout>
            <c:manualLayout>
              <c:xMode val="edge"/>
              <c:yMode val="edge"/>
              <c:x val="1.9482719977933901E-3"/>
              <c:y val="0.2555328800630211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8763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a:t>I feel comfortable</a:t>
            </a:r>
            <a:r>
              <a:rPr lang="en-GB" sz="1600" baseline="0"/>
              <a:t> speaking in the main room</a:t>
            </a:r>
            <a:endParaRPr lang="en-GB" sz="160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Sheet1!$R$119</c:f>
              <c:strCache>
                <c:ptCount val="1"/>
                <c:pt idx="0">
                  <c:v>online before</c:v>
                </c:pt>
              </c:strCache>
            </c:strRef>
          </c:tx>
          <c:spPr>
            <a:solidFill>
              <a:srgbClr val="FFC000"/>
            </a:solidFill>
            <a:ln>
              <a:noFill/>
            </a:ln>
            <a:effectLst/>
          </c:spPr>
          <c:invertIfNegative val="0"/>
          <c:cat>
            <c:strRef>
              <c:f>Sheet1!$Q$120:$Q$121</c:f>
              <c:strCache>
                <c:ptCount val="2"/>
                <c:pt idx="0">
                  <c:v>agree </c:v>
                </c:pt>
                <c:pt idx="1">
                  <c:v>disagree</c:v>
                </c:pt>
              </c:strCache>
            </c:strRef>
          </c:cat>
          <c:val>
            <c:numRef>
              <c:f>Sheet1!$R$120:$R$121</c:f>
              <c:numCache>
                <c:formatCode>General</c:formatCode>
                <c:ptCount val="2"/>
                <c:pt idx="0">
                  <c:v>21</c:v>
                </c:pt>
                <c:pt idx="1">
                  <c:v>8</c:v>
                </c:pt>
              </c:numCache>
            </c:numRef>
          </c:val>
          <c:extLst>
            <c:ext xmlns:c16="http://schemas.microsoft.com/office/drawing/2014/chart" uri="{C3380CC4-5D6E-409C-BE32-E72D297353CC}">
              <c16:uniqueId val="{00000000-96C0-4548-AD24-30D065CF4CD6}"/>
            </c:ext>
          </c:extLst>
        </c:ser>
        <c:ser>
          <c:idx val="1"/>
          <c:order val="1"/>
          <c:tx>
            <c:strRef>
              <c:f>Sheet1!$S$119</c:f>
              <c:strCache>
                <c:ptCount val="1"/>
                <c:pt idx="0">
                  <c:v>not online before</c:v>
                </c:pt>
              </c:strCache>
            </c:strRef>
          </c:tx>
          <c:spPr>
            <a:solidFill>
              <a:schemeClr val="accent2"/>
            </a:solidFill>
            <a:ln>
              <a:noFill/>
            </a:ln>
            <a:effectLst/>
          </c:spPr>
          <c:invertIfNegative val="0"/>
          <c:cat>
            <c:strRef>
              <c:f>Sheet1!$Q$120:$Q$121</c:f>
              <c:strCache>
                <c:ptCount val="2"/>
                <c:pt idx="0">
                  <c:v>agree </c:v>
                </c:pt>
                <c:pt idx="1">
                  <c:v>disagree</c:v>
                </c:pt>
              </c:strCache>
            </c:strRef>
          </c:cat>
          <c:val>
            <c:numRef>
              <c:f>Sheet1!$S$120:$S$121</c:f>
              <c:numCache>
                <c:formatCode>General</c:formatCode>
                <c:ptCount val="2"/>
                <c:pt idx="0">
                  <c:v>12</c:v>
                </c:pt>
                <c:pt idx="1">
                  <c:v>9</c:v>
                </c:pt>
              </c:numCache>
            </c:numRef>
          </c:val>
          <c:extLst>
            <c:ext xmlns:c16="http://schemas.microsoft.com/office/drawing/2014/chart" uri="{C3380CC4-5D6E-409C-BE32-E72D297353CC}">
              <c16:uniqueId val="{00000001-96C0-4548-AD24-30D065CF4CD6}"/>
            </c:ext>
          </c:extLst>
        </c:ser>
        <c:dLbls>
          <c:showLegendKey val="0"/>
          <c:showVal val="0"/>
          <c:showCatName val="0"/>
          <c:showSerName val="0"/>
          <c:showPercent val="0"/>
          <c:showBubbleSize val="0"/>
        </c:dLbls>
        <c:gapWidth val="150"/>
        <c:overlap val="100"/>
        <c:axId val="426151168"/>
        <c:axId val="426150184"/>
      </c:barChart>
      <c:catAx>
        <c:axId val="426151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6150184"/>
        <c:crosses val="autoZero"/>
        <c:auto val="1"/>
        <c:lblAlgn val="ctr"/>
        <c:lblOffset val="100"/>
        <c:noMultiLvlLbl val="0"/>
      </c:catAx>
      <c:valAx>
        <c:axId val="4261501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Number of students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6151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u="none"/>
              <a:t>I enjoy working with...</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Sheet1!$T$55</c:f>
              <c:strCache>
                <c:ptCount val="1"/>
                <c:pt idx="0">
                  <c:v>strongly agree</c:v>
                </c:pt>
              </c:strCache>
            </c:strRef>
          </c:tx>
          <c:spPr>
            <a:solidFill>
              <a:srgbClr val="00B050"/>
            </a:solidFill>
            <a:ln>
              <a:noFill/>
            </a:ln>
            <a:effectLst/>
            <a:sp3d/>
          </c:spPr>
          <c:invertIfNegative val="0"/>
          <c:cat>
            <c:strRef>
              <c:f>Sheet1!$U$53:$W$54</c:f>
              <c:strCache>
                <c:ptCount val="3"/>
                <c:pt idx="0">
                  <c:v>1 other person.</c:v>
                </c:pt>
                <c:pt idx="1">
                  <c:v>2 or 3 other people.</c:v>
                </c:pt>
                <c:pt idx="2">
                  <c:v>4 or more people.</c:v>
                </c:pt>
              </c:strCache>
            </c:strRef>
          </c:cat>
          <c:val>
            <c:numRef>
              <c:f>Sheet1!$U$55:$W$55</c:f>
              <c:numCache>
                <c:formatCode>General</c:formatCode>
                <c:ptCount val="3"/>
                <c:pt idx="0">
                  <c:v>14</c:v>
                </c:pt>
                <c:pt idx="1">
                  <c:v>14</c:v>
                </c:pt>
                <c:pt idx="2">
                  <c:v>5</c:v>
                </c:pt>
              </c:numCache>
            </c:numRef>
          </c:val>
          <c:extLst>
            <c:ext xmlns:c16="http://schemas.microsoft.com/office/drawing/2014/chart" uri="{C3380CC4-5D6E-409C-BE32-E72D297353CC}">
              <c16:uniqueId val="{00000000-5B5B-4BC4-A14B-2F41E6922DE1}"/>
            </c:ext>
          </c:extLst>
        </c:ser>
        <c:ser>
          <c:idx val="1"/>
          <c:order val="1"/>
          <c:tx>
            <c:strRef>
              <c:f>Sheet1!$T$56</c:f>
              <c:strCache>
                <c:ptCount val="1"/>
                <c:pt idx="0">
                  <c:v>agree</c:v>
                </c:pt>
              </c:strCache>
            </c:strRef>
          </c:tx>
          <c:spPr>
            <a:solidFill>
              <a:srgbClr val="2BF53E"/>
            </a:solidFill>
            <a:ln>
              <a:noFill/>
            </a:ln>
            <a:effectLst/>
            <a:sp3d/>
          </c:spPr>
          <c:invertIfNegative val="0"/>
          <c:cat>
            <c:strRef>
              <c:f>Sheet1!$U$53:$W$54</c:f>
              <c:strCache>
                <c:ptCount val="3"/>
                <c:pt idx="0">
                  <c:v>1 other person.</c:v>
                </c:pt>
                <c:pt idx="1">
                  <c:v>2 or 3 other people.</c:v>
                </c:pt>
                <c:pt idx="2">
                  <c:v>4 or more people.</c:v>
                </c:pt>
              </c:strCache>
            </c:strRef>
          </c:cat>
          <c:val>
            <c:numRef>
              <c:f>Sheet1!$U$56:$W$56</c:f>
              <c:numCache>
                <c:formatCode>General</c:formatCode>
                <c:ptCount val="3"/>
                <c:pt idx="0">
                  <c:v>24</c:v>
                </c:pt>
                <c:pt idx="1">
                  <c:v>27</c:v>
                </c:pt>
                <c:pt idx="2">
                  <c:v>11</c:v>
                </c:pt>
              </c:numCache>
            </c:numRef>
          </c:val>
          <c:extLst>
            <c:ext xmlns:c16="http://schemas.microsoft.com/office/drawing/2014/chart" uri="{C3380CC4-5D6E-409C-BE32-E72D297353CC}">
              <c16:uniqueId val="{00000001-5B5B-4BC4-A14B-2F41E6922DE1}"/>
            </c:ext>
          </c:extLst>
        </c:ser>
        <c:ser>
          <c:idx val="2"/>
          <c:order val="2"/>
          <c:tx>
            <c:strRef>
              <c:f>Sheet1!$T$57</c:f>
              <c:strCache>
                <c:ptCount val="1"/>
              </c:strCache>
            </c:strRef>
          </c:tx>
          <c:spPr>
            <a:solidFill>
              <a:schemeClr val="accent3"/>
            </a:solidFill>
            <a:ln>
              <a:noFill/>
            </a:ln>
            <a:effectLst/>
            <a:sp3d/>
          </c:spPr>
          <c:invertIfNegative val="0"/>
          <c:cat>
            <c:strRef>
              <c:f>Sheet1!$U$53:$W$54</c:f>
              <c:strCache>
                <c:ptCount val="3"/>
                <c:pt idx="0">
                  <c:v>1 other person.</c:v>
                </c:pt>
                <c:pt idx="1">
                  <c:v>2 or 3 other people.</c:v>
                </c:pt>
                <c:pt idx="2">
                  <c:v>4 or more people.</c:v>
                </c:pt>
              </c:strCache>
            </c:strRef>
          </c:cat>
          <c:val>
            <c:numRef>
              <c:f>Sheet1!$U$57:$W$57</c:f>
              <c:numCache>
                <c:formatCode>General</c:formatCode>
                <c:ptCount val="3"/>
              </c:numCache>
            </c:numRef>
          </c:val>
          <c:extLst>
            <c:ext xmlns:c16="http://schemas.microsoft.com/office/drawing/2014/chart" uri="{C3380CC4-5D6E-409C-BE32-E72D297353CC}">
              <c16:uniqueId val="{00000002-5B5B-4BC4-A14B-2F41E6922DE1}"/>
            </c:ext>
          </c:extLst>
        </c:ser>
        <c:ser>
          <c:idx val="3"/>
          <c:order val="3"/>
          <c:tx>
            <c:strRef>
              <c:f>Sheet1!$T$58</c:f>
              <c:strCache>
                <c:ptCount val="1"/>
                <c:pt idx="0">
                  <c:v>disagree</c:v>
                </c:pt>
              </c:strCache>
            </c:strRef>
          </c:tx>
          <c:spPr>
            <a:solidFill>
              <a:srgbClr val="FD5D51"/>
            </a:solidFill>
            <a:ln>
              <a:noFill/>
            </a:ln>
            <a:effectLst/>
            <a:sp3d/>
          </c:spPr>
          <c:invertIfNegative val="0"/>
          <c:cat>
            <c:strRef>
              <c:f>Sheet1!$U$53:$W$54</c:f>
              <c:strCache>
                <c:ptCount val="3"/>
                <c:pt idx="0">
                  <c:v>1 other person.</c:v>
                </c:pt>
                <c:pt idx="1">
                  <c:v>2 or 3 other people.</c:v>
                </c:pt>
                <c:pt idx="2">
                  <c:v>4 or more people.</c:v>
                </c:pt>
              </c:strCache>
            </c:strRef>
          </c:cat>
          <c:val>
            <c:numRef>
              <c:f>Sheet1!$U$58:$W$58</c:f>
              <c:numCache>
                <c:formatCode>General</c:formatCode>
                <c:ptCount val="3"/>
                <c:pt idx="0">
                  <c:v>3</c:v>
                </c:pt>
                <c:pt idx="1">
                  <c:v>1</c:v>
                </c:pt>
                <c:pt idx="2">
                  <c:v>7</c:v>
                </c:pt>
              </c:numCache>
            </c:numRef>
          </c:val>
          <c:extLst>
            <c:ext xmlns:c16="http://schemas.microsoft.com/office/drawing/2014/chart" uri="{C3380CC4-5D6E-409C-BE32-E72D297353CC}">
              <c16:uniqueId val="{00000003-5B5B-4BC4-A14B-2F41E6922DE1}"/>
            </c:ext>
          </c:extLst>
        </c:ser>
        <c:ser>
          <c:idx val="4"/>
          <c:order val="4"/>
          <c:tx>
            <c:strRef>
              <c:f>Sheet1!$T$59</c:f>
              <c:strCache>
                <c:ptCount val="1"/>
                <c:pt idx="0">
                  <c:v>strongly disagree</c:v>
                </c:pt>
              </c:strCache>
            </c:strRef>
          </c:tx>
          <c:spPr>
            <a:solidFill>
              <a:srgbClr val="FF0000"/>
            </a:solidFill>
            <a:ln>
              <a:noFill/>
            </a:ln>
            <a:effectLst/>
            <a:sp3d/>
          </c:spPr>
          <c:invertIfNegative val="0"/>
          <c:cat>
            <c:strRef>
              <c:f>Sheet1!$U$53:$W$54</c:f>
              <c:strCache>
                <c:ptCount val="3"/>
                <c:pt idx="0">
                  <c:v>1 other person.</c:v>
                </c:pt>
                <c:pt idx="1">
                  <c:v>2 or 3 other people.</c:v>
                </c:pt>
                <c:pt idx="2">
                  <c:v>4 or more people.</c:v>
                </c:pt>
              </c:strCache>
            </c:strRef>
          </c:cat>
          <c:val>
            <c:numRef>
              <c:f>Sheet1!$U$59:$W$59</c:f>
              <c:numCache>
                <c:formatCode>General</c:formatCode>
                <c:ptCount val="3"/>
                <c:pt idx="0">
                  <c:v>2</c:v>
                </c:pt>
                <c:pt idx="1">
                  <c:v>2</c:v>
                </c:pt>
                <c:pt idx="2">
                  <c:v>2</c:v>
                </c:pt>
              </c:numCache>
            </c:numRef>
          </c:val>
          <c:extLst>
            <c:ext xmlns:c16="http://schemas.microsoft.com/office/drawing/2014/chart" uri="{C3380CC4-5D6E-409C-BE32-E72D297353CC}">
              <c16:uniqueId val="{00000004-5B5B-4BC4-A14B-2F41E6922DE1}"/>
            </c:ext>
          </c:extLst>
        </c:ser>
        <c:dLbls>
          <c:showLegendKey val="0"/>
          <c:showVal val="0"/>
          <c:showCatName val="0"/>
          <c:showSerName val="0"/>
          <c:showPercent val="0"/>
          <c:showBubbleSize val="0"/>
        </c:dLbls>
        <c:gapWidth val="150"/>
        <c:shape val="box"/>
        <c:axId val="529368304"/>
        <c:axId val="529365352"/>
        <c:axId val="0"/>
      </c:bar3DChart>
      <c:catAx>
        <c:axId val="52936830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9365352"/>
        <c:crosses val="autoZero"/>
        <c:auto val="1"/>
        <c:lblAlgn val="ctr"/>
        <c:lblOffset val="100"/>
        <c:noMultiLvlLbl val="0"/>
      </c:catAx>
      <c:valAx>
        <c:axId val="5293653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GB" sz="1600" dirty="0"/>
                  <a:t>Percentage of students</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29368304"/>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Sheet1!$Y$19</c:f>
              <c:strCache>
                <c:ptCount val="1"/>
                <c:pt idx="0">
                  <c:v>strongly disagree</c:v>
                </c:pt>
              </c:strCache>
            </c:strRef>
          </c:tx>
          <c:spPr>
            <a:solidFill>
              <a:srgbClr val="FF0000"/>
            </a:solidFill>
            <a:ln>
              <a:noFill/>
            </a:ln>
            <a:effectLst/>
          </c:spPr>
          <c:invertIfNegative val="0"/>
          <c:cat>
            <c:strRef>
              <c:f>Sheet1!$Z$18:$AA$18</c:f>
              <c:strCache>
                <c:ptCount val="2"/>
                <c:pt idx="0">
                  <c:v>I enjoy working with same people during a lesson</c:v>
                </c:pt>
                <c:pt idx="1">
                  <c:v>I enjoy working with different people during a lesson.</c:v>
                </c:pt>
              </c:strCache>
            </c:strRef>
          </c:cat>
          <c:val>
            <c:numRef>
              <c:f>Sheet1!$Z$19:$AA$19</c:f>
              <c:numCache>
                <c:formatCode>General</c:formatCode>
                <c:ptCount val="2"/>
                <c:pt idx="0">
                  <c:v>7</c:v>
                </c:pt>
                <c:pt idx="1">
                  <c:v>2</c:v>
                </c:pt>
              </c:numCache>
            </c:numRef>
          </c:val>
          <c:extLst>
            <c:ext xmlns:c16="http://schemas.microsoft.com/office/drawing/2014/chart" uri="{C3380CC4-5D6E-409C-BE32-E72D297353CC}">
              <c16:uniqueId val="{00000000-C827-4223-A6B6-8F8BD0AD04F1}"/>
            </c:ext>
          </c:extLst>
        </c:ser>
        <c:ser>
          <c:idx val="1"/>
          <c:order val="1"/>
          <c:tx>
            <c:strRef>
              <c:f>Sheet1!$Y$20</c:f>
              <c:strCache>
                <c:ptCount val="1"/>
                <c:pt idx="0">
                  <c:v>disagree</c:v>
                </c:pt>
              </c:strCache>
            </c:strRef>
          </c:tx>
          <c:spPr>
            <a:solidFill>
              <a:srgbClr val="FD5D51"/>
            </a:solidFill>
            <a:ln>
              <a:noFill/>
            </a:ln>
            <a:effectLst/>
          </c:spPr>
          <c:invertIfNegative val="0"/>
          <c:cat>
            <c:strRef>
              <c:f>Sheet1!$Z$18:$AA$18</c:f>
              <c:strCache>
                <c:ptCount val="2"/>
                <c:pt idx="0">
                  <c:v>I enjoy working with same people during a lesson</c:v>
                </c:pt>
                <c:pt idx="1">
                  <c:v>I enjoy working with different people during a lesson.</c:v>
                </c:pt>
              </c:strCache>
            </c:strRef>
          </c:cat>
          <c:val>
            <c:numRef>
              <c:f>Sheet1!$Z$20:$AA$20</c:f>
              <c:numCache>
                <c:formatCode>General</c:formatCode>
                <c:ptCount val="2"/>
                <c:pt idx="0">
                  <c:v>13</c:v>
                </c:pt>
                <c:pt idx="1">
                  <c:v>2</c:v>
                </c:pt>
              </c:numCache>
            </c:numRef>
          </c:val>
          <c:extLst>
            <c:ext xmlns:c16="http://schemas.microsoft.com/office/drawing/2014/chart" uri="{C3380CC4-5D6E-409C-BE32-E72D297353CC}">
              <c16:uniqueId val="{00000001-C827-4223-A6B6-8F8BD0AD04F1}"/>
            </c:ext>
          </c:extLst>
        </c:ser>
        <c:ser>
          <c:idx val="2"/>
          <c:order val="2"/>
          <c:tx>
            <c:strRef>
              <c:f>Sheet1!$Y$21</c:f>
              <c:strCache>
                <c:ptCount val="1"/>
                <c:pt idx="0">
                  <c:v>agree</c:v>
                </c:pt>
              </c:strCache>
            </c:strRef>
          </c:tx>
          <c:spPr>
            <a:solidFill>
              <a:srgbClr val="2BF53E"/>
            </a:solidFill>
            <a:ln>
              <a:noFill/>
            </a:ln>
            <a:effectLst/>
          </c:spPr>
          <c:invertIfNegative val="0"/>
          <c:cat>
            <c:strRef>
              <c:f>Sheet1!$Z$18:$AA$18</c:f>
              <c:strCache>
                <c:ptCount val="2"/>
                <c:pt idx="0">
                  <c:v>I enjoy working with same people during a lesson</c:v>
                </c:pt>
                <c:pt idx="1">
                  <c:v>I enjoy working with different people during a lesson.</c:v>
                </c:pt>
              </c:strCache>
            </c:strRef>
          </c:cat>
          <c:val>
            <c:numRef>
              <c:f>Sheet1!$Z$21:$AA$21</c:f>
              <c:numCache>
                <c:formatCode>General</c:formatCode>
                <c:ptCount val="2"/>
                <c:pt idx="0">
                  <c:v>12</c:v>
                </c:pt>
                <c:pt idx="1">
                  <c:v>25</c:v>
                </c:pt>
              </c:numCache>
            </c:numRef>
          </c:val>
          <c:extLst>
            <c:ext xmlns:c16="http://schemas.microsoft.com/office/drawing/2014/chart" uri="{C3380CC4-5D6E-409C-BE32-E72D297353CC}">
              <c16:uniqueId val="{00000002-C827-4223-A6B6-8F8BD0AD04F1}"/>
            </c:ext>
          </c:extLst>
        </c:ser>
        <c:ser>
          <c:idx val="3"/>
          <c:order val="3"/>
          <c:tx>
            <c:strRef>
              <c:f>Sheet1!$Y$22</c:f>
              <c:strCache>
                <c:ptCount val="1"/>
                <c:pt idx="0">
                  <c:v>strongly agree</c:v>
                </c:pt>
              </c:strCache>
            </c:strRef>
          </c:tx>
          <c:spPr>
            <a:solidFill>
              <a:srgbClr val="00B050"/>
            </a:solidFill>
            <a:ln>
              <a:noFill/>
            </a:ln>
            <a:effectLst/>
          </c:spPr>
          <c:invertIfNegative val="0"/>
          <c:cat>
            <c:strRef>
              <c:f>Sheet1!$Z$18:$AA$18</c:f>
              <c:strCache>
                <c:ptCount val="2"/>
                <c:pt idx="0">
                  <c:v>I enjoy working with same people during a lesson</c:v>
                </c:pt>
                <c:pt idx="1">
                  <c:v>I enjoy working with different people during a lesson.</c:v>
                </c:pt>
              </c:strCache>
            </c:strRef>
          </c:cat>
          <c:val>
            <c:numRef>
              <c:f>Sheet1!$Z$22:$AA$22</c:f>
              <c:numCache>
                <c:formatCode>General</c:formatCode>
                <c:ptCount val="2"/>
                <c:pt idx="0">
                  <c:v>3</c:v>
                </c:pt>
                <c:pt idx="1">
                  <c:v>13</c:v>
                </c:pt>
              </c:numCache>
            </c:numRef>
          </c:val>
          <c:extLst>
            <c:ext xmlns:c16="http://schemas.microsoft.com/office/drawing/2014/chart" uri="{C3380CC4-5D6E-409C-BE32-E72D297353CC}">
              <c16:uniqueId val="{00000003-C827-4223-A6B6-8F8BD0AD04F1}"/>
            </c:ext>
          </c:extLst>
        </c:ser>
        <c:dLbls>
          <c:showLegendKey val="0"/>
          <c:showVal val="0"/>
          <c:showCatName val="0"/>
          <c:showSerName val="0"/>
          <c:showPercent val="0"/>
          <c:showBubbleSize val="0"/>
        </c:dLbls>
        <c:gapWidth val="150"/>
        <c:overlap val="100"/>
        <c:axId val="499606048"/>
        <c:axId val="499605392"/>
      </c:barChart>
      <c:catAx>
        <c:axId val="499606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99605392"/>
        <c:crosses val="autoZero"/>
        <c:auto val="1"/>
        <c:lblAlgn val="ctr"/>
        <c:lblOffset val="100"/>
        <c:noMultiLvlLbl val="0"/>
      </c:catAx>
      <c:valAx>
        <c:axId val="499605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GB" sz="1100"/>
                  <a:t>Number</a:t>
                </a:r>
                <a:r>
                  <a:rPr lang="en-GB" sz="1100" baseline="0"/>
                  <a:t> of students</a:t>
                </a:r>
                <a:endParaRPr lang="en-GB" sz="1100"/>
              </a:p>
            </c:rich>
          </c:tx>
          <c:layout>
            <c:manualLayout>
              <c:xMode val="edge"/>
              <c:yMode val="edge"/>
              <c:x val="1.0464313488977415E-2"/>
              <c:y val="0.33935351104077877"/>
            </c:manualLayout>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499606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GB"/>
              <a:t>Feedback on activities in the online classroom</a:t>
            </a:r>
          </a:p>
        </c:rich>
      </c:tx>
      <c:layout>
        <c:manualLayout>
          <c:xMode val="edge"/>
          <c:yMode val="edge"/>
          <c:x val="0.31988305102213471"/>
          <c:y val="2.0720722190588223E-2"/>
        </c:manualLayout>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Sheet1!$D$86</c:f>
              <c:strCache>
                <c:ptCount val="1"/>
                <c:pt idx="0">
                  <c:v>dislike</c:v>
                </c:pt>
              </c:strCache>
            </c:strRef>
          </c:tx>
          <c:spPr>
            <a:solidFill>
              <a:srgbClr val="FF0000"/>
            </a:solidFill>
            <a:ln>
              <a:noFill/>
            </a:ln>
            <a:effectLst/>
          </c:spPr>
          <c:invertIfNegative val="0"/>
          <c:cat>
            <c:strRef>
              <c:f>Sheet1!$C$87:$C$93</c:f>
              <c:strCache>
                <c:ptCount val="7"/>
                <c:pt idx="0">
                  <c:v>Classmates give feedback on my piece of writing </c:v>
                </c:pt>
                <c:pt idx="1">
                  <c:v>Classmates listen and give feedback on myspeaking skills</c:v>
                </c:pt>
                <c:pt idx="2">
                  <c:v>Teacher gives the whole class general feedback, in the main room after an activity.</c:v>
                </c:pt>
                <c:pt idx="3">
                  <c:v>Teacher prepares a group activity where we find and correct mistakes we made in our speaking or writing.</c:v>
                </c:pt>
                <c:pt idx="4">
                  <c:v>Teacher writes comments on my document during an activity.</c:v>
                </c:pt>
                <c:pt idx="5">
                  <c:v>Teacher writes comments on my document after an activity.</c:v>
                </c:pt>
                <c:pt idx="6">
                  <c:v>Teacher visits my BOR to give me feedback during an activity.</c:v>
                </c:pt>
              </c:strCache>
            </c:strRef>
          </c:cat>
          <c:val>
            <c:numRef>
              <c:f>Sheet1!$D$87:$D$93</c:f>
              <c:numCache>
                <c:formatCode>General</c:formatCode>
                <c:ptCount val="7"/>
                <c:pt idx="0">
                  <c:v>9</c:v>
                </c:pt>
                <c:pt idx="1">
                  <c:v>7</c:v>
                </c:pt>
                <c:pt idx="2">
                  <c:v>5</c:v>
                </c:pt>
                <c:pt idx="3">
                  <c:v>3</c:v>
                </c:pt>
                <c:pt idx="4">
                  <c:v>1</c:v>
                </c:pt>
                <c:pt idx="5">
                  <c:v>1</c:v>
                </c:pt>
                <c:pt idx="6">
                  <c:v>0</c:v>
                </c:pt>
              </c:numCache>
            </c:numRef>
          </c:val>
          <c:extLst>
            <c:ext xmlns:c16="http://schemas.microsoft.com/office/drawing/2014/chart" uri="{C3380CC4-5D6E-409C-BE32-E72D297353CC}">
              <c16:uniqueId val="{00000000-8D82-405B-AF17-2416F21F7491}"/>
            </c:ext>
          </c:extLst>
        </c:ser>
        <c:ser>
          <c:idx val="1"/>
          <c:order val="1"/>
          <c:tx>
            <c:strRef>
              <c:f>Sheet1!$E$86</c:f>
              <c:strCache>
                <c:ptCount val="1"/>
                <c:pt idx="0">
                  <c:v>like</c:v>
                </c:pt>
              </c:strCache>
            </c:strRef>
          </c:tx>
          <c:spPr>
            <a:solidFill>
              <a:srgbClr val="00B050"/>
            </a:solidFill>
            <a:ln>
              <a:noFill/>
            </a:ln>
            <a:effectLst/>
          </c:spPr>
          <c:invertIfNegative val="0"/>
          <c:cat>
            <c:strRef>
              <c:f>Sheet1!$C$87:$C$93</c:f>
              <c:strCache>
                <c:ptCount val="7"/>
                <c:pt idx="0">
                  <c:v>Classmates give feedback on my piece of writing </c:v>
                </c:pt>
                <c:pt idx="1">
                  <c:v>Classmates listen and give feedback on myspeaking skills</c:v>
                </c:pt>
                <c:pt idx="2">
                  <c:v>Teacher gives the whole class general feedback, in the main room after an activity.</c:v>
                </c:pt>
                <c:pt idx="3">
                  <c:v>Teacher prepares a group activity where we find and correct mistakes we made in our speaking or writing.</c:v>
                </c:pt>
                <c:pt idx="4">
                  <c:v>Teacher writes comments on my document during an activity.</c:v>
                </c:pt>
                <c:pt idx="5">
                  <c:v>Teacher writes comments on my document after an activity.</c:v>
                </c:pt>
                <c:pt idx="6">
                  <c:v>Teacher visits my BOR to give me feedback during an activity.</c:v>
                </c:pt>
              </c:strCache>
            </c:strRef>
          </c:cat>
          <c:val>
            <c:numRef>
              <c:f>Sheet1!$E$87:$E$93</c:f>
              <c:numCache>
                <c:formatCode>General</c:formatCode>
                <c:ptCount val="7"/>
                <c:pt idx="0">
                  <c:v>24</c:v>
                </c:pt>
                <c:pt idx="1">
                  <c:v>29</c:v>
                </c:pt>
                <c:pt idx="2">
                  <c:v>30</c:v>
                </c:pt>
                <c:pt idx="3">
                  <c:v>40</c:v>
                </c:pt>
                <c:pt idx="4">
                  <c:v>35</c:v>
                </c:pt>
                <c:pt idx="5">
                  <c:v>41</c:v>
                </c:pt>
                <c:pt idx="6">
                  <c:v>43</c:v>
                </c:pt>
              </c:numCache>
            </c:numRef>
          </c:val>
          <c:extLst>
            <c:ext xmlns:c16="http://schemas.microsoft.com/office/drawing/2014/chart" uri="{C3380CC4-5D6E-409C-BE32-E72D297353CC}">
              <c16:uniqueId val="{00000001-8D82-405B-AF17-2416F21F7491}"/>
            </c:ext>
          </c:extLst>
        </c:ser>
        <c:dLbls>
          <c:showLegendKey val="0"/>
          <c:showVal val="0"/>
          <c:showCatName val="0"/>
          <c:showSerName val="0"/>
          <c:showPercent val="0"/>
          <c:showBubbleSize val="0"/>
        </c:dLbls>
        <c:gapWidth val="150"/>
        <c:overlap val="100"/>
        <c:axId val="498503776"/>
        <c:axId val="498505416"/>
      </c:barChart>
      <c:catAx>
        <c:axId val="4985037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98505416"/>
        <c:crosses val="autoZero"/>
        <c:auto val="1"/>
        <c:lblAlgn val="ctr"/>
        <c:lblOffset val="100"/>
        <c:noMultiLvlLbl val="0"/>
      </c:catAx>
      <c:valAx>
        <c:axId val="49850541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98503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'[engagement questionnaire graphs.xlsx]Sheet1'!$Q$129:$Q$130</cx:f>
        <cx:lvl ptCount="2">
          <cx:pt idx="0">agree</cx:pt>
          <cx:pt idx="1">disagree</cx:pt>
        </cx:lvl>
      </cx:strDim>
      <cx:numDim type="size">
        <cx:f>'[engagement questionnaire graphs.xlsx]Sheet1'!$R$129:$R$130</cx:f>
        <cx:lvl ptCount="2" formatCode="General">
          <cx:pt idx="0">11</cx:pt>
          <cx:pt idx="1">26</cx:pt>
        </cx:lvl>
      </cx:numDim>
    </cx:data>
  </cx:chartData>
  <cx:chart>
    <cx:title pos="t" align="ctr" overlay="0">
      <cx:tx>
        <cx:rich>
          <a:bodyPr spcFirstLastPara="1" vertOverflow="ellipsis" wrap="square" lIns="0" tIns="0" rIns="0" bIns="0" anchor="ctr" anchorCtr="1"/>
          <a:lstStyle/>
          <a:p>
            <a:pPr algn="ctr">
              <a:defRPr sz="2800"/>
            </a:pPr>
            <a:r>
              <a:rPr lang="en-US" sz="2800"/>
              <a:t>I prefer using the chat box rather than speaking in the main room.</a:t>
            </a:r>
            <a:endParaRPr lang="en-US"/>
          </a:p>
        </cx:rich>
      </cx:tx>
    </cx:title>
    <cx:plotArea>
      <cx:plotAreaRegion>
        <cx:series layoutId="sunburst" uniqueId="{24BBCEB0-8661-4392-B9E6-2907B40CB66E}">
          <cx:spPr>
            <a:solidFill>
              <a:srgbClr val="00B050"/>
            </a:solidFill>
          </cx:spPr>
          <cx:dataPt idx="1">
            <cx:spPr>
              <a:solidFill>
                <a:srgbClr val="FF0000"/>
              </a:solidFill>
            </cx:spPr>
          </cx:dataPt>
          <cx:dataLabels pos="ctr">
            <cx:visibility seriesName="0" categoryName="1" value="0"/>
            <cx:dataLabel idx="0" pos="ctr">
              <cx:visibility seriesName="0" categoryName="1" value="0"/>
              <cx:separator>, </cx:separator>
            </cx:dataLabel>
            <cx:dataLabel idx="1" pos="ctr">
              <cx:visibility seriesName="0" categoryName="1" value="0"/>
              <cx:separator>, </cx:separator>
            </cx:dataLabel>
          </cx:dataLabels>
          <cx:dataId val="0"/>
        </cx:series>
      </cx:plotAreaRegion>
    </cx:plotArea>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50" kern="1200"/>
    <cs:bodyPr wrap="square" lIns="38100" tIns="19050" rIns="38100" bIns="19050" anchor="ctr">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9525">
        <a:solidFill>
          <a:schemeClr val="lt1"/>
        </a:solidFill>
      </a:ln>
    </cs:spPr>
  </cs:dataPoint>
  <cs:dataPoint3D>
    <cs:lnRef idx="0"/>
    <cs:fillRef idx="0">
      <cs:styleClr val="auto"/>
    </cs:fillRef>
    <cs:effectRef idx="0"/>
    <cs:fontRef idx="minor">
      <a:schemeClr val="tx1"/>
    </cs:fontRef>
    <cs:spPr>
      <a:solidFill>
        <a:schemeClr val="phClr"/>
      </a:solidFill>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defRPr sz="900"/>
  </cs:dataTable>
  <cs:downBar>
    <cs:lnRef idx="0"/>
    <cs:fillRef idx="0"/>
    <cs:effectRef idx="0"/>
    <cs:fontRef idx="minor">
      <a:schemeClr val="tx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lumOff val="10000"/>
          </a:schemeClr>
        </a:solidFill>
        <a:round/>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body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tx1"/>
    </cs:fontRef>
    <cs:spPr>
      <a:solidFill>
        <a:schemeClr val="lt1"/>
      </a:solidFill>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18777F-A018-417E-83EE-46D19303D2D4}" type="datetimeFigureOut">
              <a:rPr lang="en-GB" smtClean="0"/>
              <a:t>08/12/2021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C53BD6-5AEC-4060-B79B-DBB4CE84A172}" type="slidenum">
              <a:rPr lang="en-GB" smtClean="0"/>
              <a:t>‹#›</a:t>
            </a:fld>
            <a:endParaRPr lang="en-GB"/>
          </a:p>
        </p:txBody>
      </p:sp>
    </p:spTree>
    <p:extLst>
      <p:ext uri="{BB962C8B-B14F-4D97-AF65-F5344CB8AC3E}">
        <p14:creationId xmlns:p14="http://schemas.microsoft.com/office/powerpoint/2010/main" val="372339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E8D4E6-F64F-4999-AC2A-A008E685C045}" type="slidenum">
              <a:rPr lang="en-GB" smtClean="0"/>
              <a:pPr/>
              <a:t>9</a:t>
            </a:fld>
            <a:endParaRPr lang="en-GB" dirty="0"/>
          </a:p>
        </p:txBody>
      </p:sp>
    </p:spTree>
    <p:extLst>
      <p:ext uri="{BB962C8B-B14F-4D97-AF65-F5344CB8AC3E}">
        <p14:creationId xmlns:p14="http://schemas.microsoft.com/office/powerpoint/2010/main" val="2284461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E8D4E6-F64F-4999-AC2A-A008E685C045}" type="slidenum">
              <a:rPr lang="en-GB" smtClean="0"/>
              <a:pPr/>
              <a:t>11</a:t>
            </a:fld>
            <a:endParaRPr lang="en-GB" dirty="0"/>
          </a:p>
        </p:txBody>
      </p:sp>
    </p:spTree>
    <p:extLst>
      <p:ext uri="{BB962C8B-B14F-4D97-AF65-F5344CB8AC3E}">
        <p14:creationId xmlns:p14="http://schemas.microsoft.com/office/powerpoint/2010/main" val="3010406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E8D4E6-F64F-4999-AC2A-A008E685C045}" type="slidenum">
              <a:rPr lang="en-GB" smtClean="0"/>
              <a:pPr/>
              <a:t>12</a:t>
            </a:fld>
            <a:endParaRPr lang="en-GB" dirty="0"/>
          </a:p>
        </p:txBody>
      </p:sp>
    </p:spTree>
    <p:extLst>
      <p:ext uri="{BB962C8B-B14F-4D97-AF65-F5344CB8AC3E}">
        <p14:creationId xmlns:p14="http://schemas.microsoft.com/office/powerpoint/2010/main" val="3903768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E8D4E6-F64F-4999-AC2A-A008E685C045}" type="slidenum">
              <a:rPr lang="en-GB" smtClean="0"/>
              <a:pPr/>
              <a:t>16</a:t>
            </a:fld>
            <a:endParaRPr lang="en-GB" dirty="0"/>
          </a:p>
        </p:txBody>
      </p:sp>
    </p:spTree>
    <p:extLst>
      <p:ext uri="{BB962C8B-B14F-4D97-AF65-F5344CB8AC3E}">
        <p14:creationId xmlns:p14="http://schemas.microsoft.com/office/powerpoint/2010/main" val="135889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228D6D-50DB-42C2-8361-3EB84A123842}" type="datetimeFigureOut">
              <a:rPr lang="en-GB" smtClean="0"/>
              <a:t>08/12/2021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43129-EFA4-49C7-80B3-9FF5C0AB1534}" type="slidenum">
              <a:rPr lang="en-GB" smtClean="0"/>
              <a:t>‹#›</a:t>
            </a:fld>
            <a:endParaRPr lang="en-GB"/>
          </a:p>
        </p:txBody>
      </p:sp>
    </p:spTree>
    <p:extLst>
      <p:ext uri="{BB962C8B-B14F-4D97-AF65-F5344CB8AC3E}">
        <p14:creationId xmlns:p14="http://schemas.microsoft.com/office/powerpoint/2010/main" val="1125995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228D6D-50DB-42C2-8361-3EB84A123842}" type="datetimeFigureOut">
              <a:rPr lang="en-GB" smtClean="0"/>
              <a:t>08/12/2021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43129-EFA4-49C7-80B3-9FF5C0AB1534}" type="slidenum">
              <a:rPr lang="en-GB" smtClean="0"/>
              <a:t>‹#›</a:t>
            </a:fld>
            <a:endParaRPr lang="en-GB"/>
          </a:p>
        </p:txBody>
      </p:sp>
    </p:spTree>
    <p:extLst>
      <p:ext uri="{BB962C8B-B14F-4D97-AF65-F5344CB8AC3E}">
        <p14:creationId xmlns:p14="http://schemas.microsoft.com/office/powerpoint/2010/main" val="1115283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228D6D-50DB-42C2-8361-3EB84A123842}" type="datetimeFigureOut">
              <a:rPr lang="en-GB" smtClean="0"/>
              <a:t>08/12/2021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43129-EFA4-49C7-80B3-9FF5C0AB1534}"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40549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228D6D-50DB-42C2-8361-3EB84A123842}" type="datetimeFigureOut">
              <a:rPr lang="en-GB" smtClean="0"/>
              <a:t>08/12/2021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43129-EFA4-49C7-80B3-9FF5C0AB1534}" type="slidenum">
              <a:rPr lang="en-GB" smtClean="0"/>
              <a:t>‹#›</a:t>
            </a:fld>
            <a:endParaRPr lang="en-GB"/>
          </a:p>
        </p:txBody>
      </p:sp>
    </p:spTree>
    <p:extLst>
      <p:ext uri="{BB962C8B-B14F-4D97-AF65-F5344CB8AC3E}">
        <p14:creationId xmlns:p14="http://schemas.microsoft.com/office/powerpoint/2010/main" val="1232853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228D6D-50DB-42C2-8361-3EB84A123842}" type="datetimeFigureOut">
              <a:rPr lang="en-GB" smtClean="0"/>
              <a:t>08/12/2021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43129-EFA4-49C7-80B3-9FF5C0AB1534}"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49567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228D6D-50DB-42C2-8361-3EB84A123842}" type="datetimeFigureOut">
              <a:rPr lang="en-GB" smtClean="0"/>
              <a:t>08/12/2021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43129-EFA4-49C7-80B3-9FF5C0AB1534}" type="slidenum">
              <a:rPr lang="en-GB" smtClean="0"/>
              <a:t>‹#›</a:t>
            </a:fld>
            <a:endParaRPr lang="en-GB"/>
          </a:p>
        </p:txBody>
      </p:sp>
    </p:spTree>
    <p:extLst>
      <p:ext uri="{BB962C8B-B14F-4D97-AF65-F5344CB8AC3E}">
        <p14:creationId xmlns:p14="http://schemas.microsoft.com/office/powerpoint/2010/main" val="4168307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228D6D-50DB-42C2-8361-3EB84A123842}" type="datetimeFigureOut">
              <a:rPr lang="en-GB" smtClean="0"/>
              <a:t>08/12/2021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43129-EFA4-49C7-80B3-9FF5C0AB1534}" type="slidenum">
              <a:rPr lang="en-GB" smtClean="0"/>
              <a:t>‹#›</a:t>
            </a:fld>
            <a:endParaRPr lang="en-GB"/>
          </a:p>
        </p:txBody>
      </p:sp>
    </p:spTree>
    <p:extLst>
      <p:ext uri="{BB962C8B-B14F-4D97-AF65-F5344CB8AC3E}">
        <p14:creationId xmlns:p14="http://schemas.microsoft.com/office/powerpoint/2010/main" val="2488471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228D6D-50DB-42C2-8361-3EB84A123842}" type="datetimeFigureOut">
              <a:rPr lang="en-GB" smtClean="0"/>
              <a:t>08/12/2021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43129-EFA4-49C7-80B3-9FF5C0AB1534}" type="slidenum">
              <a:rPr lang="en-GB" smtClean="0"/>
              <a:t>‹#›</a:t>
            </a:fld>
            <a:endParaRPr lang="en-GB"/>
          </a:p>
        </p:txBody>
      </p:sp>
    </p:spTree>
    <p:extLst>
      <p:ext uri="{BB962C8B-B14F-4D97-AF65-F5344CB8AC3E}">
        <p14:creationId xmlns:p14="http://schemas.microsoft.com/office/powerpoint/2010/main" val="1856025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228D6D-50DB-42C2-8361-3EB84A123842}" type="datetimeFigureOut">
              <a:rPr lang="en-GB" smtClean="0"/>
              <a:t>08/12/2021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43129-EFA4-49C7-80B3-9FF5C0AB1534}" type="slidenum">
              <a:rPr lang="en-GB" smtClean="0"/>
              <a:t>‹#›</a:t>
            </a:fld>
            <a:endParaRPr lang="en-GB"/>
          </a:p>
        </p:txBody>
      </p:sp>
    </p:spTree>
    <p:extLst>
      <p:ext uri="{BB962C8B-B14F-4D97-AF65-F5344CB8AC3E}">
        <p14:creationId xmlns:p14="http://schemas.microsoft.com/office/powerpoint/2010/main" val="725198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228D6D-50DB-42C2-8361-3EB84A123842}" type="datetimeFigureOut">
              <a:rPr lang="en-GB" smtClean="0"/>
              <a:t>08/12/2021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43129-EFA4-49C7-80B3-9FF5C0AB1534}" type="slidenum">
              <a:rPr lang="en-GB" smtClean="0"/>
              <a:t>‹#›</a:t>
            </a:fld>
            <a:endParaRPr lang="en-GB"/>
          </a:p>
        </p:txBody>
      </p:sp>
    </p:spTree>
    <p:extLst>
      <p:ext uri="{BB962C8B-B14F-4D97-AF65-F5344CB8AC3E}">
        <p14:creationId xmlns:p14="http://schemas.microsoft.com/office/powerpoint/2010/main" val="621740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228D6D-50DB-42C2-8361-3EB84A123842}" type="datetimeFigureOut">
              <a:rPr lang="en-GB" smtClean="0"/>
              <a:t>08/12/2021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543129-EFA4-49C7-80B3-9FF5C0AB1534}" type="slidenum">
              <a:rPr lang="en-GB" smtClean="0"/>
              <a:t>‹#›</a:t>
            </a:fld>
            <a:endParaRPr lang="en-GB"/>
          </a:p>
        </p:txBody>
      </p:sp>
    </p:spTree>
    <p:extLst>
      <p:ext uri="{BB962C8B-B14F-4D97-AF65-F5344CB8AC3E}">
        <p14:creationId xmlns:p14="http://schemas.microsoft.com/office/powerpoint/2010/main" val="2326846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228D6D-50DB-42C2-8361-3EB84A123842}" type="datetimeFigureOut">
              <a:rPr lang="en-GB" smtClean="0"/>
              <a:t>08/12/2021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543129-EFA4-49C7-80B3-9FF5C0AB1534}" type="slidenum">
              <a:rPr lang="en-GB" smtClean="0"/>
              <a:t>‹#›</a:t>
            </a:fld>
            <a:endParaRPr lang="en-GB"/>
          </a:p>
        </p:txBody>
      </p:sp>
    </p:spTree>
    <p:extLst>
      <p:ext uri="{BB962C8B-B14F-4D97-AF65-F5344CB8AC3E}">
        <p14:creationId xmlns:p14="http://schemas.microsoft.com/office/powerpoint/2010/main" val="923839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228D6D-50DB-42C2-8361-3EB84A123842}" type="datetimeFigureOut">
              <a:rPr lang="en-GB" smtClean="0"/>
              <a:t>08/12/2021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543129-EFA4-49C7-80B3-9FF5C0AB1534}" type="slidenum">
              <a:rPr lang="en-GB" smtClean="0"/>
              <a:t>‹#›</a:t>
            </a:fld>
            <a:endParaRPr lang="en-GB"/>
          </a:p>
        </p:txBody>
      </p:sp>
    </p:spTree>
    <p:extLst>
      <p:ext uri="{BB962C8B-B14F-4D97-AF65-F5344CB8AC3E}">
        <p14:creationId xmlns:p14="http://schemas.microsoft.com/office/powerpoint/2010/main" val="4287533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228D6D-50DB-42C2-8361-3EB84A123842}" type="datetimeFigureOut">
              <a:rPr lang="en-GB" smtClean="0"/>
              <a:t>08/12/2021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543129-EFA4-49C7-80B3-9FF5C0AB1534}" type="slidenum">
              <a:rPr lang="en-GB" smtClean="0"/>
              <a:t>‹#›</a:t>
            </a:fld>
            <a:endParaRPr lang="en-GB"/>
          </a:p>
        </p:txBody>
      </p:sp>
    </p:spTree>
    <p:extLst>
      <p:ext uri="{BB962C8B-B14F-4D97-AF65-F5344CB8AC3E}">
        <p14:creationId xmlns:p14="http://schemas.microsoft.com/office/powerpoint/2010/main" val="35253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228D6D-50DB-42C2-8361-3EB84A123842}" type="datetimeFigureOut">
              <a:rPr lang="en-GB" smtClean="0"/>
              <a:t>08/12/2021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543129-EFA4-49C7-80B3-9FF5C0AB1534}" type="slidenum">
              <a:rPr lang="en-GB" smtClean="0"/>
              <a:t>‹#›</a:t>
            </a:fld>
            <a:endParaRPr lang="en-GB"/>
          </a:p>
        </p:txBody>
      </p:sp>
    </p:spTree>
    <p:extLst>
      <p:ext uri="{BB962C8B-B14F-4D97-AF65-F5344CB8AC3E}">
        <p14:creationId xmlns:p14="http://schemas.microsoft.com/office/powerpoint/2010/main" val="16450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7228D6D-50DB-42C2-8361-3EB84A123842}" type="datetimeFigureOut">
              <a:rPr lang="en-GB" smtClean="0"/>
              <a:t>08/12/2021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543129-EFA4-49C7-80B3-9FF5C0AB1534}" type="slidenum">
              <a:rPr lang="en-GB" smtClean="0"/>
              <a:t>‹#›</a:t>
            </a:fld>
            <a:endParaRPr lang="en-GB"/>
          </a:p>
        </p:txBody>
      </p:sp>
    </p:spTree>
    <p:extLst>
      <p:ext uri="{BB962C8B-B14F-4D97-AF65-F5344CB8AC3E}">
        <p14:creationId xmlns:p14="http://schemas.microsoft.com/office/powerpoint/2010/main" val="51827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228D6D-50DB-42C2-8361-3EB84A123842}" type="datetimeFigureOut">
              <a:rPr lang="en-GB" smtClean="0"/>
              <a:t>08/12/2021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E7543129-EFA4-49C7-80B3-9FF5C0AB1534}" type="slidenum">
              <a:rPr lang="en-GB" smtClean="0"/>
              <a:t>‹#›</a:t>
            </a:fld>
            <a:endParaRPr lang="en-GB"/>
          </a:p>
        </p:txBody>
      </p:sp>
    </p:spTree>
    <p:extLst>
      <p:ext uri="{BB962C8B-B14F-4D97-AF65-F5344CB8AC3E}">
        <p14:creationId xmlns:p14="http://schemas.microsoft.com/office/powerpoint/2010/main" val="238782372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dx.doi.org/10.1016/j.compedu.2015.09.005" TargetMode="External"/><Relationship Id="rId2" Type="http://schemas.openxmlformats.org/officeDocument/2006/relationships/hyperlink" Target="http://dx.doi.org/10.3102/0034654307400105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6"/>
          <p:cNvSpPr>
            <a:spLocks noChangeArrowheads="1"/>
          </p:cNvSpPr>
          <p:nvPr/>
        </p:nvSpPr>
        <p:spPr bwMode="auto">
          <a:xfrm>
            <a:off x="1930401" y="1625600"/>
            <a:ext cx="725487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GB" sz="3000" b="1" dirty="0">
                <a:solidFill>
                  <a:schemeClr val="tx1">
                    <a:lumMod val="65000"/>
                    <a:lumOff val="35000"/>
                  </a:schemeClr>
                </a:solidFill>
                <a:latin typeface="Arial"/>
                <a:cs typeface="Arial"/>
              </a:rPr>
              <a:t>Exploring students’ affective responses to activities in the online EAP classroom</a:t>
            </a:r>
          </a:p>
        </p:txBody>
      </p:sp>
      <p:cxnSp>
        <p:nvCxnSpPr>
          <p:cNvPr id="10" name="Straight Connector 9"/>
          <p:cNvCxnSpPr>
            <a:cxnSpLocks noChangeShapeType="1"/>
          </p:cNvCxnSpPr>
          <p:nvPr/>
        </p:nvCxnSpPr>
        <p:spPr bwMode="auto">
          <a:xfrm>
            <a:off x="2043114" y="3140968"/>
            <a:ext cx="7013575" cy="0"/>
          </a:xfrm>
          <a:prstGeom prst="line">
            <a:avLst/>
          </a:prstGeom>
          <a:noFill/>
          <a:ln w="25400">
            <a:solidFill>
              <a:srgbClr val="660066"/>
            </a:solidFill>
            <a:prstDash val="dot"/>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8" name="Rectangle 7"/>
          <p:cNvSpPr>
            <a:spLocks noChangeArrowheads="1"/>
          </p:cNvSpPr>
          <p:nvPr/>
        </p:nvSpPr>
        <p:spPr bwMode="auto">
          <a:xfrm>
            <a:off x="1930400" y="4295776"/>
            <a:ext cx="6821488" cy="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en-GB" sz="2400" dirty="0">
                <a:solidFill>
                  <a:srgbClr val="595959"/>
                </a:solidFill>
                <a:cs typeface="Arial" charset="0"/>
              </a:rPr>
              <a:t>rachel.heasley@manchester.ac.uk</a:t>
            </a:r>
          </a:p>
        </p:txBody>
      </p:sp>
    </p:spTree>
    <p:extLst>
      <p:ext uri="{BB962C8B-B14F-4D97-AF65-F5344CB8AC3E}">
        <p14:creationId xmlns:p14="http://schemas.microsoft.com/office/powerpoint/2010/main" val="1304853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154" y="341298"/>
            <a:ext cx="5842992" cy="720080"/>
          </a:xfrm>
        </p:spPr>
        <p:txBody>
          <a:bodyPr/>
          <a:lstStyle/>
          <a:p>
            <a:r>
              <a:rPr lang="en-GB" dirty="0"/>
              <a:t>Responses: interactions</a:t>
            </a:r>
          </a:p>
        </p:txBody>
      </p:sp>
      <p:sp>
        <p:nvSpPr>
          <p:cNvPr id="3" name="Content Placeholder 2"/>
          <p:cNvSpPr>
            <a:spLocks noGrp="1"/>
          </p:cNvSpPr>
          <p:nvPr>
            <p:ph idx="1"/>
          </p:nvPr>
        </p:nvSpPr>
        <p:spPr>
          <a:xfrm>
            <a:off x="1919536" y="1988840"/>
            <a:ext cx="8496944" cy="4608512"/>
          </a:xfrm>
        </p:spPr>
        <p:txBody>
          <a:bodyPr/>
          <a:lstStyle/>
          <a:p>
            <a:endParaRPr lang="en-GB" dirty="0"/>
          </a:p>
          <a:p>
            <a:endParaRPr lang="en-GB" dirty="0"/>
          </a:p>
        </p:txBody>
      </p:sp>
      <p:graphicFrame>
        <p:nvGraphicFramePr>
          <p:cNvPr id="6" name="Chart 5"/>
          <p:cNvGraphicFramePr>
            <a:graphicFrameLocks/>
          </p:cNvGraphicFramePr>
          <p:nvPr>
            <p:extLst>
              <p:ext uri="{D42A27DB-BD31-4B8C-83A1-F6EECF244321}">
                <p14:modId xmlns:p14="http://schemas.microsoft.com/office/powerpoint/2010/main" val="2118533309"/>
              </p:ext>
            </p:extLst>
          </p:nvPr>
        </p:nvGraphicFramePr>
        <p:xfrm>
          <a:off x="532155" y="1423851"/>
          <a:ext cx="8376714" cy="43238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526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Responses: interactions</a:t>
            </a:r>
          </a:p>
        </p:txBody>
      </p:sp>
      <p:sp>
        <p:nvSpPr>
          <p:cNvPr id="3" name="Content Placeholder 2"/>
          <p:cNvSpPr>
            <a:spLocks noGrp="1"/>
          </p:cNvSpPr>
          <p:nvPr>
            <p:ph idx="1"/>
          </p:nvPr>
        </p:nvSpPr>
        <p:spPr/>
        <p:txBody>
          <a:bodyPr/>
          <a:lstStyle/>
          <a:p>
            <a:endParaRPr lang="en-GB" dirty="0"/>
          </a:p>
          <a:p>
            <a:endParaRPr lang="en-GB" dirty="0"/>
          </a:p>
        </p:txBody>
      </p:sp>
      <p:sp>
        <p:nvSpPr>
          <p:cNvPr id="5" name="Content Placeholder 2"/>
          <p:cNvSpPr txBox="1">
            <a:spLocks/>
          </p:cNvSpPr>
          <p:nvPr/>
        </p:nvSpPr>
        <p:spPr bwMode="auto">
          <a:xfrm>
            <a:off x="1076820" y="4958943"/>
            <a:ext cx="8568952" cy="1560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400" dirty="0"/>
              <a:t>70% of those who had studied online before felt comfortable speaking in the main room, compared to 57% of those relatively new to online English lessons</a:t>
            </a:r>
            <a:r>
              <a:rPr lang="en-GB" dirty="0"/>
              <a:t>.</a:t>
            </a:r>
          </a:p>
          <a:p>
            <a:endParaRPr lang="en-GB" dirty="0"/>
          </a:p>
        </p:txBody>
      </p:sp>
      <p:graphicFrame>
        <p:nvGraphicFramePr>
          <p:cNvPr id="8" name="Chart 7"/>
          <p:cNvGraphicFramePr>
            <a:graphicFrameLocks/>
          </p:cNvGraphicFramePr>
          <p:nvPr>
            <p:extLst>
              <p:ext uri="{D42A27DB-BD31-4B8C-83A1-F6EECF244321}">
                <p14:modId xmlns:p14="http://schemas.microsoft.com/office/powerpoint/2010/main" val="4273418493"/>
              </p:ext>
            </p:extLst>
          </p:nvPr>
        </p:nvGraphicFramePr>
        <p:xfrm>
          <a:off x="677334" y="1632857"/>
          <a:ext cx="8192346" cy="30958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4164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Responses: interactions</a:t>
            </a:r>
          </a:p>
        </p:txBody>
      </p:sp>
      <mc:AlternateContent xmlns:mc="http://schemas.openxmlformats.org/markup-compatibility/2006" xmlns:cx1="http://schemas.microsoft.com/office/drawing/2015/9/8/chartex">
        <mc:Choice Requires="cx1">
          <p:graphicFrame>
            <p:nvGraphicFramePr>
              <p:cNvPr id="4" name="Chart 3"/>
              <p:cNvGraphicFramePr/>
              <p:nvPr>
                <p:extLst>
                  <p:ext uri="{D42A27DB-BD31-4B8C-83A1-F6EECF244321}">
                    <p14:modId xmlns:p14="http://schemas.microsoft.com/office/powerpoint/2010/main" val="2475451281"/>
                  </p:ext>
                </p:extLst>
              </p:nvPr>
            </p:nvGraphicFramePr>
            <p:xfrm>
              <a:off x="1058361" y="1813302"/>
              <a:ext cx="7056784" cy="3816424"/>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4" name="Chart 3"/>
              <p:cNvPicPr>
                <a:picLocks noGrp="1" noRot="1" noChangeAspect="1" noMove="1" noResize="1" noEditPoints="1" noAdjustHandles="1" noChangeArrowheads="1" noChangeShapeType="1"/>
              </p:cNvPicPr>
              <p:nvPr/>
            </p:nvPicPr>
            <p:blipFill>
              <a:blip r:embed="rId4"/>
              <a:stretch>
                <a:fillRect/>
              </a:stretch>
            </p:blipFill>
            <p:spPr>
              <a:xfrm>
                <a:off x="1058361" y="1813302"/>
                <a:ext cx="7056784" cy="3816424"/>
              </a:xfrm>
              <a:prstGeom prst="rect">
                <a:avLst/>
              </a:prstGeom>
            </p:spPr>
          </p:pic>
        </mc:Fallback>
      </mc:AlternateContent>
    </p:spTree>
    <p:extLst>
      <p:ext uri="{BB962C8B-B14F-4D97-AF65-F5344CB8AC3E}">
        <p14:creationId xmlns:p14="http://schemas.microsoft.com/office/powerpoint/2010/main" val="2705602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Responses: interactions in Breakout rooms</a:t>
            </a:r>
          </a:p>
        </p:txBody>
      </p:sp>
      <p:sp>
        <p:nvSpPr>
          <p:cNvPr id="3" name="Content Placeholder 2"/>
          <p:cNvSpPr>
            <a:spLocks noGrp="1"/>
          </p:cNvSpPr>
          <p:nvPr>
            <p:ph idx="1"/>
          </p:nvPr>
        </p:nvSpPr>
        <p:spPr>
          <a:xfrm>
            <a:off x="580106" y="2160606"/>
            <a:ext cx="2808312" cy="3633267"/>
          </a:xfrm>
        </p:spPr>
        <p:txBody>
          <a:bodyPr/>
          <a:lstStyle/>
          <a:p>
            <a:pPr marL="0" indent="0">
              <a:buNone/>
            </a:pPr>
            <a:r>
              <a:rPr lang="en-GB" sz="2400" dirty="0"/>
              <a:t>Students indicated a preference for working with </a:t>
            </a:r>
            <a:r>
              <a:rPr lang="en-GB" sz="2400" b="1" dirty="0"/>
              <a:t>a maximum of three other students in a BOR.</a:t>
            </a:r>
          </a:p>
        </p:txBody>
      </p:sp>
      <p:graphicFrame>
        <p:nvGraphicFramePr>
          <p:cNvPr id="6" name="Chart 5"/>
          <p:cNvGraphicFramePr>
            <a:graphicFrameLocks/>
          </p:cNvGraphicFramePr>
          <p:nvPr>
            <p:extLst>
              <p:ext uri="{D42A27DB-BD31-4B8C-83A1-F6EECF244321}">
                <p14:modId xmlns:p14="http://schemas.microsoft.com/office/powerpoint/2010/main" val="1655267660"/>
              </p:ext>
            </p:extLst>
          </p:nvPr>
        </p:nvGraphicFramePr>
        <p:xfrm>
          <a:off x="3538804" y="1848439"/>
          <a:ext cx="6084169" cy="42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034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6"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300" i="1" dirty="0"/>
              <a:t>“I think breakout rooms with less people is a good way to help those who are too shy to talk in front of many people.” (S5)</a:t>
            </a:r>
          </a:p>
          <a:p>
            <a:endParaRPr lang="en-GB" sz="2300" i="1" dirty="0"/>
          </a:p>
          <a:p>
            <a:r>
              <a:rPr lang="en-GB" sz="2300" i="1" dirty="0"/>
              <a:t>“with more people it is more difficult to know when we should speak” (S1)</a:t>
            </a:r>
          </a:p>
        </p:txBody>
      </p:sp>
    </p:spTree>
    <p:extLst>
      <p:ext uri="{BB962C8B-B14F-4D97-AF65-F5344CB8AC3E}">
        <p14:creationId xmlns:p14="http://schemas.microsoft.com/office/powerpoint/2010/main" val="1182688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Responses: interactions in Breakout rooms</a:t>
            </a:r>
          </a:p>
        </p:txBody>
      </p:sp>
      <p:sp>
        <p:nvSpPr>
          <p:cNvPr id="3" name="Content Placeholder 2"/>
          <p:cNvSpPr>
            <a:spLocks noGrp="1"/>
          </p:cNvSpPr>
          <p:nvPr>
            <p:ph idx="1"/>
          </p:nvPr>
        </p:nvSpPr>
        <p:spPr>
          <a:xfrm>
            <a:off x="677334" y="1930401"/>
            <a:ext cx="9482146" cy="4114628"/>
          </a:xfrm>
        </p:spPr>
        <p:txBody>
          <a:bodyPr>
            <a:normAutofit/>
          </a:bodyPr>
          <a:lstStyle/>
          <a:p>
            <a:pPr marL="0" indent="0">
              <a:buNone/>
            </a:pPr>
            <a:r>
              <a:rPr lang="en-GB" sz="2800" dirty="0"/>
              <a:t>Students indicated a preference for working with different people in BOR activities during a lesson.</a:t>
            </a:r>
          </a:p>
        </p:txBody>
      </p:sp>
      <p:graphicFrame>
        <p:nvGraphicFramePr>
          <p:cNvPr id="7" name="Chart 6"/>
          <p:cNvGraphicFramePr>
            <a:graphicFrameLocks/>
          </p:cNvGraphicFramePr>
          <p:nvPr>
            <p:extLst>
              <p:ext uri="{D42A27DB-BD31-4B8C-83A1-F6EECF244321}">
                <p14:modId xmlns:p14="http://schemas.microsoft.com/office/powerpoint/2010/main" val="2250515963"/>
              </p:ext>
            </p:extLst>
          </p:nvPr>
        </p:nvGraphicFramePr>
        <p:xfrm>
          <a:off x="829923" y="3010988"/>
          <a:ext cx="7560840"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6894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Responses: interactions</a:t>
            </a:r>
            <a:br>
              <a:rPr lang="en-GB" dirty="0"/>
            </a:br>
            <a:r>
              <a:rPr lang="en-GB" sz="2800" dirty="0"/>
              <a:t>Building community</a:t>
            </a:r>
            <a:endParaRPr lang="en-GB" dirty="0"/>
          </a:p>
        </p:txBody>
      </p:sp>
      <p:sp>
        <p:nvSpPr>
          <p:cNvPr id="3" name="Content Placeholder 2"/>
          <p:cNvSpPr>
            <a:spLocks noGrp="1"/>
          </p:cNvSpPr>
          <p:nvPr>
            <p:ph idx="1"/>
          </p:nvPr>
        </p:nvSpPr>
        <p:spPr/>
        <p:txBody>
          <a:bodyPr/>
          <a:lstStyle/>
          <a:p>
            <a:pPr marL="0" indent="0">
              <a:buNone/>
            </a:pPr>
            <a:r>
              <a:rPr lang="en-GB" sz="2800" dirty="0"/>
              <a:t>Vast majority viewed developing friendships with classmates as important (43 of 49) but only 37 felt they had developed friendships </a:t>
            </a:r>
          </a:p>
          <a:p>
            <a:pPr marL="0" indent="0">
              <a:buNone/>
            </a:pPr>
            <a:endParaRPr lang="en-GB" dirty="0"/>
          </a:p>
          <a:p>
            <a:pPr marL="0" indent="0">
              <a:buNone/>
            </a:pPr>
            <a:r>
              <a:rPr lang="en-GB" sz="2300" i="1" dirty="0"/>
              <a:t>“Maybe during online courses, most of the time I only communicate things relate to course with others” (S3)</a:t>
            </a:r>
            <a:r>
              <a:rPr lang="en-GB" sz="2300" dirty="0"/>
              <a:t> </a:t>
            </a:r>
          </a:p>
          <a:p>
            <a:pPr marL="0" indent="0">
              <a:buNone/>
            </a:pPr>
            <a:endParaRPr lang="en-GB" dirty="0"/>
          </a:p>
        </p:txBody>
      </p:sp>
    </p:spTree>
    <p:extLst>
      <p:ext uri="{BB962C8B-B14F-4D97-AF65-F5344CB8AC3E}">
        <p14:creationId xmlns:p14="http://schemas.microsoft.com/office/powerpoint/2010/main" val="1143866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Responses: interactions</a:t>
            </a:r>
            <a:br>
              <a:rPr lang="en-GB" dirty="0"/>
            </a:br>
            <a:r>
              <a:rPr lang="en-GB" sz="2800" dirty="0"/>
              <a:t>Video cameras</a:t>
            </a:r>
            <a:endParaRPr lang="en-GB" dirty="0"/>
          </a:p>
        </p:txBody>
      </p:sp>
      <p:sp>
        <p:nvSpPr>
          <p:cNvPr id="3" name="Content Placeholder 2"/>
          <p:cNvSpPr>
            <a:spLocks noGrp="1"/>
          </p:cNvSpPr>
          <p:nvPr>
            <p:ph idx="1"/>
          </p:nvPr>
        </p:nvSpPr>
        <p:spPr/>
        <p:txBody>
          <a:bodyPr/>
          <a:lstStyle/>
          <a:p>
            <a:endParaRPr lang="en-GB" dirty="0"/>
          </a:p>
          <a:p>
            <a:endParaRPr lang="en-GB" dirty="0"/>
          </a:p>
        </p:txBody>
      </p:sp>
      <p:sp>
        <p:nvSpPr>
          <p:cNvPr id="6" name="Content Placeholder 2"/>
          <p:cNvSpPr txBox="1">
            <a:spLocks/>
          </p:cNvSpPr>
          <p:nvPr/>
        </p:nvSpPr>
        <p:spPr bwMode="auto">
          <a:xfrm>
            <a:off x="860868" y="2160589"/>
            <a:ext cx="8229600" cy="36332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a:t>57% said they prefer to have their camera on during lessons.</a:t>
            </a:r>
          </a:p>
          <a:p>
            <a:pPr marL="0" indent="0">
              <a:buNone/>
            </a:pPr>
            <a:endParaRPr lang="en-GB" dirty="0"/>
          </a:p>
          <a:p>
            <a:pPr marL="0" indent="0">
              <a:buNone/>
            </a:pPr>
            <a:r>
              <a:rPr lang="en-GB" dirty="0"/>
              <a:t>65% said they prefer other people to have their camera on during lessons.</a:t>
            </a:r>
          </a:p>
          <a:p>
            <a:endParaRPr lang="en-GB" dirty="0"/>
          </a:p>
        </p:txBody>
      </p:sp>
    </p:spTree>
    <p:extLst>
      <p:ext uri="{BB962C8B-B14F-4D97-AF65-F5344CB8AC3E}">
        <p14:creationId xmlns:p14="http://schemas.microsoft.com/office/powerpoint/2010/main" val="201403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Responses: feedback methods</a:t>
            </a:r>
          </a:p>
        </p:txBody>
      </p:sp>
      <p:graphicFrame>
        <p:nvGraphicFramePr>
          <p:cNvPr id="4" name="Chart 3"/>
          <p:cNvGraphicFramePr>
            <a:graphicFrameLocks/>
          </p:cNvGraphicFramePr>
          <p:nvPr>
            <p:extLst>
              <p:ext uri="{D42A27DB-BD31-4B8C-83A1-F6EECF244321}">
                <p14:modId xmlns:p14="http://schemas.microsoft.com/office/powerpoint/2010/main" val="144086536"/>
              </p:ext>
            </p:extLst>
          </p:nvPr>
        </p:nvGraphicFramePr>
        <p:xfrm>
          <a:off x="677334" y="1562674"/>
          <a:ext cx="8892480" cy="44462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25221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Responses: feedback methods</a:t>
            </a:r>
          </a:p>
        </p:txBody>
      </p:sp>
      <p:pic>
        <p:nvPicPr>
          <p:cNvPr id="5" name="Picture 4"/>
          <p:cNvPicPr>
            <a:picLocks noChangeAspect="1"/>
          </p:cNvPicPr>
          <p:nvPr/>
        </p:nvPicPr>
        <p:blipFill>
          <a:blip r:embed="rId2"/>
          <a:stretch>
            <a:fillRect/>
          </a:stretch>
        </p:blipFill>
        <p:spPr>
          <a:xfrm>
            <a:off x="619184" y="1688533"/>
            <a:ext cx="8712968" cy="4268131"/>
          </a:xfrm>
          <a:prstGeom prst="rect">
            <a:avLst/>
          </a:prstGeom>
        </p:spPr>
      </p:pic>
    </p:spTree>
    <p:extLst>
      <p:ext uri="{BB962C8B-B14F-4D97-AF65-F5344CB8AC3E}">
        <p14:creationId xmlns:p14="http://schemas.microsoft.com/office/powerpoint/2010/main" val="1746086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a:t>
            </a:r>
          </a:p>
        </p:txBody>
      </p:sp>
      <p:sp>
        <p:nvSpPr>
          <p:cNvPr id="3" name="Content Placeholder 2"/>
          <p:cNvSpPr>
            <a:spLocks noGrp="1"/>
          </p:cNvSpPr>
          <p:nvPr>
            <p:ph idx="1"/>
          </p:nvPr>
        </p:nvSpPr>
        <p:spPr/>
        <p:txBody>
          <a:bodyPr>
            <a:normAutofit/>
          </a:bodyPr>
          <a:lstStyle/>
          <a:p>
            <a:r>
              <a:rPr lang="en-GB" sz="2400" dirty="0"/>
              <a:t>Context</a:t>
            </a:r>
          </a:p>
          <a:p>
            <a:r>
              <a:rPr lang="en-GB" sz="2400" dirty="0"/>
              <a:t>The mini-research project</a:t>
            </a:r>
          </a:p>
          <a:p>
            <a:r>
              <a:rPr lang="en-GB" sz="2400" dirty="0"/>
              <a:t>Summary of student responses and possible implications for teaching EAP online/dual delivery</a:t>
            </a:r>
          </a:p>
        </p:txBody>
      </p:sp>
    </p:spTree>
    <p:extLst>
      <p:ext uri="{BB962C8B-B14F-4D97-AF65-F5344CB8AC3E}">
        <p14:creationId xmlns:p14="http://schemas.microsoft.com/office/powerpoint/2010/main" val="655575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Possible implications for planning and teaching EAP online</a:t>
            </a:r>
          </a:p>
        </p:txBody>
      </p:sp>
      <p:sp>
        <p:nvSpPr>
          <p:cNvPr id="3" name="Content Placeholder 2"/>
          <p:cNvSpPr>
            <a:spLocks noGrp="1"/>
          </p:cNvSpPr>
          <p:nvPr>
            <p:ph idx="1"/>
          </p:nvPr>
        </p:nvSpPr>
        <p:spPr/>
        <p:txBody>
          <a:bodyPr/>
          <a:lstStyle/>
          <a:p>
            <a:pPr marL="0" indent="0">
              <a:buNone/>
            </a:pPr>
            <a:r>
              <a:rPr lang="en-GB" sz="2400" b="1" dirty="0"/>
              <a:t>Using shared docs </a:t>
            </a:r>
            <a:r>
              <a:rPr lang="en-GB" sz="2400" dirty="0"/>
              <a:t>–more learner training may initially be needed</a:t>
            </a:r>
          </a:p>
          <a:p>
            <a:pPr marL="0" indent="0">
              <a:buNone/>
            </a:pPr>
            <a:r>
              <a:rPr lang="en-GB" sz="2400" b="1" dirty="0"/>
              <a:t>Building community – </a:t>
            </a:r>
            <a:r>
              <a:rPr lang="en-GB" sz="2400" dirty="0"/>
              <a:t>students see value in developing friendships. More opportunities for non-lesson-related interaction may be beneficial</a:t>
            </a:r>
            <a:endParaRPr lang="en-GB" sz="2400" b="1" dirty="0"/>
          </a:p>
          <a:p>
            <a:pPr marL="0" indent="0">
              <a:buNone/>
            </a:pPr>
            <a:r>
              <a:rPr lang="en-GB" sz="2400" b="1" dirty="0"/>
              <a:t>BORS </a:t>
            </a:r>
            <a:r>
              <a:rPr lang="en-GB" sz="2400" dirty="0"/>
              <a:t>– Smaller (2-4) and varied groupings seem preferable</a:t>
            </a:r>
          </a:p>
          <a:p>
            <a:pPr marL="0" indent="0">
              <a:buNone/>
            </a:pPr>
            <a:r>
              <a:rPr lang="en-GB" sz="2400" b="1" dirty="0"/>
              <a:t>Feedback</a:t>
            </a:r>
            <a:r>
              <a:rPr lang="en-GB" sz="2400" dirty="0"/>
              <a:t> – BOR visits and any feedback from teacher generally positively received </a:t>
            </a:r>
            <a:br>
              <a:rPr lang="en-GB" sz="2400" dirty="0"/>
            </a:br>
            <a:r>
              <a:rPr lang="en-GB" sz="2400" dirty="0"/>
              <a:t>But more learner training may be needed in peer-feedback</a:t>
            </a:r>
          </a:p>
        </p:txBody>
      </p:sp>
    </p:spTree>
    <p:extLst>
      <p:ext uri="{BB962C8B-B14F-4D97-AF65-F5344CB8AC3E}">
        <p14:creationId xmlns:p14="http://schemas.microsoft.com/office/powerpoint/2010/main" val="310019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p:txBody>
          <a:bodyPr/>
          <a:lstStyle/>
          <a:p>
            <a:pPr marL="0" indent="0">
              <a:buNone/>
            </a:pPr>
            <a:r>
              <a:rPr lang="en-GB" sz="1800" dirty="0" err="1"/>
              <a:t>Fredricks</a:t>
            </a:r>
            <a:r>
              <a:rPr lang="en-GB" sz="1800" dirty="0"/>
              <a:t>, J. A., </a:t>
            </a:r>
            <a:r>
              <a:rPr lang="en-GB" sz="1800" dirty="0" err="1"/>
              <a:t>Blumenfeld</a:t>
            </a:r>
            <a:r>
              <a:rPr lang="en-GB" sz="1800" dirty="0"/>
              <a:t>, P. C., &amp; Paris, A. H. (2004). ‘School Engagement: Potential of the Concept, State of the Evidence’. </a:t>
            </a:r>
            <a:r>
              <a:rPr lang="en-GB" sz="1800" i="1" dirty="0"/>
              <a:t>Review of Educational Research, </a:t>
            </a:r>
            <a:r>
              <a:rPr lang="en-GB" sz="1800" dirty="0"/>
              <a:t>74(1), 59-109. </a:t>
            </a:r>
            <a:r>
              <a:rPr lang="en-GB" sz="1800" dirty="0">
                <a:hlinkClick r:id="rId2"/>
              </a:rPr>
              <a:t>http://dx.doi.org/10.3102/00346543074001059</a:t>
            </a:r>
            <a:endParaRPr lang="en-GB" sz="1800" dirty="0"/>
          </a:p>
          <a:p>
            <a:pPr marL="0" indent="0">
              <a:buNone/>
            </a:pPr>
            <a:endParaRPr lang="en-GB" sz="1800" dirty="0"/>
          </a:p>
          <a:p>
            <a:pPr marL="0" indent="0">
              <a:buNone/>
            </a:pPr>
            <a:r>
              <a:rPr lang="en-GB" sz="1800" dirty="0" err="1"/>
              <a:t>Henrie</a:t>
            </a:r>
            <a:r>
              <a:rPr lang="en-GB" sz="1800" dirty="0"/>
              <a:t>, C. R., Halverson L. R., &amp; Graham, C. R. (2015). Measuring student engagement in technology-mediated learning: a review. </a:t>
            </a:r>
            <a:r>
              <a:rPr lang="en-GB" sz="1800" i="1" dirty="0"/>
              <a:t>Computers &amp; Education</a:t>
            </a:r>
            <a:r>
              <a:rPr lang="en-GB" sz="1800" dirty="0"/>
              <a:t>, 90, 36(53). </a:t>
            </a:r>
            <a:r>
              <a:rPr lang="en-GB" sz="1800" dirty="0">
                <a:solidFill>
                  <a:srgbClr val="0070C0"/>
                </a:solidFill>
                <a:hlinkClick r:id="rId3"/>
              </a:rPr>
              <a:t>http://dx.doi.org/10.1016/j.compedu.2015.09.005</a:t>
            </a:r>
            <a:r>
              <a:rPr lang="en-GB" dirty="0">
                <a:solidFill>
                  <a:srgbClr val="0070C0"/>
                </a:solidFill>
              </a:rPr>
              <a:t> </a:t>
            </a:r>
            <a:endParaRPr lang="en-GB" sz="1800" dirty="0">
              <a:solidFill>
                <a:srgbClr val="0070C0"/>
              </a:solidFill>
            </a:endParaRPr>
          </a:p>
        </p:txBody>
      </p:sp>
    </p:spTree>
    <p:extLst>
      <p:ext uri="{BB962C8B-B14F-4D97-AF65-F5344CB8AC3E}">
        <p14:creationId xmlns:p14="http://schemas.microsoft.com/office/powerpoint/2010/main" val="3793530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Context </a:t>
            </a:r>
          </a:p>
        </p:txBody>
      </p:sp>
      <p:sp>
        <p:nvSpPr>
          <p:cNvPr id="3" name="Content Placeholder 2"/>
          <p:cNvSpPr>
            <a:spLocks noGrp="1"/>
          </p:cNvSpPr>
          <p:nvPr>
            <p:ph idx="1"/>
          </p:nvPr>
        </p:nvSpPr>
        <p:spPr/>
        <p:txBody>
          <a:bodyPr>
            <a:normAutofit/>
          </a:bodyPr>
          <a:lstStyle/>
          <a:p>
            <a:r>
              <a:rPr lang="en-GB" sz="2800" dirty="0"/>
              <a:t>Difficulty </a:t>
            </a:r>
            <a:r>
              <a:rPr lang="en-GB" sz="2800" b="1" dirty="0"/>
              <a:t>maintaining</a:t>
            </a:r>
            <a:r>
              <a:rPr lang="en-GB" sz="2800" dirty="0"/>
              <a:t> and </a:t>
            </a:r>
            <a:r>
              <a:rPr lang="en-GB" sz="2800" b="1" dirty="0"/>
              <a:t>measuring</a:t>
            </a:r>
            <a:r>
              <a:rPr lang="en-GB" sz="2800" dirty="0"/>
              <a:t> student engagement in an online world</a:t>
            </a:r>
          </a:p>
        </p:txBody>
      </p:sp>
    </p:spTree>
    <p:extLst>
      <p:ext uri="{BB962C8B-B14F-4D97-AF65-F5344CB8AC3E}">
        <p14:creationId xmlns:p14="http://schemas.microsoft.com/office/powerpoint/2010/main" val="335202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we mean by ‘engagement’?</a:t>
            </a:r>
          </a:p>
        </p:txBody>
      </p:sp>
      <p:sp>
        <p:nvSpPr>
          <p:cNvPr id="3" name="Content Placeholder 2"/>
          <p:cNvSpPr>
            <a:spLocks noGrp="1"/>
          </p:cNvSpPr>
          <p:nvPr>
            <p:ph idx="1"/>
          </p:nvPr>
        </p:nvSpPr>
        <p:spPr/>
        <p:txBody>
          <a:bodyPr>
            <a:normAutofit/>
          </a:bodyPr>
          <a:lstStyle/>
          <a:p>
            <a:r>
              <a:rPr lang="en-GB" sz="2800" dirty="0"/>
              <a:t>Affective </a:t>
            </a:r>
          </a:p>
          <a:p>
            <a:r>
              <a:rPr lang="en-GB" sz="2800" dirty="0"/>
              <a:t>Cognitive</a:t>
            </a:r>
          </a:p>
          <a:p>
            <a:r>
              <a:rPr lang="en-GB" sz="2800" dirty="0"/>
              <a:t>Behavioural </a:t>
            </a:r>
          </a:p>
          <a:p>
            <a:pPr marL="0" indent="0" algn="r">
              <a:buNone/>
            </a:pPr>
            <a:r>
              <a:rPr lang="en-GB" sz="2800" dirty="0"/>
              <a:t>(</a:t>
            </a:r>
            <a:r>
              <a:rPr lang="en-GB" sz="2800" dirty="0" err="1"/>
              <a:t>Fredricks</a:t>
            </a:r>
            <a:r>
              <a:rPr lang="en-GB" sz="2800" dirty="0"/>
              <a:t> et al., 2004)</a:t>
            </a:r>
          </a:p>
        </p:txBody>
      </p:sp>
    </p:spTree>
    <p:extLst>
      <p:ext uri="{BB962C8B-B14F-4D97-AF65-F5344CB8AC3E}">
        <p14:creationId xmlns:p14="http://schemas.microsoft.com/office/powerpoint/2010/main" val="444745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we mean by ‘engagement’?</a:t>
            </a:r>
          </a:p>
        </p:txBody>
      </p:sp>
      <p:sp>
        <p:nvSpPr>
          <p:cNvPr id="3" name="Content Placeholder 2"/>
          <p:cNvSpPr>
            <a:spLocks noGrp="1"/>
          </p:cNvSpPr>
          <p:nvPr>
            <p:ph idx="1"/>
          </p:nvPr>
        </p:nvSpPr>
        <p:spPr/>
        <p:txBody>
          <a:bodyPr>
            <a:normAutofit/>
          </a:bodyPr>
          <a:lstStyle/>
          <a:p>
            <a:r>
              <a:rPr lang="en-GB" sz="2800" dirty="0">
                <a:solidFill>
                  <a:srgbClr val="7030A0"/>
                </a:solidFill>
              </a:rPr>
              <a:t>Affective</a:t>
            </a:r>
          </a:p>
          <a:p>
            <a:r>
              <a:rPr lang="en-GB" sz="2800" dirty="0"/>
              <a:t>Cognitive</a:t>
            </a:r>
          </a:p>
          <a:p>
            <a:r>
              <a:rPr lang="en-GB" sz="2800" dirty="0"/>
              <a:t>Behavioural </a:t>
            </a:r>
          </a:p>
          <a:p>
            <a:pPr marL="0" indent="0" algn="r">
              <a:buNone/>
            </a:pPr>
            <a:r>
              <a:rPr lang="en-GB" sz="2800" dirty="0"/>
              <a:t>(</a:t>
            </a:r>
            <a:r>
              <a:rPr lang="en-GB" sz="2800" dirty="0" err="1"/>
              <a:t>Fredricks</a:t>
            </a:r>
            <a:r>
              <a:rPr lang="en-GB" sz="2800" dirty="0"/>
              <a:t> et al., 2004)</a:t>
            </a:r>
          </a:p>
        </p:txBody>
      </p:sp>
      <p:cxnSp>
        <p:nvCxnSpPr>
          <p:cNvPr id="6" name="Straight Arrow Connector 5"/>
          <p:cNvCxnSpPr/>
          <p:nvPr/>
        </p:nvCxnSpPr>
        <p:spPr>
          <a:xfrm flipH="1">
            <a:off x="2635843" y="1930400"/>
            <a:ext cx="2160240" cy="441176"/>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3885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we mean by ‘engagement’?</a:t>
            </a:r>
          </a:p>
        </p:txBody>
      </p:sp>
      <p:sp>
        <p:nvSpPr>
          <p:cNvPr id="3" name="Content Placeholder 2"/>
          <p:cNvSpPr>
            <a:spLocks noGrp="1"/>
          </p:cNvSpPr>
          <p:nvPr>
            <p:ph idx="1"/>
          </p:nvPr>
        </p:nvSpPr>
        <p:spPr/>
        <p:txBody>
          <a:bodyPr/>
          <a:lstStyle/>
          <a:p>
            <a:r>
              <a:rPr lang="en-GB" sz="2800" dirty="0">
                <a:solidFill>
                  <a:srgbClr val="7030A0"/>
                </a:solidFill>
              </a:rPr>
              <a:t>Affective</a:t>
            </a:r>
          </a:p>
          <a:p>
            <a:r>
              <a:rPr lang="en-GB" sz="2800" dirty="0"/>
              <a:t>Cognitive</a:t>
            </a:r>
          </a:p>
          <a:p>
            <a:r>
              <a:rPr lang="en-GB" sz="2800" dirty="0"/>
              <a:t>Behavioural </a:t>
            </a:r>
          </a:p>
          <a:p>
            <a:pPr marL="0" indent="0" algn="r">
              <a:buNone/>
            </a:pPr>
            <a:endParaRPr lang="en-GB" dirty="0"/>
          </a:p>
        </p:txBody>
      </p:sp>
      <p:cxnSp>
        <p:nvCxnSpPr>
          <p:cNvPr id="6" name="Straight Arrow Connector 5"/>
          <p:cNvCxnSpPr/>
          <p:nvPr/>
        </p:nvCxnSpPr>
        <p:spPr>
          <a:xfrm flipH="1">
            <a:off x="2815428" y="1954939"/>
            <a:ext cx="1795761" cy="426238"/>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862559" y="1396123"/>
            <a:ext cx="4373740" cy="4154984"/>
          </a:xfrm>
          <a:prstGeom prst="rect">
            <a:avLst/>
          </a:prstGeom>
          <a:noFill/>
          <a:ln>
            <a:solidFill>
              <a:srgbClr val="7030A0"/>
            </a:solidFill>
          </a:ln>
        </p:spPr>
        <p:txBody>
          <a:bodyPr wrap="square" rtlCol="0">
            <a:spAutoFit/>
          </a:bodyPr>
          <a:lstStyle/>
          <a:p>
            <a:r>
              <a:rPr lang="en-GB" sz="2400" dirty="0"/>
              <a:t>“…[affective] engagement is considered important to measure at the K12 level but loses stature to researchers as students mature. Yet emotions do not cease to be critical to learning as the learner enters the university.”</a:t>
            </a:r>
          </a:p>
          <a:p>
            <a:br>
              <a:rPr lang="en-GB" sz="2400" dirty="0"/>
            </a:br>
            <a:r>
              <a:rPr lang="en-GB" sz="2400" dirty="0"/>
              <a:t>(</a:t>
            </a:r>
            <a:r>
              <a:rPr lang="en-GB" sz="2400" dirty="0" err="1"/>
              <a:t>Henrie</a:t>
            </a:r>
            <a:r>
              <a:rPr lang="en-GB" sz="2400" dirty="0"/>
              <a:t> et al., 2015: 44)</a:t>
            </a:r>
          </a:p>
          <a:p>
            <a:endParaRPr lang="en-GB" sz="2400" dirty="0"/>
          </a:p>
        </p:txBody>
      </p:sp>
    </p:spTree>
    <p:extLst>
      <p:ext uri="{BB962C8B-B14F-4D97-AF65-F5344CB8AC3E}">
        <p14:creationId xmlns:p14="http://schemas.microsoft.com/office/powerpoint/2010/main" val="2457919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092" y="432737"/>
            <a:ext cx="6974432" cy="1512168"/>
          </a:xfrm>
        </p:spPr>
        <p:txBody>
          <a:bodyPr>
            <a:normAutofit fontScale="90000"/>
          </a:bodyPr>
          <a:lstStyle/>
          <a:p>
            <a:r>
              <a:rPr lang="en-GB" dirty="0"/>
              <a:t>Action research: </a:t>
            </a:r>
            <a:br>
              <a:rPr lang="en-GB" dirty="0"/>
            </a:br>
            <a:r>
              <a:rPr lang="en-GB" dirty="0"/>
              <a:t>Measuring affective engagement in the online EAP classroom</a:t>
            </a:r>
          </a:p>
        </p:txBody>
      </p:sp>
      <p:sp>
        <p:nvSpPr>
          <p:cNvPr id="3" name="Content Placeholder 2"/>
          <p:cNvSpPr>
            <a:spLocks noGrp="1"/>
          </p:cNvSpPr>
          <p:nvPr>
            <p:ph idx="1"/>
          </p:nvPr>
        </p:nvSpPr>
        <p:spPr>
          <a:xfrm>
            <a:off x="757646" y="2272937"/>
            <a:ext cx="8987245" cy="4141259"/>
          </a:xfrm>
        </p:spPr>
        <p:txBody>
          <a:bodyPr>
            <a:normAutofit/>
          </a:bodyPr>
          <a:lstStyle/>
          <a:p>
            <a:pPr marL="0" indent="0">
              <a:buNone/>
            </a:pPr>
            <a:r>
              <a:rPr lang="en-GB" sz="2800" dirty="0"/>
              <a:t>Research question:</a:t>
            </a:r>
            <a:br>
              <a:rPr lang="en-GB" sz="2800" dirty="0"/>
            </a:br>
            <a:r>
              <a:rPr lang="en-GB" sz="2800" dirty="0"/>
              <a:t>What do EAP students find enjoyable and/or useful in the online EAP classroom, in terms of…</a:t>
            </a:r>
          </a:p>
          <a:p>
            <a:r>
              <a:rPr lang="en-GB" sz="2800" dirty="0"/>
              <a:t>materials</a:t>
            </a:r>
          </a:p>
          <a:p>
            <a:r>
              <a:rPr lang="en-GB" sz="2800" dirty="0"/>
              <a:t>interaction patterns </a:t>
            </a:r>
          </a:p>
          <a:p>
            <a:r>
              <a:rPr lang="en-GB" sz="2800" dirty="0"/>
              <a:t>and how they receive feedback?</a:t>
            </a:r>
          </a:p>
        </p:txBody>
      </p:sp>
    </p:spTree>
    <p:extLst>
      <p:ext uri="{BB962C8B-B14F-4D97-AF65-F5344CB8AC3E}">
        <p14:creationId xmlns:p14="http://schemas.microsoft.com/office/powerpoint/2010/main" val="101246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909" y="562179"/>
            <a:ext cx="7766520" cy="648072"/>
          </a:xfrm>
        </p:spPr>
        <p:txBody>
          <a:bodyPr>
            <a:normAutofit/>
          </a:bodyPr>
          <a:lstStyle/>
          <a:p>
            <a:r>
              <a:rPr lang="en-GB" dirty="0"/>
              <a:t>The questionnaire and participants</a:t>
            </a:r>
          </a:p>
        </p:txBody>
      </p:sp>
      <p:sp>
        <p:nvSpPr>
          <p:cNvPr id="3" name="Content Placeholder 2"/>
          <p:cNvSpPr>
            <a:spLocks noGrp="1"/>
          </p:cNvSpPr>
          <p:nvPr>
            <p:ph idx="1"/>
          </p:nvPr>
        </p:nvSpPr>
        <p:spPr>
          <a:xfrm>
            <a:off x="688910" y="1502229"/>
            <a:ext cx="8807788" cy="4623935"/>
          </a:xfrm>
        </p:spPr>
        <p:txBody>
          <a:bodyPr/>
          <a:lstStyle/>
          <a:p>
            <a:r>
              <a:rPr lang="en-GB" sz="2600" dirty="0"/>
              <a:t>49 participants: Foundation year (n=17) and Pre-sessional EAP (n=32) students</a:t>
            </a:r>
          </a:p>
          <a:p>
            <a:r>
              <a:rPr lang="en-GB" sz="2600" dirty="0"/>
              <a:t>27 had studied English online prior to </a:t>
            </a:r>
            <a:r>
              <a:rPr lang="en-GB" sz="2600" dirty="0" err="1"/>
              <a:t>UoM</a:t>
            </a:r>
            <a:br>
              <a:rPr lang="en-GB" sz="2600" dirty="0"/>
            </a:br>
            <a:r>
              <a:rPr lang="en-GB" sz="2600" dirty="0"/>
              <a:t>11 had not (11 not disclosed)</a:t>
            </a:r>
          </a:p>
          <a:p>
            <a:r>
              <a:rPr lang="en-GB" sz="2600" dirty="0"/>
              <a:t>Predominantly Likert scale response to statements, with optional follow-up comments</a:t>
            </a:r>
          </a:p>
          <a:p>
            <a:endParaRPr lang="en-GB" dirty="0"/>
          </a:p>
        </p:txBody>
      </p:sp>
      <p:pic>
        <p:nvPicPr>
          <p:cNvPr id="4" name="Picture 3"/>
          <p:cNvPicPr>
            <a:picLocks noChangeAspect="1"/>
          </p:cNvPicPr>
          <p:nvPr/>
        </p:nvPicPr>
        <p:blipFill>
          <a:blip r:embed="rId2"/>
          <a:stretch>
            <a:fillRect/>
          </a:stretch>
        </p:blipFill>
        <p:spPr>
          <a:xfrm>
            <a:off x="4572169" y="4594695"/>
            <a:ext cx="4123289" cy="1823447"/>
          </a:xfrm>
          <a:prstGeom prst="rect">
            <a:avLst/>
          </a:prstGeom>
        </p:spPr>
      </p:pic>
    </p:spTree>
    <p:extLst>
      <p:ext uri="{BB962C8B-B14F-4D97-AF65-F5344CB8AC3E}">
        <p14:creationId xmlns:p14="http://schemas.microsoft.com/office/powerpoint/2010/main" val="314280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218" y="302109"/>
            <a:ext cx="5842992" cy="720080"/>
          </a:xfrm>
        </p:spPr>
        <p:txBody>
          <a:bodyPr/>
          <a:lstStyle/>
          <a:p>
            <a:r>
              <a:rPr lang="en-GB" dirty="0"/>
              <a:t>Responses: materials</a:t>
            </a:r>
          </a:p>
        </p:txBody>
      </p:sp>
      <p:sp>
        <p:nvSpPr>
          <p:cNvPr id="3" name="Content Placeholder 2"/>
          <p:cNvSpPr>
            <a:spLocks noGrp="1"/>
          </p:cNvSpPr>
          <p:nvPr>
            <p:ph idx="1"/>
          </p:nvPr>
        </p:nvSpPr>
        <p:spPr>
          <a:xfrm>
            <a:off x="545218" y="1306286"/>
            <a:ext cx="9871262" cy="5291066"/>
          </a:xfrm>
        </p:spPr>
        <p:txBody>
          <a:bodyPr/>
          <a:lstStyle/>
          <a:p>
            <a:r>
              <a:rPr lang="en-GB" sz="2800" dirty="0"/>
              <a:t>All students agreed that “using shared documents (e.g. google docs/ OneDrive) is </a:t>
            </a:r>
            <a:r>
              <a:rPr lang="en-GB" sz="2800" b="1" dirty="0"/>
              <a:t>easy</a:t>
            </a:r>
            <a:r>
              <a:rPr lang="en-GB" sz="2800" dirty="0"/>
              <a:t> and </a:t>
            </a:r>
            <a:r>
              <a:rPr lang="en-GB" sz="2800" b="1" dirty="0"/>
              <a:t>useful for my learning</a:t>
            </a:r>
            <a:r>
              <a:rPr lang="en-GB" sz="2800" dirty="0"/>
              <a:t>”.</a:t>
            </a:r>
          </a:p>
          <a:p>
            <a:r>
              <a:rPr lang="en-GB" sz="2800" dirty="0"/>
              <a:t>But, this was mid-course. Additional comments suggest responses might have been different at start of course:</a:t>
            </a:r>
          </a:p>
          <a:p>
            <a:pPr marL="0" indent="0">
              <a:buNone/>
            </a:pPr>
            <a:r>
              <a:rPr lang="en-GB" sz="2300" i="1" dirty="0"/>
              <a:t>“At first, I was quite confused. Now, I am pretty good at it.” (S7)</a:t>
            </a:r>
          </a:p>
          <a:p>
            <a:pPr marL="0" indent="0">
              <a:buNone/>
            </a:pPr>
            <a:endParaRPr lang="en-GB" sz="2300" i="1" dirty="0"/>
          </a:p>
          <a:p>
            <a:pPr marL="0" indent="0">
              <a:buNone/>
            </a:pPr>
            <a:r>
              <a:rPr lang="en-GB" sz="2300" i="1" dirty="0"/>
              <a:t>“It's difficult for me to use the first time, but it's fine then.” (S1)</a:t>
            </a:r>
          </a:p>
          <a:p>
            <a:endParaRPr lang="en-GB" dirty="0"/>
          </a:p>
          <a:p>
            <a:endParaRPr lang="en-GB" dirty="0"/>
          </a:p>
        </p:txBody>
      </p:sp>
    </p:spTree>
    <p:extLst>
      <p:ext uri="{BB962C8B-B14F-4D97-AF65-F5344CB8AC3E}">
        <p14:creationId xmlns:p14="http://schemas.microsoft.com/office/powerpoint/2010/main" val="262405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BDB5A12D9E31A4487966BA6A694EAA8" ma:contentTypeVersion="13" ma:contentTypeDescription="Create a new document." ma:contentTypeScope="" ma:versionID="c6de74f12bb1680b891ccf698a16c14c">
  <xsd:schema xmlns:xsd="http://www.w3.org/2001/XMLSchema" xmlns:xs="http://www.w3.org/2001/XMLSchema" xmlns:p="http://schemas.microsoft.com/office/2006/metadata/properties" xmlns:ns3="090301a4-f868-415e-8d1e-bb802149e413" xmlns:ns4="6eb5a22c-cbba-427b-86af-e589d08b625b" targetNamespace="http://schemas.microsoft.com/office/2006/metadata/properties" ma:root="true" ma:fieldsID="5b574efaa39bd86bff7b88280d8fda74" ns3:_="" ns4:_="">
    <xsd:import namespace="090301a4-f868-415e-8d1e-bb802149e413"/>
    <xsd:import namespace="6eb5a22c-cbba-427b-86af-e589d08b625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KeyPoints" minOccurs="0"/>
                <xsd:element ref="ns4:MediaServiceKeyPoints" minOccurs="0"/>
                <xsd:element ref="ns4:MediaLengthInSecond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0301a4-f868-415e-8d1e-bb802149e41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b5a22c-cbba-427b-86af-e589d08b625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6" nillable="true" ma:displayName="MediaLengthInSeconds" ma:hidden="true"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88F4EF-0AA1-4CBC-97C4-0FFF2970EEA8}">
  <ds:schemaRefs>
    <ds:schemaRef ds:uri="http://schemas.microsoft.com/sharepoint/v3/contenttype/forms"/>
  </ds:schemaRefs>
</ds:datastoreItem>
</file>

<file path=customXml/itemProps2.xml><?xml version="1.0" encoding="utf-8"?>
<ds:datastoreItem xmlns:ds="http://schemas.openxmlformats.org/officeDocument/2006/customXml" ds:itemID="{7BE0F1F6-D1C7-4BC3-A63D-C043DE4932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0301a4-f868-415e-8d1e-bb802149e413"/>
    <ds:schemaRef ds:uri="6eb5a22c-cbba-427b-86af-e589d08b62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9852E42-1D9F-49F8-9FE8-38916F77DC61}">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6eb5a22c-cbba-427b-86af-e589d08b625b"/>
    <ds:schemaRef ds:uri="090301a4-f868-415e-8d1e-bb802149e41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Facet</Template>
  <TotalTime>10</TotalTime>
  <Words>791</Words>
  <Application>Microsoft Office PowerPoint</Application>
  <PresentationFormat>Widescreen</PresentationFormat>
  <Paragraphs>82</Paragraphs>
  <Slides>21</Slides>
  <Notes>4</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Trebuchet MS</vt:lpstr>
      <vt:lpstr>Wingdings 3</vt:lpstr>
      <vt:lpstr>Facet</vt:lpstr>
      <vt:lpstr>PowerPoint Presentation</vt:lpstr>
      <vt:lpstr>Outline</vt:lpstr>
      <vt:lpstr>Context </vt:lpstr>
      <vt:lpstr>What do we mean by ‘engagement’?</vt:lpstr>
      <vt:lpstr>What do we mean by ‘engagement’?</vt:lpstr>
      <vt:lpstr>What do we mean by ‘engagement’?</vt:lpstr>
      <vt:lpstr>Action research:  Measuring affective engagement in the online EAP classroom</vt:lpstr>
      <vt:lpstr>The questionnaire and participants</vt:lpstr>
      <vt:lpstr>Responses: materials</vt:lpstr>
      <vt:lpstr>Responses: interactions</vt:lpstr>
      <vt:lpstr>Responses: interactions</vt:lpstr>
      <vt:lpstr>Responses: interactions</vt:lpstr>
      <vt:lpstr>Responses: interactions in Breakout rooms</vt:lpstr>
      <vt:lpstr>PowerPoint Presentation</vt:lpstr>
      <vt:lpstr>Responses: interactions in Breakout rooms</vt:lpstr>
      <vt:lpstr>Responses: interactions Building community</vt:lpstr>
      <vt:lpstr>Responses: interactions Video cameras</vt:lpstr>
      <vt:lpstr>Responses: feedback methods</vt:lpstr>
      <vt:lpstr>Responses: feedback methods</vt:lpstr>
      <vt:lpstr>Possible implications for planning and teaching EAP online</vt:lpstr>
      <vt:lpstr>References</vt:lpstr>
    </vt:vector>
  </TitlesOfParts>
  <Company>University of Manchester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Heasley</dc:creator>
  <cp:lastModifiedBy>W Rimmer</cp:lastModifiedBy>
  <cp:revision>2</cp:revision>
  <dcterms:created xsi:type="dcterms:W3CDTF">2021-11-24T15:02:36Z</dcterms:created>
  <dcterms:modified xsi:type="dcterms:W3CDTF">2021-12-08T08:10:07Z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0x010100ABDB5A12D9E31A4487966BA6A694EAA8</vt:lpwstr>
  </property>
</Properties>
</file>